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60" r:id="rId2"/>
    <p:sldId id="257" r:id="rId3"/>
    <p:sldId id="259" r:id="rId4"/>
    <p:sldId id="258" r:id="rId5"/>
    <p:sldId id="261" r:id="rId6"/>
    <p:sldId id="262" r:id="rId7"/>
    <p:sldId id="264" r:id="rId8"/>
    <p:sldId id="1297" r:id="rId9"/>
    <p:sldId id="1299" r:id="rId10"/>
    <p:sldId id="1298" r:id="rId11"/>
    <p:sldId id="1313" r:id="rId12"/>
    <p:sldId id="1310" r:id="rId13"/>
    <p:sldId id="1312" r:id="rId14"/>
    <p:sldId id="1301" r:id="rId15"/>
    <p:sldId id="1307" r:id="rId16"/>
    <p:sldId id="1308" r:id="rId17"/>
    <p:sldId id="1302" r:id="rId18"/>
    <p:sldId id="1303" r:id="rId19"/>
    <p:sldId id="1304" r:id="rId20"/>
    <p:sldId id="1305" r:id="rId21"/>
    <p:sldId id="29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558777B-3C78-863C-FA5C-7DCF44F6556B}" name="Haltom, Bryan, DyStar/US" initials="BH" userId="S::Haltom.Bryan@dystar.com::3dbe26ce-b196-4d55-b3e9-f5f57143aef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3413" autoAdjust="0"/>
  </p:normalViewPr>
  <p:slideViewPr>
    <p:cSldViewPr snapToGrid="0">
      <p:cViewPr varScale="1">
        <p:scale>
          <a:sx n="116" d="100"/>
          <a:sy n="116" d="100"/>
        </p:scale>
        <p:origin x="3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ltom, Bryan, DyStar/US" userId="3dbe26ce-b196-4d55-b3e9-f5f57143aefa" providerId="ADAL" clId="{31D4B583-4604-4652-8AAF-4780BDF48F9A}"/>
    <pc:docChg chg="modSld">
      <pc:chgData name="Haltom, Bryan, DyStar/US" userId="3dbe26ce-b196-4d55-b3e9-f5f57143aefa" providerId="ADAL" clId="{31D4B583-4604-4652-8AAF-4780BDF48F9A}" dt="2025-08-29T19:25:31.524" v="4" actId="6549"/>
      <pc:docMkLst>
        <pc:docMk/>
      </pc:docMkLst>
      <pc:sldChg chg="modNotesTx">
        <pc:chgData name="Haltom, Bryan, DyStar/US" userId="3dbe26ce-b196-4d55-b3e9-f5f57143aefa" providerId="ADAL" clId="{31D4B583-4604-4652-8AAF-4780BDF48F9A}" dt="2025-08-29T19:25:05.942" v="0" actId="6549"/>
        <pc:sldMkLst>
          <pc:docMk/>
          <pc:sldMk cId="4274630486" sldId="264"/>
        </pc:sldMkLst>
      </pc:sldChg>
      <pc:sldChg chg="modNotesTx">
        <pc:chgData name="Haltom, Bryan, DyStar/US" userId="3dbe26ce-b196-4d55-b3e9-f5f57143aefa" providerId="ADAL" clId="{31D4B583-4604-4652-8AAF-4780BDF48F9A}" dt="2025-08-29T19:25:31.524" v="4" actId="6549"/>
        <pc:sldMkLst>
          <pc:docMk/>
          <pc:sldMk cId="0" sldId="1303"/>
        </pc:sldMkLst>
      </pc:sldChg>
      <pc:sldChg chg="modNotesTx">
        <pc:chgData name="Haltom, Bryan, DyStar/US" userId="3dbe26ce-b196-4d55-b3e9-f5f57143aefa" providerId="ADAL" clId="{31D4B583-4604-4652-8AAF-4780BDF48F9A}" dt="2025-08-29T19:25:23.252" v="3" actId="6549"/>
        <pc:sldMkLst>
          <pc:docMk/>
          <pc:sldMk cId="0" sldId="1307"/>
        </pc:sldMkLst>
      </pc:sldChg>
      <pc:sldChg chg="modNotesTx">
        <pc:chgData name="Haltom, Bryan, DyStar/US" userId="3dbe26ce-b196-4d55-b3e9-f5f57143aefa" providerId="ADAL" clId="{31D4B583-4604-4652-8AAF-4780BDF48F9A}" dt="2025-08-29T19:25:13.863" v="1" actId="6549"/>
        <pc:sldMkLst>
          <pc:docMk/>
          <pc:sldMk cId="0" sldId="1310"/>
        </pc:sldMkLst>
      </pc:sldChg>
      <pc:sldChg chg="modNotesTx">
        <pc:chgData name="Haltom, Bryan, DyStar/US" userId="3dbe26ce-b196-4d55-b3e9-f5f57143aefa" providerId="ADAL" clId="{31D4B583-4604-4652-8AAF-4780BDF48F9A}" dt="2025-08-29T19:25:18.011" v="2" actId="6549"/>
        <pc:sldMkLst>
          <pc:docMk/>
          <pc:sldMk cId="2171026225" sldId="1312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ystar-my.sharepoint.com/personal/haltom_bryan_dystar_com/Documents/Defoamers/OMS%20Best%20in%20Class%20Development%20Charts%20for%20CTT%20Presentati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ystar-my.sharepoint.com/personal/haltom_bryan_dystar_com/Documents/Defoamers/OMS%20Best%20in%20Class%20Development%20Charts%20for%20CTT%20Presentatio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'Initial DOE'!$A$10</c:f>
              <c:strCache>
                <c:ptCount val="1"/>
                <c:pt idx="0">
                  <c:v>Defoaming efficiency (intitial density &amp; roller application combined)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'Initial DOE'!$B$9:$S$9</c:f>
              <c:strCache>
                <c:ptCount val="18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  <c:pt idx="8">
                  <c:v>I</c:v>
                </c:pt>
                <c:pt idx="9">
                  <c:v>J</c:v>
                </c:pt>
                <c:pt idx="10">
                  <c:v>K</c:v>
                </c:pt>
                <c:pt idx="11">
                  <c:v>L</c:v>
                </c:pt>
                <c:pt idx="12">
                  <c:v>M</c:v>
                </c:pt>
                <c:pt idx="13">
                  <c:v>N</c:v>
                </c:pt>
                <c:pt idx="14">
                  <c:v>O</c:v>
                </c:pt>
                <c:pt idx="15">
                  <c:v>P</c:v>
                </c:pt>
                <c:pt idx="16">
                  <c:v>Q</c:v>
                </c:pt>
                <c:pt idx="17">
                  <c:v>R</c:v>
                </c:pt>
              </c:strCache>
            </c:strRef>
          </c:cat>
          <c:val>
            <c:numRef>
              <c:f>'Initial DOE'!$B$10:$S$10</c:f>
              <c:numCache>
                <c:formatCode>General</c:formatCode>
                <c:ptCount val="18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  <c:pt idx="5">
                  <c:v>8</c:v>
                </c:pt>
                <c:pt idx="6">
                  <c:v>8</c:v>
                </c:pt>
                <c:pt idx="7">
                  <c:v>8</c:v>
                </c:pt>
                <c:pt idx="8">
                  <c:v>8</c:v>
                </c:pt>
                <c:pt idx="9">
                  <c:v>8</c:v>
                </c:pt>
                <c:pt idx="10">
                  <c:v>7</c:v>
                </c:pt>
                <c:pt idx="11">
                  <c:v>7</c:v>
                </c:pt>
                <c:pt idx="12">
                  <c:v>7</c:v>
                </c:pt>
                <c:pt idx="13">
                  <c:v>7</c:v>
                </c:pt>
                <c:pt idx="14">
                  <c:v>8</c:v>
                </c:pt>
                <c:pt idx="15">
                  <c:v>8</c:v>
                </c:pt>
                <c:pt idx="16">
                  <c:v>7</c:v>
                </c:pt>
                <c:pt idx="17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AE-4253-B8F0-6043718F5592}"/>
            </c:ext>
          </c:extLst>
        </c:ser>
        <c:ser>
          <c:idx val="1"/>
          <c:order val="1"/>
          <c:tx>
            <c:strRef>
              <c:f>'Initial DOE'!$A$11</c:f>
              <c:strCache>
                <c:ptCount val="1"/>
                <c:pt idx="0">
                  <c:v>Compatibility/Dewetting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'Initial DOE'!$B$9:$S$9</c:f>
              <c:strCache>
                <c:ptCount val="18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  <c:pt idx="8">
                  <c:v>I</c:v>
                </c:pt>
                <c:pt idx="9">
                  <c:v>J</c:v>
                </c:pt>
                <c:pt idx="10">
                  <c:v>K</c:v>
                </c:pt>
                <c:pt idx="11">
                  <c:v>L</c:v>
                </c:pt>
                <c:pt idx="12">
                  <c:v>M</c:v>
                </c:pt>
                <c:pt idx="13">
                  <c:v>N</c:v>
                </c:pt>
                <c:pt idx="14">
                  <c:v>O</c:v>
                </c:pt>
                <c:pt idx="15">
                  <c:v>P</c:v>
                </c:pt>
                <c:pt idx="16">
                  <c:v>Q</c:v>
                </c:pt>
                <c:pt idx="17">
                  <c:v>R</c:v>
                </c:pt>
              </c:strCache>
            </c:strRef>
          </c:cat>
          <c:val>
            <c:numRef>
              <c:f>'Initial DOE'!$B$11:$S$11</c:f>
              <c:numCache>
                <c:formatCode>General</c:formatCode>
                <c:ptCount val="18"/>
                <c:pt idx="0">
                  <c:v>2</c:v>
                </c:pt>
                <c:pt idx="1">
                  <c:v>5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2</c:v>
                </c:pt>
                <c:pt idx="6">
                  <c:v>3</c:v>
                </c:pt>
                <c:pt idx="7">
                  <c:v>5</c:v>
                </c:pt>
                <c:pt idx="8">
                  <c:v>8</c:v>
                </c:pt>
                <c:pt idx="9">
                  <c:v>7</c:v>
                </c:pt>
                <c:pt idx="10">
                  <c:v>7</c:v>
                </c:pt>
                <c:pt idx="11">
                  <c:v>9</c:v>
                </c:pt>
                <c:pt idx="12">
                  <c:v>6</c:v>
                </c:pt>
                <c:pt idx="13">
                  <c:v>6</c:v>
                </c:pt>
                <c:pt idx="14">
                  <c:v>6</c:v>
                </c:pt>
                <c:pt idx="15">
                  <c:v>7</c:v>
                </c:pt>
                <c:pt idx="16">
                  <c:v>9</c:v>
                </c:pt>
                <c:pt idx="17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AE-4253-B8F0-6043718F5592}"/>
            </c:ext>
          </c:extLst>
        </c:ser>
        <c:ser>
          <c:idx val="2"/>
          <c:order val="2"/>
          <c:tx>
            <c:strRef>
              <c:f>'Initial DOE'!$A$12</c:f>
              <c:strCache>
                <c:ptCount val="1"/>
                <c:pt idx="0">
                  <c:v>Gloss Impact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'Initial DOE'!$B$9:$S$9</c:f>
              <c:strCache>
                <c:ptCount val="18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  <c:pt idx="8">
                  <c:v>I</c:v>
                </c:pt>
                <c:pt idx="9">
                  <c:v>J</c:v>
                </c:pt>
                <c:pt idx="10">
                  <c:v>K</c:v>
                </c:pt>
                <c:pt idx="11">
                  <c:v>L</c:v>
                </c:pt>
                <c:pt idx="12">
                  <c:v>M</c:v>
                </c:pt>
                <c:pt idx="13">
                  <c:v>N</c:v>
                </c:pt>
                <c:pt idx="14">
                  <c:v>O</c:v>
                </c:pt>
                <c:pt idx="15">
                  <c:v>P</c:v>
                </c:pt>
                <c:pt idx="16">
                  <c:v>Q</c:v>
                </c:pt>
                <c:pt idx="17">
                  <c:v>R</c:v>
                </c:pt>
              </c:strCache>
            </c:strRef>
          </c:cat>
          <c:val>
            <c:numRef>
              <c:f>'Initial DOE'!$B$12:$S$12</c:f>
              <c:numCache>
                <c:formatCode>General</c:formatCode>
                <c:ptCount val="18"/>
                <c:pt idx="0">
                  <c:v>7</c:v>
                </c:pt>
                <c:pt idx="1">
                  <c:v>9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  <c:pt idx="5">
                  <c:v>7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9</c:v>
                </c:pt>
                <c:pt idx="10">
                  <c:v>8</c:v>
                </c:pt>
                <c:pt idx="11">
                  <c:v>9</c:v>
                </c:pt>
                <c:pt idx="12">
                  <c:v>8</c:v>
                </c:pt>
                <c:pt idx="13">
                  <c:v>8</c:v>
                </c:pt>
                <c:pt idx="14">
                  <c:v>8</c:v>
                </c:pt>
                <c:pt idx="15">
                  <c:v>8</c:v>
                </c:pt>
                <c:pt idx="16">
                  <c:v>9</c:v>
                </c:pt>
                <c:pt idx="17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AE-4253-B8F0-6043718F55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316634239"/>
        <c:axId val="316620799"/>
      </c:barChart>
      <c:catAx>
        <c:axId val="3166342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6620799"/>
        <c:crosses val="autoZero"/>
        <c:auto val="1"/>
        <c:lblAlgn val="ctr"/>
        <c:lblOffset val="100"/>
        <c:noMultiLvlLbl val="0"/>
      </c:catAx>
      <c:valAx>
        <c:axId val="31662079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Score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66342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01940306624342"/>
          <c:y val="4.5942481030736559E-2"/>
          <c:w val="0.87874687555286624"/>
          <c:h val="0.427630886024711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'Snap 720 Paint Formula'!$B$2</c:f>
              <c:strCache>
                <c:ptCount val="1"/>
                <c:pt idx="0">
                  <c:v>EXP LC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'Snap 720 Paint Formula'!$A$3:$A$6</c:f>
              <c:strCache>
                <c:ptCount val="4"/>
                <c:pt idx="0">
                  <c:v>Appearance/Defects (DD)</c:v>
                </c:pt>
                <c:pt idx="1">
                  <c:v>Roller Appearance (Initial)</c:v>
                </c:pt>
                <c:pt idx="2">
                  <c:v>Foam Tap</c:v>
                </c:pt>
                <c:pt idx="3">
                  <c:v>Roller @ 4 weeks 50C</c:v>
                </c:pt>
              </c:strCache>
            </c:strRef>
          </c:cat>
          <c:val>
            <c:numRef>
              <c:f>'Snap 720 Paint Formula'!$B$3:$B$6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62-4C8D-98F2-8ACEFA7CF726}"/>
            </c:ext>
          </c:extLst>
        </c:ser>
        <c:ser>
          <c:idx val="1"/>
          <c:order val="1"/>
          <c:tx>
            <c:strRef>
              <c:f>'Snap 720 Paint Formula'!$C$2</c:f>
              <c:strCache>
                <c:ptCount val="1"/>
                <c:pt idx="0">
                  <c:v>Int BM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'Snap 720 Paint Formula'!$A$3:$A$6</c:f>
              <c:strCache>
                <c:ptCount val="4"/>
                <c:pt idx="0">
                  <c:v>Appearance/Defects (DD)</c:v>
                </c:pt>
                <c:pt idx="1">
                  <c:v>Roller Appearance (Initial)</c:v>
                </c:pt>
                <c:pt idx="2">
                  <c:v>Foam Tap</c:v>
                </c:pt>
                <c:pt idx="3">
                  <c:v>Roller @ 4 weeks 50C</c:v>
                </c:pt>
              </c:strCache>
            </c:strRef>
          </c:cat>
          <c:val>
            <c:numRef>
              <c:f>'Snap 720 Paint Formula'!$C$3:$C$6</c:f>
              <c:numCache>
                <c:formatCode>General</c:formatCode>
                <c:ptCount val="4"/>
                <c:pt idx="0">
                  <c:v>5</c:v>
                </c:pt>
                <c:pt idx="1">
                  <c:v>3</c:v>
                </c:pt>
                <c:pt idx="2">
                  <c:v>2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62-4C8D-98F2-8ACEFA7CF726}"/>
            </c:ext>
          </c:extLst>
        </c:ser>
        <c:ser>
          <c:idx val="2"/>
          <c:order val="2"/>
          <c:tx>
            <c:strRef>
              <c:f>'Snap 720 Paint Formula'!$D$2</c:f>
              <c:strCache>
                <c:ptCount val="1"/>
                <c:pt idx="0">
                  <c:v>Ext BM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'Snap 720 Paint Formula'!$A$3:$A$6</c:f>
              <c:strCache>
                <c:ptCount val="4"/>
                <c:pt idx="0">
                  <c:v>Appearance/Defects (DD)</c:v>
                </c:pt>
                <c:pt idx="1">
                  <c:v>Roller Appearance (Initial)</c:v>
                </c:pt>
                <c:pt idx="2">
                  <c:v>Foam Tap</c:v>
                </c:pt>
                <c:pt idx="3">
                  <c:v>Roller @ 4 weeks 50C</c:v>
                </c:pt>
              </c:strCache>
            </c:strRef>
          </c:cat>
          <c:val>
            <c:numRef>
              <c:f>'Snap 720 Paint Formula'!$D$3:$D$6</c:f>
              <c:numCache>
                <c:formatCode>General</c:formatCode>
                <c:ptCount val="4"/>
                <c:pt idx="0">
                  <c:v>5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62-4C8D-98F2-8ACEFA7CF7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0791903"/>
        <c:axId val="290795263"/>
      </c:barChart>
      <c:catAx>
        <c:axId val="2907919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0795263"/>
        <c:crosses val="autoZero"/>
        <c:auto val="1"/>
        <c:lblAlgn val="ctr"/>
        <c:lblOffset val="100"/>
        <c:noMultiLvlLbl val="0"/>
      </c:catAx>
      <c:valAx>
        <c:axId val="290795263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07919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517F20-6BA0-457D-8D1D-8804013BCC22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E32D9-F603-48FA-83D5-F76B1CC6B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8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3E32D9-F603-48FA-83D5-F76B1CC6B4D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05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3E32D9-F603-48FA-83D5-F76B1CC6B4D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839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67875A-9026-4973-BD3C-61E90267982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68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3E32D9-F603-48FA-83D5-F76B1CC6B4D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146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A2436-2870-4B01-882D-C6B84A987949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221B1-8909-4E54-85CD-4E9AB66EC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345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A2436-2870-4B01-882D-C6B84A987949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221B1-8909-4E54-85CD-4E9AB66EC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375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A2436-2870-4B01-882D-C6B84A987949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221B1-8909-4E54-85CD-4E9AB66EC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72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559858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A2436-2870-4B01-882D-C6B84A987949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221B1-8909-4E54-85CD-4E9AB66EC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415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A2436-2870-4B01-882D-C6B84A987949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221B1-8909-4E54-85CD-4E9AB66EC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681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A2436-2870-4B01-882D-C6B84A987949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221B1-8909-4E54-85CD-4E9AB66EC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474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A2436-2870-4B01-882D-C6B84A987949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221B1-8909-4E54-85CD-4E9AB66EC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012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A2436-2870-4B01-882D-C6B84A987949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221B1-8909-4E54-85CD-4E9AB66EC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718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A2436-2870-4B01-882D-C6B84A987949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221B1-8909-4E54-85CD-4E9AB66EC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089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A2436-2870-4B01-882D-C6B84A987949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221B1-8909-4E54-85CD-4E9AB66EC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899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A2436-2870-4B01-882D-C6B84A987949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221B1-8909-4E54-85CD-4E9AB66EC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56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A2436-2870-4B01-882D-C6B84A987949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221B1-8909-4E54-85CD-4E9AB66EC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5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0153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/>
              <a:t>DyStar’s</a:t>
            </a:r>
            <a:r>
              <a:rPr dirty="0"/>
              <a:t> Vision</a:t>
            </a:r>
            <a:r>
              <a:rPr lang="en-US" dirty="0"/>
              <a:t> - AI as a research co-pilot</a:t>
            </a:r>
            <a:endParaRPr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12180D9-0D24-6A64-C7FA-6CCD873581B3}"/>
              </a:ext>
            </a:extLst>
          </p:cNvPr>
          <p:cNvGrpSpPr/>
          <p:nvPr/>
        </p:nvGrpSpPr>
        <p:grpSpPr>
          <a:xfrm>
            <a:off x="1590380" y="1690688"/>
            <a:ext cx="8610261" cy="4332466"/>
            <a:chOff x="2591205" y="1661494"/>
            <a:chExt cx="7025416" cy="3535012"/>
          </a:xfrm>
        </p:grpSpPr>
        <p:sp>
          <p:nvSpPr>
            <p:cNvPr id="4" name="Rounded Rectangle 1">
              <a:extLst>
                <a:ext uri="{FF2B5EF4-FFF2-40B4-BE49-F238E27FC236}">
                  <a16:creationId xmlns:a16="http://schemas.microsoft.com/office/drawing/2014/main" id="{4B48A1C7-35FB-041A-1B0E-0049CE41D9B5}"/>
                </a:ext>
              </a:extLst>
            </p:cNvPr>
            <p:cNvSpPr/>
            <p:nvPr/>
          </p:nvSpPr>
          <p:spPr>
            <a:xfrm>
              <a:off x="6290282" y="2556853"/>
              <a:ext cx="1714500" cy="2639653"/>
            </a:xfrm>
            <a:custGeom>
              <a:avLst/>
              <a:gdLst/>
              <a:ahLst/>
              <a:cxnLst/>
              <a:rect l="0" t="0" r="0" b="0"/>
              <a:pathLst>
                <a:path w="1714500" h="2639653">
                  <a:moveTo>
                    <a:pt x="571500" y="0"/>
                  </a:moveTo>
                  <a:lnTo>
                    <a:pt x="1714500" y="659911"/>
                  </a:lnTo>
                  <a:lnTo>
                    <a:pt x="1714500" y="1979733"/>
                  </a:lnTo>
                  <a:lnTo>
                    <a:pt x="1142990" y="2309698"/>
                  </a:lnTo>
                  <a:lnTo>
                    <a:pt x="571500" y="2639653"/>
                  </a:lnTo>
                  <a:lnTo>
                    <a:pt x="9" y="2309688"/>
                  </a:lnTo>
                  <a:lnTo>
                    <a:pt x="571509" y="1979733"/>
                  </a:lnTo>
                  <a:lnTo>
                    <a:pt x="571509" y="659901"/>
                  </a:lnTo>
                  <a:lnTo>
                    <a:pt x="0" y="329955"/>
                  </a:lnTo>
                  <a:lnTo>
                    <a:pt x="571500" y="0"/>
                  </a:lnTo>
                </a:path>
              </a:pathLst>
            </a:custGeom>
            <a:solidFill>
              <a:srgbClr val="3CC583"/>
            </a:solidFill>
            <a:ln>
              <a:noFill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400"/>
            </a:p>
          </p:txBody>
        </p:sp>
        <p:sp>
          <p:nvSpPr>
            <p:cNvPr id="5" name="Rounded Rectangle 2">
              <a:extLst>
                <a:ext uri="{FF2B5EF4-FFF2-40B4-BE49-F238E27FC236}">
                  <a16:creationId xmlns:a16="http://schemas.microsoft.com/office/drawing/2014/main" id="{5D9CDB1D-B5DC-A384-26B6-B490D8EEBBC0}"/>
                </a:ext>
              </a:extLst>
            </p:cNvPr>
            <p:cNvSpPr/>
            <p:nvPr/>
          </p:nvSpPr>
          <p:spPr>
            <a:xfrm>
              <a:off x="6290282" y="2556853"/>
              <a:ext cx="1714501" cy="2639648"/>
            </a:xfrm>
            <a:custGeom>
              <a:avLst/>
              <a:gdLst/>
              <a:ahLst/>
              <a:cxnLst/>
              <a:rect l="0" t="0" r="0" b="0"/>
              <a:pathLst>
                <a:path w="1714501" h="2639648">
                  <a:moveTo>
                    <a:pt x="571500" y="0"/>
                  </a:moveTo>
                  <a:lnTo>
                    <a:pt x="1714501" y="659912"/>
                  </a:lnTo>
                  <a:lnTo>
                    <a:pt x="1714501" y="1979736"/>
                  </a:lnTo>
                  <a:lnTo>
                    <a:pt x="1142991" y="2309702"/>
                  </a:lnTo>
                  <a:lnTo>
                    <a:pt x="571503" y="2639648"/>
                  </a:lnTo>
                  <a:lnTo>
                    <a:pt x="9" y="2309684"/>
                  </a:lnTo>
                  <a:lnTo>
                    <a:pt x="571509" y="1979729"/>
                  </a:lnTo>
                  <a:lnTo>
                    <a:pt x="571506" y="1319815"/>
                  </a:lnTo>
                  <a:lnTo>
                    <a:pt x="571506" y="659903"/>
                  </a:lnTo>
                  <a:lnTo>
                    <a:pt x="0" y="329955"/>
                  </a:lnTo>
                  <a:lnTo>
                    <a:pt x="571500" y="0"/>
                  </a:lnTo>
                  <a:close/>
                </a:path>
              </a:pathLst>
            </a:custGeom>
            <a:noFill/>
            <a:ln w="14287">
              <a:solidFill>
                <a:srgbClr val="FFFFFF"/>
              </a:solidFill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400"/>
            </a:p>
          </p:txBody>
        </p:sp>
        <p:sp>
          <p:nvSpPr>
            <p:cNvPr id="6" name="Rounded Rectangle 3">
              <a:extLst>
                <a:ext uri="{FF2B5EF4-FFF2-40B4-BE49-F238E27FC236}">
                  <a16:creationId xmlns:a16="http://schemas.microsoft.com/office/drawing/2014/main" id="{686F7EFC-35A3-DDA3-031C-EAE72E194806}"/>
                </a:ext>
              </a:extLst>
            </p:cNvPr>
            <p:cNvSpPr/>
            <p:nvPr/>
          </p:nvSpPr>
          <p:spPr>
            <a:xfrm>
              <a:off x="4575791" y="2556844"/>
              <a:ext cx="1714500" cy="2639653"/>
            </a:xfrm>
            <a:custGeom>
              <a:avLst/>
              <a:gdLst/>
              <a:ahLst/>
              <a:cxnLst/>
              <a:rect l="0" t="0" r="0" b="0"/>
              <a:pathLst>
                <a:path w="1714500" h="2639653">
                  <a:moveTo>
                    <a:pt x="0" y="1979733"/>
                  </a:moveTo>
                  <a:lnTo>
                    <a:pt x="0" y="659911"/>
                  </a:lnTo>
                  <a:lnTo>
                    <a:pt x="1143000" y="0"/>
                  </a:lnTo>
                  <a:lnTo>
                    <a:pt x="1714490" y="329965"/>
                  </a:lnTo>
                  <a:lnTo>
                    <a:pt x="1142990" y="659920"/>
                  </a:lnTo>
                  <a:lnTo>
                    <a:pt x="1142990" y="1979752"/>
                  </a:lnTo>
                  <a:lnTo>
                    <a:pt x="1714500" y="2309698"/>
                  </a:lnTo>
                  <a:lnTo>
                    <a:pt x="1143000" y="2639653"/>
                  </a:lnTo>
                  <a:lnTo>
                    <a:pt x="571500" y="2309688"/>
                  </a:lnTo>
                  <a:lnTo>
                    <a:pt x="0" y="1979733"/>
                  </a:lnTo>
                </a:path>
              </a:pathLst>
            </a:custGeom>
            <a:solidFill>
              <a:srgbClr val="4E88E7"/>
            </a:solidFill>
            <a:ln>
              <a:noFill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400"/>
            </a:p>
          </p:txBody>
        </p:sp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ABCDCEB9-EA2C-F27E-A887-242E47CCC84A}"/>
                </a:ext>
              </a:extLst>
            </p:cNvPr>
            <p:cNvSpPr/>
            <p:nvPr/>
          </p:nvSpPr>
          <p:spPr>
            <a:xfrm>
              <a:off x="4575791" y="2556844"/>
              <a:ext cx="1714498" cy="2639651"/>
            </a:xfrm>
            <a:custGeom>
              <a:avLst/>
              <a:gdLst/>
              <a:ahLst/>
              <a:cxnLst/>
              <a:rect l="0" t="0" r="0" b="0"/>
              <a:pathLst>
                <a:path w="1714498" h="2639651">
                  <a:moveTo>
                    <a:pt x="0" y="1979736"/>
                  </a:moveTo>
                  <a:lnTo>
                    <a:pt x="0" y="659912"/>
                  </a:lnTo>
                  <a:lnTo>
                    <a:pt x="1143000" y="0"/>
                  </a:lnTo>
                  <a:lnTo>
                    <a:pt x="1714495" y="329964"/>
                  </a:lnTo>
                  <a:lnTo>
                    <a:pt x="1142995" y="659920"/>
                  </a:lnTo>
                  <a:lnTo>
                    <a:pt x="1142995" y="1319832"/>
                  </a:lnTo>
                  <a:lnTo>
                    <a:pt x="1142997" y="1979747"/>
                  </a:lnTo>
                  <a:lnTo>
                    <a:pt x="1714498" y="2309695"/>
                  </a:lnTo>
                  <a:lnTo>
                    <a:pt x="1142997" y="2639651"/>
                  </a:lnTo>
                  <a:lnTo>
                    <a:pt x="571500" y="2309691"/>
                  </a:lnTo>
                  <a:lnTo>
                    <a:pt x="0" y="1979736"/>
                  </a:lnTo>
                  <a:close/>
                </a:path>
              </a:pathLst>
            </a:custGeom>
            <a:noFill/>
            <a:ln w="14287">
              <a:solidFill>
                <a:srgbClr val="FFFFFF"/>
              </a:solidFill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400"/>
            </a:p>
          </p:txBody>
        </p:sp>
        <p:sp>
          <p:nvSpPr>
            <p:cNvPr id="8" name="Rounded Rectangle 5">
              <a:extLst>
                <a:ext uri="{FF2B5EF4-FFF2-40B4-BE49-F238E27FC236}">
                  <a16:creationId xmlns:a16="http://schemas.microsoft.com/office/drawing/2014/main" id="{6F5DA0FB-85D2-8E0D-0192-F92D6EAE8C1A}"/>
                </a:ext>
              </a:extLst>
            </p:cNvPr>
            <p:cNvSpPr/>
            <p:nvPr/>
          </p:nvSpPr>
          <p:spPr>
            <a:xfrm>
              <a:off x="5718782" y="2886809"/>
              <a:ext cx="1143009" cy="1979723"/>
            </a:xfrm>
            <a:custGeom>
              <a:avLst/>
              <a:gdLst/>
              <a:ahLst/>
              <a:cxnLst/>
              <a:rect l="0" t="0" r="0" b="0"/>
              <a:pathLst>
                <a:path w="1143009" h="1979723">
                  <a:moveTo>
                    <a:pt x="0" y="329955"/>
                  </a:moveTo>
                  <a:lnTo>
                    <a:pt x="571500" y="0"/>
                  </a:lnTo>
                  <a:lnTo>
                    <a:pt x="1143009" y="329945"/>
                  </a:lnTo>
                  <a:lnTo>
                    <a:pt x="1143009" y="1649768"/>
                  </a:lnTo>
                  <a:lnTo>
                    <a:pt x="571509" y="1979723"/>
                  </a:lnTo>
                  <a:lnTo>
                    <a:pt x="9" y="1649777"/>
                  </a:lnTo>
                  <a:lnTo>
                    <a:pt x="9" y="329955"/>
                  </a:lnTo>
                </a:path>
              </a:pathLst>
            </a:custGeom>
            <a:solidFill>
              <a:srgbClr val="1EABDA"/>
            </a:solidFill>
            <a:ln>
              <a:noFill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400"/>
            </a:p>
          </p:txBody>
        </p:sp>
        <p:sp>
          <p:nvSpPr>
            <p:cNvPr id="9" name="Rounded Rectangle 6">
              <a:extLst>
                <a:ext uri="{FF2B5EF4-FFF2-40B4-BE49-F238E27FC236}">
                  <a16:creationId xmlns:a16="http://schemas.microsoft.com/office/drawing/2014/main" id="{D9C24414-1F1A-706E-88B5-A1ABA9D0F107}"/>
                </a:ext>
              </a:extLst>
            </p:cNvPr>
            <p:cNvSpPr/>
            <p:nvPr/>
          </p:nvSpPr>
          <p:spPr>
            <a:xfrm>
              <a:off x="5718782" y="2886809"/>
              <a:ext cx="1143006" cy="1979726"/>
            </a:xfrm>
            <a:custGeom>
              <a:avLst/>
              <a:gdLst/>
              <a:ahLst/>
              <a:cxnLst/>
              <a:rect l="0" t="0" r="0" b="0"/>
              <a:pathLst>
                <a:path w="1143006" h="1979726">
                  <a:moveTo>
                    <a:pt x="0" y="329955"/>
                  </a:moveTo>
                  <a:lnTo>
                    <a:pt x="571500" y="0"/>
                  </a:lnTo>
                  <a:lnTo>
                    <a:pt x="1143006" y="329947"/>
                  </a:lnTo>
                  <a:lnTo>
                    <a:pt x="1143006" y="989859"/>
                  </a:lnTo>
                  <a:lnTo>
                    <a:pt x="1143006" y="1649770"/>
                  </a:lnTo>
                  <a:lnTo>
                    <a:pt x="571506" y="1979726"/>
                  </a:lnTo>
                  <a:lnTo>
                    <a:pt x="5" y="1649779"/>
                  </a:lnTo>
                  <a:lnTo>
                    <a:pt x="0" y="989867"/>
                  </a:lnTo>
                  <a:lnTo>
                    <a:pt x="0" y="329955"/>
                  </a:lnTo>
                  <a:close/>
                </a:path>
              </a:pathLst>
            </a:custGeom>
            <a:noFill/>
            <a:ln w="14287">
              <a:solidFill>
                <a:srgbClr val="FFFFFF"/>
              </a:solidFill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400"/>
            </a:p>
          </p:txBody>
        </p:sp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3B8A0726-7A64-246B-A387-04D1A83DAC74}"/>
                </a:ext>
              </a:extLst>
            </p:cNvPr>
            <p:cNvSpPr txBox="1"/>
            <p:nvPr/>
          </p:nvSpPr>
          <p:spPr>
            <a:xfrm>
              <a:off x="5723724" y="1661494"/>
              <a:ext cx="1018891" cy="45202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b="1">
                  <a:solidFill>
                    <a:srgbClr val="1EABDA"/>
                  </a:solidFill>
                  <a:latin typeface="Roboto"/>
                </a:rPr>
                <a:t>Accelerated
Innovation</a:t>
              </a:r>
            </a:p>
          </p:txBody>
        </p:sp>
        <p:sp>
          <p:nvSpPr>
            <p:cNvPr id="11" name="TextBox 9">
              <a:extLst>
                <a:ext uri="{FF2B5EF4-FFF2-40B4-BE49-F238E27FC236}">
                  <a16:creationId xmlns:a16="http://schemas.microsoft.com/office/drawing/2014/main" id="{C24CB5A0-0B60-EBF6-3B6C-380500B77BD5}"/>
                </a:ext>
              </a:extLst>
            </p:cNvPr>
            <p:cNvSpPr txBox="1"/>
            <p:nvPr/>
          </p:nvSpPr>
          <p:spPr>
            <a:xfrm>
              <a:off x="5542574" y="2228231"/>
              <a:ext cx="1381192" cy="35157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sz="1400" b="0">
                  <a:solidFill>
                    <a:srgbClr val="484848"/>
                  </a:solidFill>
                  <a:latin typeface="Roboto"/>
                </a:rPr>
                <a:t>Streamlined, efficient
defoamer outcomes</a:t>
              </a:r>
            </a:p>
          </p:txBody>
        </p:sp>
        <p:sp>
          <p:nvSpPr>
            <p:cNvPr id="12" name="TextBox 10">
              <a:extLst>
                <a:ext uri="{FF2B5EF4-FFF2-40B4-BE49-F238E27FC236}">
                  <a16:creationId xmlns:a16="http://schemas.microsoft.com/office/drawing/2014/main" id="{6FAD5CCD-BE63-39EF-4DF6-B921233FED36}"/>
                </a:ext>
              </a:extLst>
            </p:cNvPr>
            <p:cNvSpPr txBox="1"/>
            <p:nvPr/>
          </p:nvSpPr>
          <p:spPr>
            <a:xfrm>
              <a:off x="8252432" y="3318844"/>
              <a:ext cx="1119603" cy="6780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b="1">
                  <a:solidFill>
                    <a:srgbClr val="3CC583"/>
                  </a:solidFill>
                  <a:latin typeface="Roboto"/>
                </a:rPr>
                <a:t>Additive
Development
Workflow</a:t>
              </a:r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05D7D832-9B27-D252-9524-A0C25D484006}"/>
                </a:ext>
              </a:extLst>
            </p:cNvPr>
            <p:cNvSpPr txBox="1"/>
            <p:nvPr/>
          </p:nvSpPr>
          <p:spPr>
            <a:xfrm>
              <a:off x="2591205" y="3547444"/>
              <a:ext cx="1736954" cy="22601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b="1">
                  <a:solidFill>
                    <a:srgbClr val="4E88E7"/>
                  </a:solidFill>
                  <a:latin typeface="Roboto"/>
                </a:rPr>
                <a:t>ChatGPT Integration</a:t>
              </a:r>
            </a:p>
          </p:txBody>
        </p:sp>
        <p:sp>
          <p:nvSpPr>
            <p:cNvPr id="14" name="TextBox 12">
              <a:extLst>
                <a:ext uri="{FF2B5EF4-FFF2-40B4-BE49-F238E27FC236}">
                  <a16:creationId xmlns:a16="http://schemas.microsoft.com/office/drawing/2014/main" id="{8A3AF7E2-5095-1070-51C3-730598B24812}"/>
                </a:ext>
              </a:extLst>
            </p:cNvPr>
            <p:cNvSpPr txBox="1"/>
            <p:nvPr/>
          </p:nvSpPr>
          <p:spPr>
            <a:xfrm>
              <a:off x="2986169" y="3885581"/>
              <a:ext cx="1341954" cy="35157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sz="1400" b="0">
                  <a:solidFill>
                    <a:srgbClr val="484848"/>
                  </a:solidFill>
                  <a:latin typeface="Roboto"/>
                </a:rPr>
                <a:t>AI-powered research
assistance</a:t>
              </a:r>
            </a:p>
          </p:txBody>
        </p:sp>
        <p:sp>
          <p:nvSpPr>
            <p:cNvPr id="15" name="TextBox 13">
              <a:extLst>
                <a:ext uri="{FF2B5EF4-FFF2-40B4-BE49-F238E27FC236}">
                  <a16:creationId xmlns:a16="http://schemas.microsoft.com/office/drawing/2014/main" id="{EE52F7C8-2742-3FC6-B578-02F3B16A1238}"/>
                </a:ext>
              </a:extLst>
            </p:cNvPr>
            <p:cNvSpPr txBox="1"/>
            <p:nvPr/>
          </p:nvSpPr>
          <p:spPr>
            <a:xfrm>
              <a:off x="8252432" y="4114181"/>
              <a:ext cx="1364189" cy="35157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sz="1400" b="0">
                  <a:solidFill>
                    <a:srgbClr val="484848"/>
                  </a:solidFill>
                  <a:latin typeface="Roboto"/>
                </a:rPr>
                <a:t>Traditional defoamer
formulation process</a:t>
              </a:r>
            </a:p>
          </p:txBody>
        </p:sp>
        <p:sp>
          <p:nvSpPr>
            <p:cNvPr id="16" name="Rounded Rectangle 14">
              <a:extLst>
                <a:ext uri="{FF2B5EF4-FFF2-40B4-BE49-F238E27FC236}">
                  <a16:creationId xmlns:a16="http://schemas.microsoft.com/office/drawing/2014/main" id="{12D7F67F-0766-47B0-576D-7229B999B424}"/>
                </a:ext>
              </a:extLst>
            </p:cNvPr>
            <p:cNvSpPr/>
            <p:nvPr/>
          </p:nvSpPr>
          <p:spPr>
            <a:xfrm>
              <a:off x="5042507" y="3661744"/>
              <a:ext cx="438150" cy="438150"/>
            </a:xfrm>
            <a:custGeom>
              <a:avLst/>
              <a:gdLst/>
              <a:ahLst/>
              <a:cxnLst/>
              <a:rect l="0" t="0" r="0" b="0"/>
              <a:pathLst>
                <a:path w="438150" h="438150">
                  <a:moveTo>
                    <a:pt x="438150" y="438150"/>
                  </a:moveTo>
                  <a:lnTo>
                    <a:pt x="369989" y="370008"/>
                  </a:lnTo>
                  <a:moveTo>
                    <a:pt x="228600" y="304800"/>
                  </a:moveTo>
                  <a:cubicBezTo>
                    <a:pt x="228600" y="352144"/>
                    <a:pt x="266980" y="390525"/>
                    <a:pt x="314325" y="390525"/>
                  </a:cubicBezTo>
                  <a:cubicBezTo>
                    <a:pt x="361669" y="390525"/>
                    <a:pt x="400050" y="352144"/>
                    <a:pt x="400050" y="304800"/>
                  </a:cubicBezTo>
                  <a:cubicBezTo>
                    <a:pt x="400050" y="257455"/>
                    <a:pt x="361669" y="219075"/>
                    <a:pt x="314325" y="219075"/>
                  </a:cubicBezTo>
                  <a:cubicBezTo>
                    <a:pt x="266980" y="219075"/>
                    <a:pt x="228600" y="257455"/>
                    <a:pt x="228600" y="304800"/>
                  </a:cubicBezTo>
                  <a:close/>
                  <a:moveTo>
                    <a:pt x="396830" y="190080"/>
                  </a:moveTo>
                  <a:cubicBezTo>
                    <a:pt x="398904" y="180837"/>
                    <a:pt x="399983" y="171398"/>
                    <a:pt x="400050" y="161925"/>
                  </a:cubicBezTo>
                  <a:cubicBezTo>
                    <a:pt x="400050" y="72523"/>
                    <a:pt x="310514" y="0"/>
                    <a:pt x="200025" y="0"/>
                  </a:cubicBezTo>
                  <a:cubicBezTo>
                    <a:pt x="89534" y="0"/>
                    <a:pt x="0" y="72523"/>
                    <a:pt x="0" y="161925"/>
                  </a:cubicBezTo>
                  <a:cubicBezTo>
                    <a:pt x="1015" y="206516"/>
                    <a:pt x="22150" y="248254"/>
                    <a:pt x="57492" y="275462"/>
                  </a:cubicBezTo>
                  <a:lnTo>
                    <a:pt x="19050" y="361950"/>
                  </a:lnTo>
                  <a:lnTo>
                    <a:pt x="126434" y="312419"/>
                  </a:lnTo>
                  <a:cubicBezTo>
                    <a:pt x="141131" y="317032"/>
                    <a:pt x="156238" y="320221"/>
                    <a:pt x="171545" y="321944"/>
                  </a:cubicBezTo>
                </a:path>
              </a:pathLst>
            </a:custGeom>
            <a:noFill/>
            <a:ln w="14287">
              <a:solidFill>
                <a:srgbClr val="FFFFFF"/>
              </a:solidFill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400"/>
            </a:p>
          </p:txBody>
        </p:sp>
        <p:sp>
          <p:nvSpPr>
            <p:cNvPr id="17" name="Rounded Rectangle 15">
              <a:extLst>
                <a:ext uri="{FF2B5EF4-FFF2-40B4-BE49-F238E27FC236}">
                  <a16:creationId xmlns:a16="http://schemas.microsoft.com/office/drawing/2014/main" id="{B2F016F3-A77C-866E-B6EC-8BE00145B675}"/>
                </a:ext>
              </a:extLst>
            </p:cNvPr>
            <p:cNvSpPr/>
            <p:nvPr/>
          </p:nvSpPr>
          <p:spPr>
            <a:xfrm>
              <a:off x="6016438" y="3606975"/>
              <a:ext cx="547687" cy="547687"/>
            </a:xfrm>
            <a:custGeom>
              <a:avLst/>
              <a:gdLst/>
              <a:ahLst/>
              <a:cxnLst/>
              <a:rect l="0" t="0" r="0" b="0"/>
              <a:pathLst>
                <a:path w="547687" h="547687">
                  <a:moveTo>
                    <a:pt x="154781" y="119062"/>
                  </a:moveTo>
                  <a:cubicBezTo>
                    <a:pt x="154781" y="184818"/>
                    <a:pt x="208087" y="238125"/>
                    <a:pt x="273843" y="238125"/>
                  </a:cubicBezTo>
                  <a:cubicBezTo>
                    <a:pt x="339600" y="238125"/>
                    <a:pt x="392906" y="184818"/>
                    <a:pt x="392906" y="119062"/>
                  </a:cubicBezTo>
                  <a:cubicBezTo>
                    <a:pt x="392906" y="53306"/>
                    <a:pt x="339600" y="0"/>
                    <a:pt x="273843" y="0"/>
                  </a:cubicBezTo>
                  <a:cubicBezTo>
                    <a:pt x="208087" y="0"/>
                    <a:pt x="154781" y="53306"/>
                    <a:pt x="154781" y="119062"/>
                  </a:cubicBezTo>
                  <a:moveTo>
                    <a:pt x="71437" y="250031"/>
                  </a:moveTo>
                  <a:lnTo>
                    <a:pt x="23812" y="250031"/>
                  </a:lnTo>
                  <a:cubicBezTo>
                    <a:pt x="10661" y="250031"/>
                    <a:pt x="0" y="260692"/>
                    <a:pt x="0" y="273843"/>
                  </a:cubicBezTo>
                  <a:lnTo>
                    <a:pt x="0" y="464343"/>
                  </a:lnTo>
                  <a:cubicBezTo>
                    <a:pt x="0" y="477495"/>
                    <a:pt x="10661" y="488156"/>
                    <a:pt x="23812" y="488156"/>
                  </a:cubicBezTo>
                  <a:lnTo>
                    <a:pt x="71437" y="488156"/>
                  </a:lnTo>
                  <a:moveTo>
                    <a:pt x="476250" y="250031"/>
                  </a:moveTo>
                  <a:lnTo>
                    <a:pt x="523875" y="250031"/>
                  </a:lnTo>
                  <a:cubicBezTo>
                    <a:pt x="537026" y="250031"/>
                    <a:pt x="547687" y="260692"/>
                    <a:pt x="547687" y="273843"/>
                  </a:cubicBezTo>
                  <a:lnTo>
                    <a:pt x="547687" y="464343"/>
                  </a:lnTo>
                  <a:cubicBezTo>
                    <a:pt x="547687" y="477495"/>
                    <a:pt x="537026" y="488156"/>
                    <a:pt x="523875" y="488156"/>
                  </a:cubicBezTo>
                  <a:lnTo>
                    <a:pt x="476250" y="488156"/>
                  </a:lnTo>
                  <a:moveTo>
                    <a:pt x="59531" y="357187"/>
                  </a:moveTo>
                  <a:lnTo>
                    <a:pt x="154781" y="357187"/>
                  </a:lnTo>
                  <a:moveTo>
                    <a:pt x="107156" y="309562"/>
                  </a:moveTo>
                  <a:lnTo>
                    <a:pt x="107156" y="404812"/>
                  </a:lnTo>
                  <a:moveTo>
                    <a:pt x="392906" y="357187"/>
                  </a:moveTo>
                  <a:lnTo>
                    <a:pt x="488156" y="357187"/>
                  </a:lnTo>
                  <a:moveTo>
                    <a:pt x="392906" y="428625"/>
                  </a:moveTo>
                  <a:lnTo>
                    <a:pt x="190500" y="428625"/>
                  </a:lnTo>
                  <a:cubicBezTo>
                    <a:pt x="183924" y="428625"/>
                    <a:pt x="178593" y="433955"/>
                    <a:pt x="178593" y="440531"/>
                  </a:cubicBezTo>
                  <a:lnTo>
                    <a:pt x="178593" y="464343"/>
                  </a:lnTo>
                  <a:lnTo>
                    <a:pt x="154781" y="464343"/>
                  </a:lnTo>
                  <a:cubicBezTo>
                    <a:pt x="148205" y="464343"/>
                    <a:pt x="142875" y="469674"/>
                    <a:pt x="142875" y="476250"/>
                  </a:cubicBezTo>
                  <a:lnTo>
                    <a:pt x="142875" y="500062"/>
                  </a:lnTo>
                  <a:cubicBezTo>
                    <a:pt x="142875" y="506638"/>
                    <a:pt x="148205" y="511968"/>
                    <a:pt x="154781" y="511968"/>
                  </a:cubicBezTo>
                  <a:lnTo>
                    <a:pt x="178593" y="511968"/>
                  </a:lnTo>
                  <a:lnTo>
                    <a:pt x="178593" y="535781"/>
                  </a:lnTo>
                  <a:cubicBezTo>
                    <a:pt x="178593" y="542356"/>
                    <a:pt x="183924" y="547687"/>
                    <a:pt x="190500" y="547687"/>
                  </a:cubicBezTo>
                  <a:lnTo>
                    <a:pt x="392906" y="547687"/>
                  </a:lnTo>
                  <a:cubicBezTo>
                    <a:pt x="399481" y="547687"/>
                    <a:pt x="404812" y="542356"/>
                    <a:pt x="404812" y="535781"/>
                  </a:cubicBezTo>
                  <a:lnTo>
                    <a:pt x="404812" y="440531"/>
                  </a:lnTo>
                  <a:cubicBezTo>
                    <a:pt x="404812" y="433955"/>
                    <a:pt x="399481" y="428625"/>
                    <a:pt x="392906" y="428625"/>
                  </a:cubicBezTo>
                  <a:close/>
                  <a:moveTo>
                    <a:pt x="273843" y="142875"/>
                  </a:moveTo>
                  <a:lnTo>
                    <a:pt x="273843" y="238125"/>
                  </a:lnTo>
                  <a:moveTo>
                    <a:pt x="273843" y="285750"/>
                  </a:moveTo>
                  <a:lnTo>
                    <a:pt x="273843" y="321468"/>
                  </a:lnTo>
                  <a:moveTo>
                    <a:pt x="309562" y="107156"/>
                  </a:moveTo>
                  <a:lnTo>
                    <a:pt x="273843" y="142875"/>
                  </a:lnTo>
                  <a:lnTo>
                    <a:pt x="238125" y="107156"/>
                  </a:lnTo>
                  <a:moveTo>
                    <a:pt x="238125" y="238125"/>
                  </a:moveTo>
                  <a:lnTo>
                    <a:pt x="309562" y="238125"/>
                  </a:lnTo>
                  <a:lnTo>
                    <a:pt x="309562" y="285750"/>
                  </a:lnTo>
                  <a:lnTo>
                    <a:pt x="238125" y="285750"/>
                  </a:lnTo>
                  <a:close/>
                </a:path>
              </a:pathLst>
            </a:custGeom>
            <a:noFill/>
            <a:ln w="14287">
              <a:solidFill>
                <a:srgbClr val="FFFFFF"/>
              </a:solidFill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400"/>
            </a:p>
          </p:txBody>
        </p:sp>
        <p:sp>
          <p:nvSpPr>
            <p:cNvPr id="18" name="Rounded Rectangle 16">
              <a:extLst>
                <a:ext uri="{FF2B5EF4-FFF2-40B4-BE49-F238E27FC236}">
                  <a16:creationId xmlns:a16="http://schemas.microsoft.com/office/drawing/2014/main" id="{E3FEF600-C0D1-F502-A484-D44C6B8398C3}"/>
                </a:ext>
              </a:extLst>
            </p:cNvPr>
            <p:cNvSpPr/>
            <p:nvPr/>
          </p:nvSpPr>
          <p:spPr>
            <a:xfrm>
              <a:off x="7116620" y="3661744"/>
              <a:ext cx="404723" cy="438176"/>
            </a:xfrm>
            <a:custGeom>
              <a:avLst/>
              <a:gdLst/>
              <a:ahLst/>
              <a:cxnLst/>
              <a:rect l="0" t="0" r="0" b="0"/>
              <a:pathLst>
                <a:path w="404723" h="438176">
                  <a:moveTo>
                    <a:pt x="145211" y="38100"/>
                  </a:moveTo>
                  <a:lnTo>
                    <a:pt x="145211" y="190500"/>
                  </a:lnTo>
                  <a:lnTo>
                    <a:pt x="9194" y="378142"/>
                  </a:lnTo>
                  <a:cubicBezTo>
                    <a:pt x="1011" y="389786"/>
                    <a:pt x="0" y="405020"/>
                    <a:pt x="6572" y="417644"/>
                  </a:cubicBezTo>
                  <a:cubicBezTo>
                    <a:pt x="13144" y="430268"/>
                    <a:pt x="26204" y="438176"/>
                    <a:pt x="40436" y="438150"/>
                  </a:cubicBezTo>
                  <a:lnTo>
                    <a:pt x="364286" y="438150"/>
                  </a:lnTo>
                  <a:cubicBezTo>
                    <a:pt x="378518" y="438176"/>
                    <a:pt x="391579" y="430268"/>
                    <a:pt x="398151" y="417644"/>
                  </a:cubicBezTo>
                  <a:cubicBezTo>
                    <a:pt x="404723" y="405020"/>
                    <a:pt x="403712" y="389786"/>
                    <a:pt x="395528" y="378142"/>
                  </a:cubicBezTo>
                  <a:lnTo>
                    <a:pt x="259511" y="190500"/>
                  </a:lnTo>
                  <a:lnTo>
                    <a:pt x="259511" y="38100"/>
                  </a:lnTo>
                  <a:moveTo>
                    <a:pt x="288086" y="19050"/>
                  </a:moveTo>
                  <a:cubicBezTo>
                    <a:pt x="288086" y="29571"/>
                    <a:pt x="279557" y="38100"/>
                    <a:pt x="269036" y="38100"/>
                  </a:cubicBezTo>
                  <a:lnTo>
                    <a:pt x="135686" y="38100"/>
                  </a:lnTo>
                  <a:cubicBezTo>
                    <a:pt x="125165" y="38100"/>
                    <a:pt x="116636" y="29571"/>
                    <a:pt x="116636" y="19050"/>
                  </a:cubicBezTo>
                  <a:cubicBezTo>
                    <a:pt x="116636" y="8528"/>
                    <a:pt x="125165" y="0"/>
                    <a:pt x="135686" y="0"/>
                  </a:cubicBezTo>
                  <a:lnTo>
                    <a:pt x="269036" y="0"/>
                  </a:lnTo>
                  <a:cubicBezTo>
                    <a:pt x="279557" y="0"/>
                    <a:pt x="288086" y="8528"/>
                    <a:pt x="288086" y="19050"/>
                  </a:cubicBezTo>
                  <a:close/>
                  <a:moveTo>
                    <a:pt x="259511" y="85725"/>
                  </a:moveTo>
                  <a:lnTo>
                    <a:pt x="221411" y="85725"/>
                  </a:lnTo>
                  <a:moveTo>
                    <a:pt x="259511" y="180975"/>
                  </a:moveTo>
                  <a:lnTo>
                    <a:pt x="221411" y="180975"/>
                  </a:lnTo>
                  <a:moveTo>
                    <a:pt x="259511" y="133350"/>
                  </a:moveTo>
                  <a:lnTo>
                    <a:pt x="202361" y="133350"/>
                  </a:lnTo>
                  <a:moveTo>
                    <a:pt x="323900" y="285750"/>
                  </a:moveTo>
                  <a:lnTo>
                    <a:pt x="80822" y="285750"/>
                  </a:lnTo>
                  <a:moveTo>
                    <a:pt x="126161" y="361950"/>
                  </a:moveTo>
                  <a:cubicBezTo>
                    <a:pt x="126161" y="346168"/>
                    <a:pt x="138955" y="333375"/>
                    <a:pt x="154736" y="333375"/>
                  </a:cubicBezTo>
                  <a:cubicBezTo>
                    <a:pt x="170518" y="333375"/>
                    <a:pt x="183311" y="346168"/>
                    <a:pt x="183311" y="361950"/>
                  </a:cubicBezTo>
                  <a:cubicBezTo>
                    <a:pt x="183311" y="377731"/>
                    <a:pt x="170518" y="390525"/>
                    <a:pt x="154736" y="390525"/>
                  </a:cubicBezTo>
                  <a:cubicBezTo>
                    <a:pt x="138955" y="390525"/>
                    <a:pt x="126161" y="377731"/>
                    <a:pt x="126161" y="361950"/>
                  </a:cubicBezTo>
                  <a:moveTo>
                    <a:pt x="278561" y="395287"/>
                  </a:moveTo>
                  <a:cubicBezTo>
                    <a:pt x="278561" y="392657"/>
                    <a:pt x="276429" y="390525"/>
                    <a:pt x="273799" y="390525"/>
                  </a:cubicBezTo>
                  <a:moveTo>
                    <a:pt x="273799" y="390525"/>
                  </a:moveTo>
                  <a:cubicBezTo>
                    <a:pt x="271169" y="390525"/>
                    <a:pt x="269036" y="392657"/>
                    <a:pt x="269036" y="395287"/>
                  </a:cubicBezTo>
                  <a:moveTo>
                    <a:pt x="273799" y="400050"/>
                  </a:moveTo>
                  <a:cubicBezTo>
                    <a:pt x="271169" y="400050"/>
                    <a:pt x="269036" y="397917"/>
                    <a:pt x="269036" y="395287"/>
                  </a:cubicBezTo>
                  <a:moveTo>
                    <a:pt x="278561" y="395287"/>
                  </a:moveTo>
                  <a:cubicBezTo>
                    <a:pt x="278561" y="397917"/>
                    <a:pt x="276429" y="400050"/>
                    <a:pt x="273799" y="400050"/>
                  </a:cubicBezTo>
                  <a:moveTo>
                    <a:pt x="245224" y="338137"/>
                  </a:moveTo>
                  <a:cubicBezTo>
                    <a:pt x="245224" y="335507"/>
                    <a:pt x="243092" y="333375"/>
                    <a:pt x="240461" y="333375"/>
                  </a:cubicBezTo>
                  <a:moveTo>
                    <a:pt x="240461" y="333375"/>
                  </a:moveTo>
                  <a:cubicBezTo>
                    <a:pt x="237831" y="333375"/>
                    <a:pt x="235699" y="335507"/>
                    <a:pt x="235699" y="338137"/>
                  </a:cubicBezTo>
                  <a:moveTo>
                    <a:pt x="240461" y="342900"/>
                  </a:moveTo>
                  <a:cubicBezTo>
                    <a:pt x="237831" y="342900"/>
                    <a:pt x="235699" y="340767"/>
                    <a:pt x="235699" y="338137"/>
                  </a:cubicBezTo>
                  <a:moveTo>
                    <a:pt x="245224" y="338137"/>
                  </a:moveTo>
                  <a:cubicBezTo>
                    <a:pt x="245224" y="340767"/>
                    <a:pt x="243092" y="342900"/>
                    <a:pt x="240461" y="342900"/>
                  </a:cubicBezTo>
                </a:path>
              </a:pathLst>
            </a:custGeom>
            <a:noFill/>
            <a:ln w="14287">
              <a:solidFill>
                <a:srgbClr val="FFFFFF"/>
              </a:solidFill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400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915F4-98F7-6754-8B5E-9B38058C4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Example – Organically modified siloxane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C2BAC-DF09-186D-E5C0-DD31F5E9A0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Externally-sourced polymers either didn’t work or too expensive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4C44FCD-8F4D-745D-F214-A1AAE583FA47}"/>
              </a:ext>
            </a:extLst>
          </p:cNvPr>
          <p:cNvGrpSpPr/>
          <p:nvPr/>
        </p:nvGrpSpPr>
        <p:grpSpPr>
          <a:xfrm>
            <a:off x="838200" y="2793480"/>
            <a:ext cx="10515600" cy="3064395"/>
            <a:chOff x="1068682" y="3343275"/>
            <a:chExt cx="7200904" cy="25146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782AF6D-347F-75E2-C554-F18BE68E9326}"/>
                </a:ext>
              </a:extLst>
            </p:cNvPr>
            <p:cNvGrpSpPr/>
            <p:nvPr/>
          </p:nvGrpSpPr>
          <p:grpSpPr>
            <a:xfrm>
              <a:off x="3445150" y="4714875"/>
              <a:ext cx="4814906" cy="1057275"/>
              <a:chOff x="2719368" y="2571750"/>
              <a:chExt cx="4814906" cy="1057275"/>
            </a:xfrm>
          </p:grpSpPr>
          <p:sp>
            <p:nvSpPr>
              <p:cNvPr id="29" name="Rounded Rectangle 1">
                <a:extLst>
                  <a:ext uri="{FF2B5EF4-FFF2-40B4-BE49-F238E27FC236}">
                    <a16:creationId xmlns:a16="http://schemas.microsoft.com/office/drawing/2014/main" id="{EC0AC080-B4D8-96AF-A981-E4B1AC37CFED}"/>
                  </a:ext>
                </a:extLst>
              </p:cNvPr>
              <p:cNvSpPr/>
              <p:nvPr/>
            </p:nvSpPr>
            <p:spPr>
              <a:xfrm>
                <a:off x="2719368" y="2571750"/>
                <a:ext cx="4368879" cy="1056798"/>
              </a:xfrm>
              <a:custGeom>
                <a:avLst/>
                <a:gdLst/>
                <a:ahLst/>
                <a:cxnLst/>
                <a:rect l="0" t="0" r="0" b="0"/>
                <a:pathLst>
                  <a:path w="4368879" h="1056798">
                    <a:moveTo>
                      <a:pt x="1606181" y="314325"/>
                    </a:moveTo>
                    <a:lnTo>
                      <a:pt x="631955" y="0"/>
                    </a:lnTo>
                    <a:lnTo>
                      <a:pt x="18192" y="0"/>
                    </a:lnTo>
                    <a:cubicBezTo>
                      <a:pt x="14192" y="40338"/>
                      <a:pt x="8086" y="80067"/>
                      <a:pt x="0" y="119062"/>
                    </a:cubicBezTo>
                    <a:lnTo>
                      <a:pt x="592321" y="119062"/>
                    </a:lnTo>
                    <a:lnTo>
                      <a:pt x="1621707" y="1052531"/>
                    </a:lnTo>
                    <a:lnTo>
                      <a:pt x="4297575" y="1056798"/>
                    </a:lnTo>
                    <a:cubicBezTo>
                      <a:pt x="4268466" y="1038348"/>
                      <a:pt x="4243235" y="1015736"/>
                      <a:pt x="4222480" y="988742"/>
                    </a:cubicBezTo>
                    <a:cubicBezTo>
                      <a:pt x="4190466" y="947099"/>
                      <a:pt x="4172445" y="898779"/>
                      <a:pt x="4167911" y="845438"/>
                    </a:cubicBezTo>
                    <a:lnTo>
                      <a:pt x="4162625" y="776992"/>
                    </a:lnTo>
                    <a:lnTo>
                      <a:pt x="4368879" y="776992"/>
                    </a:lnTo>
                    <a:lnTo>
                      <a:pt x="4368879" y="590130"/>
                    </a:lnTo>
                    <a:lnTo>
                      <a:pt x="4179931" y="590130"/>
                    </a:lnTo>
                    <a:lnTo>
                      <a:pt x="4184837" y="521769"/>
                    </a:lnTo>
                    <a:cubicBezTo>
                      <a:pt x="4188923" y="469258"/>
                      <a:pt x="4205516" y="421700"/>
                      <a:pt x="4235748" y="380828"/>
                    </a:cubicBezTo>
                    <a:cubicBezTo>
                      <a:pt x="4255046" y="354501"/>
                      <a:pt x="4278572" y="332384"/>
                      <a:pt x="4305795" y="314325"/>
                    </a:cubicBezTo>
                    <a:lnTo>
                      <a:pt x="1606181" y="314325"/>
                    </a:lnTo>
                  </a:path>
                </a:pathLst>
              </a:custGeom>
              <a:solidFill>
                <a:srgbClr val="92BD39"/>
              </a:solidFill>
              <a:ln>
                <a:noFill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2800"/>
              </a:p>
            </p:txBody>
          </p:sp>
          <p:sp>
            <p:nvSpPr>
              <p:cNvPr id="30" name="Rounded Rectangle 2">
                <a:extLst>
                  <a:ext uri="{FF2B5EF4-FFF2-40B4-BE49-F238E27FC236}">
                    <a16:creationId xmlns:a16="http://schemas.microsoft.com/office/drawing/2014/main" id="{F8F7C368-19DC-372A-D48D-CD8D5F0466BB}"/>
                  </a:ext>
                </a:extLst>
              </p:cNvPr>
              <p:cNvSpPr/>
              <p:nvPr/>
            </p:nvSpPr>
            <p:spPr>
              <a:xfrm>
                <a:off x="6944220" y="2886075"/>
                <a:ext cx="590054" cy="742950"/>
              </a:xfrm>
              <a:custGeom>
                <a:avLst/>
                <a:gdLst/>
                <a:ahLst/>
                <a:cxnLst/>
                <a:rect l="0" t="0" r="0" b="0"/>
                <a:pathLst>
                  <a:path w="590054" h="742950">
                    <a:moveTo>
                      <a:pt x="293531" y="742950"/>
                    </a:moveTo>
                    <a:cubicBezTo>
                      <a:pt x="236620" y="742950"/>
                      <a:pt x="186870" y="733844"/>
                      <a:pt x="144275" y="715613"/>
                    </a:cubicBezTo>
                    <a:cubicBezTo>
                      <a:pt x="101669" y="697391"/>
                      <a:pt x="67894" y="672055"/>
                      <a:pt x="42938" y="639584"/>
                    </a:cubicBezTo>
                    <a:cubicBezTo>
                      <a:pt x="17973" y="607113"/>
                      <a:pt x="3667" y="569347"/>
                      <a:pt x="0" y="526275"/>
                    </a:cubicBezTo>
                    <a:lnTo>
                      <a:pt x="0" y="519817"/>
                    </a:lnTo>
                    <a:lnTo>
                      <a:pt x="174221" y="519817"/>
                    </a:lnTo>
                    <a:lnTo>
                      <a:pt x="175221" y="525779"/>
                    </a:lnTo>
                    <a:cubicBezTo>
                      <a:pt x="178212" y="545992"/>
                      <a:pt x="190033" y="563384"/>
                      <a:pt x="210664" y="577957"/>
                    </a:cubicBezTo>
                    <a:cubicBezTo>
                      <a:pt x="231628" y="592207"/>
                      <a:pt x="259251" y="599332"/>
                      <a:pt x="293531" y="599332"/>
                    </a:cubicBezTo>
                    <a:cubicBezTo>
                      <a:pt x="316163" y="599332"/>
                      <a:pt x="335632" y="595683"/>
                      <a:pt x="351939" y="588397"/>
                    </a:cubicBezTo>
                    <a:cubicBezTo>
                      <a:pt x="368579" y="581110"/>
                      <a:pt x="381390" y="571166"/>
                      <a:pt x="390372" y="558584"/>
                    </a:cubicBezTo>
                    <a:cubicBezTo>
                      <a:pt x="399364" y="545658"/>
                      <a:pt x="403850" y="530913"/>
                      <a:pt x="403850" y="514350"/>
                    </a:cubicBezTo>
                    <a:lnTo>
                      <a:pt x="403850" y="513359"/>
                    </a:lnTo>
                    <a:cubicBezTo>
                      <a:pt x="403850" y="484203"/>
                      <a:pt x="393039" y="462000"/>
                      <a:pt x="371408" y="446760"/>
                    </a:cubicBezTo>
                    <a:cubicBezTo>
                      <a:pt x="349777" y="431520"/>
                      <a:pt x="318992" y="423900"/>
                      <a:pt x="279053" y="423900"/>
                    </a:cubicBezTo>
                    <a:lnTo>
                      <a:pt x="201177" y="423900"/>
                    </a:lnTo>
                    <a:lnTo>
                      <a:pt x="201177" y="300161"/>
                    </a:lnTo>
                    <a:lnTo>
                      <a:pt x="278053" y="300161"/>
                    </a:lnTo>
                    <a:cubicBezTo>
                      <a:pt x="301685" y="300161"/>
                      <a:pt x="321821" y="296684"/>
                      <a:pt x="338461" y="289721"/>
                    </a:cubicBezTo>
                    <a:cubicBezTo>
                      <a:pt x="355434" y="282768"/>
                      <a:pt x="368407" y="272996"/>
                      <a:pt x="377399" y="260403"/>
                    </a:cubicBezTo>
                    <a:cubicBezTo>
                      <a:pt x="386715" y="247811"/>
                      <a:pt x="391372" y="233238"/>
                      <a:pt x="391372" y="216674"/>
                    </a:cubicBezTo>
                    <a:lnTo>
                      <a:pt x="391372" y="215684"/>
                    </a:lnTo>
                    <a:cubicBezTo>
                      <a:pt x="391372" y="199110"/>
                      <a:pt x="387381" y="184870"/>
                      <a:pt x="379390" y="172945"/>
                    </a:cubicBezTo>
                    <a:cubicBezTo>
                      <a:pt x="371741" y="161010"/>
                      <a:pt x="360426" y="151904"/>
                      <a:pt x="345443" y="145608"/>
                    </a:cubicBezTo>
                    <a:cubicBezTo>
                      <a:pt x="330803" y="139312"/>
                      <a:pt x="313162" y="136169"/>
                      <a:pt x="292531" y="136169"/>
                    </a:cubicBezTo>
                    <a:cubicBezTo>
                      <a:pt x="271567" y="136169"/>
                      <a:pt x="253098" y="139484"/>
                      <a:pt x="237124" y="146103"/>
                    </a:cubicBezTo>
                    <a:cubicBezTo>
                      <a:pt x="221484" y="152400"/>
                      <a:pt x="208997" y="161515"/>
                      <a:pt x="199682" y="173440"/>
                    </a:cubicBezTo>
                    <a:cubicBezTo>
                      <a:pt x="190700" y="185032"/>
                      <a:pt x="185204" y="198615"/>
                      <a:pt x="183213" y="214188"/>
                    </a:cubicBezTo>
                    <a:lnTo>
                      <a:pt x="183213" y="218655"/>
                    </a:lnTo>
                    <a:lnTo>
                      <a:pt x="16478" y="218655"/>
                    </a:lnTo>
                    <a:lnTo>
                      <a:pt x="16478" y="211702"/>
                    </a:lnTo>
                    <a:cubicBezTo>
                      <a:pt x="20307" y="168963"/>
                      <a:pt x="33613" y="131854"/>
                      <a:pt x="56911" y="100383"/>
                    </a:cubicBezTo>
                    <a:cubicBezTo>
                      <a:pt x="80210" y="68579"/>
                      <a:pt x="111823" y="43900"/>
                      <a:pt x="151761" y="26336"/>
                    </a:cubicBezTo>
                    <a:cubicBezTo>
                      <a:pt x="192023" y="8782"/>
                      <a:pt x="238953" y="0"/>
                      <a:pt x="292531" y="0"/>
                    </a:cubicBezTo>
                    <a:cubicBezTo>
                      <a:pt x="347110" y="0"/>
                      <a:pt x="394535" y="7953"/>
                      <a:pt x="434806" y="23850"/>
                    </a:cubicBezTo>
                    <a:cubicBezTo>
                      <a:pt x="475402" y="39423"/>
                      <a:pt x="506691" y="61455"/>
                      <a:pt x="528656" y="89954"/>
                    </a:cubicBezTo>
                    <a:cubicBezTo>
                      <a:pt x="550621" y="118443"/>
                      <a:pt x="561603" y="151904"/>
                      <a:pt x="561603" y="190338"/>
                    </a:cubicBezTo>
                    <a:lnTo>
                      <a:pt x="561603" y="191328"/>
                    </a:lnTo>
                    <a:cubicBezTo>
                      <a:pt x="561603" y="221475"/>
                      <a:pt x="554774" y="247811"/>
                      <a:pt x="541134" y="270348"/>
                    </a:cubicBezTo>
                    <a:cubicBezTo>
                      <a:pt x="527818" y="292541"/>
                      <a:pt x="509854" y="310762"/>
                      <a:pt x="487222" y="325012"/>
                    </a:cubicBezTo>
                    <a:cubicBezTo>
                      <a:pt x="464591" y="339251"/>
                      <a:pt x="439797" y="349196"/>
                      <a:pt x="412842" y="354825"/>
                    </a:cubicBezTo>
                    <a:lnTo>
                      <a:pt x="412842" y="358301"/>
                    </a:lnTo>
                    <a:cubicBezTo>
                      <a:pt x="466753" y="363607"/>
                      <a:pt x="509682" y="380666"/>
                      <a:pt x="541629" y="409489"/>
                    </a:cubicBezTo>
                    <a:cubicBezTo>
                      <a:pt x="573909" y="438311"/>
                      <a:pt x="590054" y="476411"/>
                      <a:pt x="590054" y="523789"/>
                    </a:cubicBezTo>
                    <a:lnTo>
                      <a:pt x="590054" y="524789"/>
                    </a:lnTo>
                    <a:cubicBezTo>
                      <a:pt x="590054" y="568852"/>
                      <a:pt x="577910" y="607285"/>
                      <a:pt x="553612" y="640079"/>
                    </a:cubicBezTo>
                    <a:cubicBezTo>
                      <a:pt x="529323" y="672550"/>
                      <a:pt x="495042" y="697896"/>
                      <a:pt x="450780" y="716118"/>
                    </a:cubicBezTo>
                    <a:cubicBezTo>
                      <a:pt x="406517" y="734006"/>
                      <a:pt x="354101" y="742950"/>
                      <a:pt x="293531" y="742950"/>
                    </a:cubicBezTo>
                  </a:path>
                </a:pathLst>
              </a:custGeom>
              <a:solidFill>
                <a:srgbClr val="92BD39"/>
              </a:solidFill>
              <a:ln>
                <a:noFill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280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4D433E9-9F05-57BC-BD9F-473F7629876A}"/>
                </a:ext>
              </a:extLst>
            </p:cNvPr>
            <p:cNvGrpSpPr/>
            <p:nvPr/>
          </p:nvGrpSpPr>
          <p:grpSpPr>
            <a:xfrm>
              <a:off x="3445150" y="4714875"/>
              <a:ext cx="4814906" cy="1057275"/>
              <a:chOff x="2719368" y="2571750"/>
              <a:chExt cx="4814906" cy="1057275"/>
            </a:xfrm>
          </p:grpSpPr>
          <p:sp>
            <p:nvSpPr>
              <p:cNvPr id="27" name="Rounded Rectangle 4">
                <a:extLst>
                  <a:ext uri="{FF2B5EF4-FFF2-40B4-BE49-F238E27FC236}">
                    <a16:creationId xmlns:a16="http://schemas.microsoft.com/office/drawing/2014/main" id="{489F3269-3883-30E2-1BFA-DE06FF14552E}"/>
                  </a:ext>
                </a:extLst>
              </p:cNvPr>
              <p:cNvSpPr/>
              <p:nvPr/>
            </p:nvSpPr>
            <p:spPr>
              <a:xfrm>
                <a:off x="2719368" y="2571750"/>
                <a:ext cx="4368882" cy="1056799"/>
              </a:xfrm>
              <a:custGeom>
                <a:avLst/>
                <a:gdLst/>
                <a:ahLst/>
                <a:cxnLst/>
                <a:rect l="0" t="0" r="0" b="0"/>
                <a:pathLst>
                  <a:path w="4368882" h="1056799">
                    <a:moveTo>
                      <a:pt x="1606179" y="314325"/>
                    </a:moveTo>
                    <a:lnTo>
                      <a:pt x="631958" y="0"/>
                    </a:lnTo>
                    <a:lnTo>
                      <a:pt x="18197" y="0"/>
                    </a:lnTo>
                    <a:cubicBezTo>
                      <a:pt x="14192" y="40341"/>
                      <a:pt x="8089" y="80066"/>
                      <a:pt x="0" y="119062"/>
                    </a:cubicBezTo>
                    <a:lnTo>
                      <a:pt x="592323" y="119062"/>
                    </a:lnTo>
                    <a:lnTo>
                      <a:pt x="1621712" y="1052531"/>
                    </a:lnTo>
                    <a:lnTo>
                      <a:pt x="4297574" y="1056799"/>
                    </a:lnTo>
                    <a:cubicBezTo>
                      <a:pt x="4268464" y="1038352"/>
                      <a:pt x="4243235" y="1015740"/>
                      <a:pt x="4222478" y="988739"/>
                    </a:cubicBezTo>
                    <a:cubicBezTo>
                      <a:pt x="4190470" y="947103"/>
                      <a:pt x="4172445" y="898781"/>
                      <a:pt x="4167911" y="845441"/>
                    </a:cubicBezTo>
                    <a:lnTo>
                      <a:pt x="4167892" y="845223"/>
                    </a:lnTo>
                    <a:lnTo>
                      <a:pt x="4162620" y="776991"/>
                    </a:lnTo>
                    <a:lnTo>
                      <a:pt x="4368882" y="776991"/>
                    </a:lnTo>
                    <a:lnTo>
                      <a:pt x="4368882" y="590135"/>
                    </a:lnTo>
                    <a:lnTo>
                      <a:pt x="4179931" y="590135"/>
                    </a:lnTo>
                    <a:lnTo>
                      <a:pt x="4184837" y="521765"/>
                    </a:lnTo>
                    <a:lnTo>
                      <a:pt x="4184850" y="521591"/>
                    </a:lnTo>
                    <a:cubicBezTo>
                      <a:pt x="4188926" y="469256"/>
                      <a:pt x="4205519" y="421705"/>
                      <a:pt x="4235743" y="380824"/>
                    </a:cubicBezTo>
                    <a:cubicBezTo>
                      <a:pt x="4255046" y="354501"/>
                      <a:pt x="4278574" y="332385"/>
                      <a:pt x="4305799" y="314325"/>
                    </a:cubicBezTo>
                    <a:lnTo>
                      <a:pt x="1606179" y="314325"/>
                    </a:lnTo>
                    <a:close/>
                  </a:path>
                </a:pathLst>
              </a:custGeom>
              <a:noFill/>
              <a:ln w="14287">
                <a:solidFill>
                  <a:srgbClr val="FFFFFF"/>
                </a:solidFill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2800"/>
              </a:p>
            </p:txBody>
          </p:sp>
          <p:sp>
            <p:nvSpPr>
              <p:cNvPr id="28" name="Rounded Rectangle 5">
                <a:extLst>
                  <a:ext uri="{FF2B5EF4-FFF2-40B4-BE49-F238E27FC236}">
                    <a16:creationId xmlns:a16="http://schemas.microsoft.com/office/drawing/2014/main" id="{C8766004-8507-D1CF-A2CC-3DBF91A074B0}"/>
                  </a:ext>
                </a:extLst>
              </p:cNvPr>
              <p:cNvSpPr/>
              <p:nvPr/>
            </p:nvSpPr>
            <p:spPr>
              <a:xfrm>
                <a:off x="6943724" y="2886075"/>
                <a:ext cx="590550" cy="742950"/>
              </a:xfrm>
              <a:custGeom>
                <a:avLst/>
                <a:gdLst/>
                <a:ahLst/>
                <a:cxnLst/>
                <a:rect l="0" t="0" r="0" b="0"/>
                <a:pathLst>
                  <a:path w="590550" h="742950">
                    <a:moveTo>
                      <a:pt x="294027" y="742950"/>
                    </a:moveTo>
                    <a:cubicBezTo>
                      <a:pt x="237118" y="742950"/>
                      <a:pt x="187365" y="733839"/>
                      <a:pt x="144767" y="715617"/>
                    </a:cubicBezTo>
                    <a:cubicBezTo>
                      <a:pt x="102168" y="697395"/>
                      <a:pt x="68389" y="672050"/>
                      <a:pt x="43430" y="639582"/>
                    </a:cubicBezTo>
                    <a:cubicBezTo>
                      <a:pt x="18469" y="607114"/>
                      <a:pt x="4160" y="569346"/>
                      <a:pt x="499" y="526277"/>
                    </a:cubicBezTo>
                    <a:lnTo>
                      <a:pt x="0" y="519816"/>
                    </a:lnTo>
                    <a:lnTo>
                      <a:pt x="174718" y="519816"/>
                    </a:lnTo>
                    <a:lnTo>
                      <a:pt x="175717" y="525779"/>
                    </a:lnTo>
                    <a:cubicBezTo>
                      <a:pt x="178712" y="545989"/>
                      <a:pt x="190526" y="563382"/>
                      <a:pt x="211160" y="577960"/>
                    </a:cubicBezTo>
                    <a:cubicBezTo>
                      <a:pt x="232127" y="592206"/>
                      <a:pt x="259748" y="599329"/>
                      <a:pt x="294027" y="599329"/>
                    </a:cubicBezTo>
                    <a:cubicBezTo>
                      <a:pt x="316656" y="599329"/>
                      <a:pt x="336125" y="595684"/>
                      <a:pt x="352433" y="588396"/>
                    </a:cubicBezTo>
                    <a:cubicBezTo>
                      <a:pt x="369072" y="581107"/>
                      <a:pt x="381885" y="571168"/>
                      <a:pt x="390871" y="558579"/>
                    </a:cubicBezTo>
                    <a:cubicBezTo>
                      <a:pt x="399856" y="545658"/>
                      <a:pt x="404349" y="530914"/>
                      <a:pt x="404349" y="514350"/>
                    </a:cubicBezTo>
                    <a:lnTo>
                      <a:pt x="404349" y="513355"/>
                    </a:lnTo>
                    <a:cubicBezTo>
                      <a:pt x="404349" y="484201"/>
                      <a:pt x="393533" y="462003"/>
                      <a:pt x="371901" y="446763"/>
                    </a:cubicBezTo>
                    <a:cubicBezTo>
                      <a:pt x="350269" y="431523"/>
                      <a:pt x="319486" y="423903"/>
                      <a:pt x="279550" y="423903"/>
                    </a:cubicBezTo>
                    <a:lnTo>
                      <a:pt x="201675" y="423903"/>
                    </a:lnTo>
                    <a:lnTo>
                      <a:pt x="201675" y="300161"/>
                    </a:lnTo>
                    <a:lnTo>
                      <a:pt x="278551" y="300161"/>
                    </a:lnTo>
                    <a:cubicBezTo>
                      <a:pt x="302180" y="300161"/>
                      <a:pt x="322314" y="296682"/>
                      <a:pt x="338954" y="289725"/>
                    </a:cubicBezTo>
                    <a:cubicBezTo>
                      <a:pt x="355927" y="282768"/>
                      <a:pt x="368906" y="272995"/>
                      <a:pt x="377891" y="260404"/>
                    </a:cubicBezTo>
                    <a:cubicBezTo>
                      <a:pt x="387210" y="247815"/>
                      <a:pt x="391869" y="233237"/>
                      <a:pt x="391869" y="216672"/>
                    </a:cubicBezTo>
                    <a:lnTo>
                      <a:pt x="391869" y="215679"/>
                    </a:lnTo>
                    <a:cubicBezTo>
                      <a:pt x="391869" y="199113"/>
                      <a:pt x="387876" y="184867"/>
                      <a:pt x="379889" y="172940"/>
                    </a:cubicBezTo>
                    <a:cubicBezTo>
                      <a:pt x="372235" y="161014"/>
                      <a:pt x="360919" y="151902"/>
                      <a:pt x="345943" y="145608"/>
                    </a:cubicBezTo>
                    <a:cubicBezTo>
                      <a:pt x="331300" y="139313"/>
                      <a:pt x="313662" y="136166"/>
                      <a:pt x="293029" y="136166"/>
                    </a:cubicBezTo>
                    <a:cubicBezTo>
                      <a:pt x="272062" y="136166"/>
                      <a:pt x="253591" y="139479"/>
                      <a:pt x="237617" y="146104"/>
                    </a:cubicBezTo>
                    <a:cubicBezTo>
                      <a:pt x="221976" y="152400"/>
                      <a:pt x="209496" y="161510"/>
                      <a:pt x="200178" y="173437"/>
                    </a:cubicBezTo>
                    <a:cubicBezTo>
                      <a:pt x="191192" y="185033"/>
                      <a:pt x="185701" y="198617"/>
                      <a:pt x="183704" y="214188"/>
                    </a:cubicBezTo>
                    <a:lnTo>
                      <a:pt x="183204" y="218660"/>
                    </a:lnTo>
                    <a:lnTo>
                      <a:pt x="16972" y="218660"/>
                    </a:lnTo>
                    <a:lnTo>
                      <a:pt x="17471" y="211703"/>
                    </a:lnTo>
                    <a:cubicBezTo>
                      <a:pt x="20799" y="168964"/>
                      <a:pt x="34111" y="131859"/>
                      <a:pt x="57407" y="100384"/>
                    </a:cubicBezTo>
                    <a:cubicBezTo>
                      <a:pt x="80703" y="68579"/>
                      <a:pt x="112319" y="43897"/>
                      <a:pt x="152255" y="26338"/>
                    </a:cubicBezTo>
                    <a:cubicBezTo>
                      <a:pt x="192524" y="8779"/>
                      <a:pt x="239448" y="0"/>
                      <a:pt x="293029" y="0"/>
                    </a:cubicBezTo>
                    <a:cubicBezTo>
                      <a:pt x="347607" y="0"/>
                      <a:pt x="395031" y="7951"/>
                      <a:pt x="435299" y="23853"/>
                    </a:cubicBezTo>
                    <a:cubicBezTo>
                      <a:pt x="475901" y="39424"/>
                      <a:pt x="507183" y="61457"/>
                      <a:pt x="529148" y="89949"/>
                    </a:cubicBezTo>
                    <a:cubicBezTo>
                      <a:pt x="551113" y="118441"/>
                      <a:pt x="562095" y="151902"/>
                      <a:pt x="562095" y="190334"/>
                    </a:cubicBezTo>
                    <a:lnTo>
                      <a:pt x="562095" y="191328"/>
                    </a:lnTo>
                    <a:cubicBezTo>
                      <a:pt x="562095" y="221477"/>
                      <a:pt x="555273" y="247815"/>
                      <a:pt x="541628" y="270344"/>
                    </a:cubicBezTo>
                    <a:cubicBezTo>
                      <a:pt x="528316" y="292541"/>
                      <a:pt x="510345" y="310763"/>
                      <a:pt x="487715" y="325009"/>
                    </a:cubicBezTo>
                    <a:cubicBezTo>
                      <a:pt x="465085" y="339255"/>
                      <a:pt x="440292" y="349195"/>
                      <a:pt x="413335" y="354827"/>
                    </a:cubicBezTo>
                    <a:lnTo>
                      <a:pt x="413335" y="358305"/>
                    </a:lnTo>
                    <a:cubicBezTo>
                      <a:pt x="467248" y="363606"/>
                      <a:pt x="510179" y="380668"/>
                      <a:pt x="542127" y="409492"/>
                    </a:cubicBezTo>
                    <a:cubicBezTo>
                      <a:pt x="574408" y="438315"/>
                      <a:pt x="590550" y="476415"/>
                      <a:pt x="590550" y="523792"/>
                    </a:cubicBezTo>
                    <a:lnTo>
                      <a:pt x="590550" y="524786"/>
                    </a:lnTo>
                    <a:cubicBezTo>
                      <a:pt x="590550" y="568849"/>
                      <a:pt x="578402" y="607280"/>
                      <a:pt x="554108" y="640079"/>
                    </a:cubicBezTo>
                    <a:cubicBezTo>
                      <a:pt x="529814" y="672547"/>
                      <a:pt x="495536" y="697892"/>
                      <a:pt x="451274" y="716114"/>
                    </a:cubicBezTo>
                    <a:cubicBezTo>
                      <a:pt x="407011" y="734005"/>
                      <a:pt x="354595" y="742950"/>
                      <a:pt x="294027" y="742950"/>
                    </a:cubicBezTo>
                    <a:close/>
                  </a:path>
                </a:pathLst>
              </a:custGeom>
              <a:noFill/>
              <a:ln w="14287">
                <a:solidFill>
                  <a:srgbClr val="FFFFFF"/>
                </a:solidFill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280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D45DC00-7C21-4BD7-DB2F-3D628608A632}"/>
                </a:ext>
              </a:extLst>
            </p:cNvPr>
            <p:cNvGrpSpPr/>
            <p:nvPr/>
          </p:nvGrpSpPr>
          <p:grpSpPr>
            <a:xfrm>
              <a:off x="3467591" y="4229100"/>
              <a:ext cx="4801991" cy="742950"/>
              <a:chOff x="2741809" y="2085975"/>
              <a:chExt cx="4801991" cy="742950"/>
            </a:xfrm>
          </p:grpSpPr>
          <p:sp>
            <p:nvSpPr>
              <p:cNvPr id="25" name="Rounded Rectangle 7">
                <a:extLst>
                  <a:ext uri="{FF2B5EF4-FFF2-40B4-BE49-F238E27FC236}">
                    <a16:creationId xmlns:a16="http://schemas.microsoft.com/office/drawing/2014/main" id="{9BC1DED5-C466-7101-3128-5F0CD34D3829}"/>
                  </a:ext>
                </a:extLst>
              </p:cNvPr>
              <p:cNvSpPr/>
              <p:nvPr/>
            </p:nvSpPr>
            <p:spPr>
              <a:xfrm>
                <a:off x="2741809" y="2085975"/>
                <a:ext cx="4445889" cy="742950"/>
              </a:xfrm>
              <a:custGeom>
                <a:avLst/>
                <a:gdLst/>
                <a:ahLst/>
                <a:cxnLst/>
                <a:rect l="0" t="0" r="0" b="0"/>
                <a:pathLst>
                  <a:path w="4445889" h="742950">
                    <a:moveTo>
                      <a:pt x="4289088" y="0"/>
                    </a:moveTo>
                    <a:lnTo>
                      <a:pt x="1597304" y="0"/>
                    </a:lnTo>
                    <a:lnTo>
                      <a:pt x="618496" y="314325"/>
                    </a:lnTo>
                    <a:lnTo>
                      <a:pt x="0" y="314325"/>
                    </a:lnTo>
                    <a:cubicBezTo>
                      <a:pt x="933" y="333260"/>
                      <a:pt x="1400" y="352310"/>
                      <a:pt x="1400" y="371475"/>
                    </a:cubicBezTo>
                    <a:cubicBezTo>
                      <a:pt x="1400" y="390639"/>
                      <a:pt x="933" y="409689"/>
                      <a:pt x="0" y="428625"/>
                    </a:cubicBezTo>
                    <a:lnTo>
                      <a:pt x="618515" y="428625"/>
                    </a:lnTo>
                    <a:lnTo>
                      <a:pt x="1592732" y="742950"/>
                    </a:lnTo>
                    <a:lnTo>
                      <a:pt x="4165349" y="742950"/>
                    </a:lnTo>
                    <a:lnTo>
                      <a:pt x="4165349" y="589968"/>
                    </a:lnTo>
                    <a:lnTo>
                      <a:pt x="4445889" y="353110"/>
                    </a:lnTo>
                    <a:lnTo>
                      <a:pt x="4445889" y="303447"/>
                    </a:lnTo>
                    <a:lnTo>
                      <a:pt x="4154290" y="303447"/>
                    </a:lnTo>
                    <a:lnTo>
                      <a:pt x="4154290" y="241754"/>
                    </a:lnTo>
                    <a:cubicBezTo>
                      <a:pt x="4154290" y="183632"/>
                      <a:pt x="4169721" y="130206"/>
                      <a:pt x="4201648" y="83543"/>
                    </a:cubicBezTo>
                    <a:cubicBezTo>
                      <a:pt x="4224775" y="49739"/>
                      <a:pt x="4254188" y="21945"/>
                      <a:pt x="4289088" y="0"/>
                    </a:cubicBezTo>
                  </a:path>
                </a:pathLst>
              </a:custGeom>
              <a:solidFill>
                <a:srgbClr val="1EABDA"/>
              </a:solidFill>
              <a:ln>
                <a:noFill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2800"/>
              </a:p>
            </p:txBody>
          </p:sp>
          <p:sp>
            <p:nvSpPr>
              <p:cNvPr id="26" name="Rounded Rectangle 8">
                <a:extLst>
                  <a:ext uri="{FF2B5EF4-FFF2-40B4-BE49-F238E27FC236}">
                    <a16:creationId xmlns:a16="http://schemas.microsoft.com/office/drawing/2014/main" id="{72F80F72-05AA-A09D-CDE2-59CBE3B241BE}"/>
                  </a:ext>
                </a:extLst>
              </p:cNvPr>
              <p:cNvSpPr/>
              <p:nvPr/>
            </p:nvSpPr>
            <p:spPr>
              <a:xfrm>
                <a:off x="6953250" y="2085975"/>
                <a:ext cx="590550" cy="742950"/>
              </a:xfrm>
              <a:custGeom>
                <a:avLst/>
                <a:gdLst/>
                <a:ahLst/>
                <a:cxnLst/>
                <a:rect l="0" t="0" r="0" b="0"/>
                <a:pathLst>
                  <a:path w="590550" h="742950">
                    <a:moveTo>
                      <a:pt x="11058" y="742950"/>
                    </a:moveTo>
                    <a:lnTo>
                      <a:pt x="11058" y="616515"/>
                    </a:lnTo>
                    <a:lnTo>
                      <a:pt x="280015" y="389429"/>
                    </a:lnTo>
                    <a:cubicBezTo>
                      <a:pt x="311943" y="362454"/>
                      <a:pt x="335984" y="340032"/>
                      <a:pt x="352120" y="322164"/>
                    </a:cubicBezTo>
                    <a:cubicBezTo>
                      <a:pt x="368265" y="303952"/>
                      <a:pt x="379142" y="287769"/>
                      <a:pt x="384752" y="273615"/>
                    </a:cubicBezTo>
                    <a:cubicBezTo>
                      <a:pt x="390725" y="259451"/>
                      <a:pt x="393706" y="244954"/>
                      <a:pt x="393706" y="230114"/>
                    </a:cubicBezTo>
                    <a:lnTo>
                      <a:pt x="393706" y="229104"/>
                    </a:lnTo>
                    <a:cubicBezTo>
                      <a:pt x="393706" y="211569"/>
                      <a:pt x="389315" y="196234"/>
                      <a:pt x="380542" y="183080"/>
                    </a:cubicBezTo>
                    <a:cubicBezTo>
                      <a:pt x="372122" y="169592"/>
                      <a:pt x="360368" y="159143"/>
                      <a:pt x="345281" y="151723"/>
                    </a:cubicBezTo>
                    <a:cubicBezTo>
                      <a:pt x="330193" y="143970"/>
                      <a:pt x="312648" y="140093"/>
                      <a:pt x="292646" y="140093"/>
                    </a:cubicBezTo>
                    <a:cubicBezTo>
                      <a:pt x="269843" y="140093"/>
                      <a:pt x="249840" y="144475"/>
                      <a:pt x="232648" y="153238"/>
                    </a:cubicBezTo>
                    <a:cubicBezTo>
                      <a:pt x="215798" y="161667"/>
                      <a:pt x="202644" y="173469"/>
                      <a:pt x="193166" y="188642"/>
                    </a:cubicBezTo>
                    <a:cubicBezTo>
                      <a:pt x="183699" y="203815"/>
                      <a:pt x="178431" y="221180"/>
                      <a:pt x="177384" y="240734"/>
                    </a:cubicBezTo>
                    <a:lnTo>
                      <a:pt x="177384" y="246297"/>
                    </a:lnTo>
                    <a:lnTo>
                      <a:pt x="0" y="246297"/>
                    </a:lnTo>
                    <a:lnTo>
                      <a:pt x="0" y="241754"/>
                    </a:lnTo>
                    <a:cubicBezTo>
                      <a:pt x="0" y="194205"/>
                      <a:pt x="12458" y="152228"/>
                      <a:pt x="37376" y="115814"/>
                    </a:cubicBezTo>
                    <a:cubicBezTo>
                      <a:pt x="62283" y="79400"/>
                      <a:pt x="96678" y="51082"/>
                      <a:pt x="140531" y="30851"/>
                    </a:cubicBezTo>
                    <a:cubicBezTo>
                      <a:pt x="184746" y="10287"/>
                      <a:pt x="235277" y="0"/>
                      <a:pt x="292122" y="0"/>
                    </a:cubicBezTo>
                    <a:cubicBezTo>
                      <a:pt x="350015" y="0"/>
                      <a:pt x="400545" y="9277"/>
                      <a:pt x="443703" y="27812"/>
                    </a:cubicBezTo>
                    <a:cubicBezTo>
                      <a:pt x="486870" y="46024"/>
                      <a:pt x="520379" y="71475"/>
                      <a:pt x="544239" y="104184"/>
                    </a:cubicBezTo>
                    <a:cubicBezTo>
                      <a:pt x="568452" y="136550"/>
                      <a:pt x="580558" y="174488"/>
                      <a:pt x="580558" y="217979"/>
                    </a:cubicBezTo>
                    <a:lnTo>
                      <a:pt x="580558" y="218989"/>
                    </a:lnTo>
                    <a:cubicBezTo>
                      <a:pt x="580558" y="250012"/>
                      <a:pt x="574938" y="278158"/>
                      <a:pt x="563708" y="303447"/>
                    </a:cubicBezTo>
                    <a:cubicBezTo>
                      <a:pt x="552478" y="328402"/>
                      <a:pt x="534238" y="354196"/>
                      <a:pt x="508968" y="380828"/>
                    </a:cubicBezTo>
                    <a:cubicBezTo>
                      <a:pt x="483708" y="407127"/>
                      <a:pt x="450018" y="437816"/>
                      <a:pt x="407917" y="472878"/>
                    </a:cubicBezTo>
                    <a:lnTo>
                      <a:pt x="253126" y="599817"/>
                    </a:lnTo>
                    <a:lnTo>
                      <a:pt x="590550" y="599817"/>
                    </a:lnTo>
                    <a:lnTo>
                      <a:pt x="590550" y="742950"/>
                    </a:lnTo>
                    <a:lnTo>
                      <a:pt x="11058" y="742950"/>
                    </a:lnTo>
                  </a:path>
                </a:pathLst>
              </a:custGeom>
              <a:solidFill>
                <a:srgbClr val="1EABDA"/>
              </a:solidFill>
              <a:ln>
                <a:noFill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280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DD7AFDA-1A04-7943-1CB9-8BBB736D74A0}"/>
                </a:ext>
              </a:extLst>
            </p:cNvPr>
            <p:cNvGrpSpPr/>
            <p:nvPr/>
          </p:nvGrpSpPr>
          <p:grpSpPr>
            <a:xfrm>
              <a:off x="3467591" y="4229100"/>
              <a:ext cx="4801995" cy="742950"/>
              <a:chOff x="2741809" y="2085975"/>
              <a:chExt cx="4801995" cy="742950"/>
            </a:xfrm>
          </p:grpSpPr>
          <p:sp>
            <p:nvSpPr>
              <p:cNvPr id="23" name="Rounded Rectangle 10">
                <a:extLst>
                  <a:ext uri="{FF2B5EF4-FFF2-40B4-BE49-F238E27FC236}">
                    <a16:creationId xmlns:a16="http://schemas.microsoft.com/office/drawing/2014/main" id="{C5ED9BDD-0DE0-11FE-2CDC-B72A92C934D2}"/>
                  </a:ext>
                </a:extLst>
              </p:cNvPr>
              <p:cNvSpPr/>
              <p:nvPr/>
            </p:nvSpPr>
            <p:spPr>
              <a:xfrm>
                <a:off x="2741809" y="2085975"/>
                <a:ext cx="4445886" cy="742950"/>
              </a:xfrm>
              <a:custGeom>
                <a:avLst/>
                <a:gdLst/>
                <a:ahLst/>
                <a:cxnLst/>
                <a:rect l="0" t="0" r="0" b="0"/>
                <a:pathLst>
                  <a:path w="4445886" h="742950">
                    <a:moveTo>
                      <a:pt x="4289093" y="0"/>
                    </a:moveTo>
                    <a:lnTo>
                      <a:pt x="1597305" y="0"/>
                    </a:lnTo>
                    <a:lnTo>
                      <a:pt x="618491" y="314325"/>
                    </a:lnTo>
                    <a:lnTo>
                      <a:pt x="0" y="314325"/>
                    </a:lnTo>
                    <a:cubicBezTo>
                      <a:pt x="932" y="333257"/>
                      <a:pt x="1403" y="352311"/>
                      <a:pt x="1403" y="371475"/>
                    </a:cubicBezTo>
                    <a:cubicBezTo>
                      <a:pt x="1403" y="390638"/>
                      <a:pt x="932" y="409692"/>
                      <a:pt x="0" y="428625"/>
                    </a:cubicBezTo>
                    <a:lnTo>
                      <a:pt x="618511" y="428625"/>
                    </a:lnTo>
                    <a:lnTo>
                      <a:pt x="1592733" y="742950"/>
                    </a:lnTo>
                    <a:lnTo>
                      <a:pt x="4165346" y="742950"/>
                    </a:lnTo>
                    <a:lnTo>
                      <a:pt x="4165346" y="589968"/>
                    </a:lnTo>
                    <a:lnTo>
                      <a:pt x="4445886" y="353106"/>
                    </a:lnTo>
                    <a:lnTo>
                      <a:pt x="4445886" y="303451"/>
                    </a:lnTo>
                    <a:lnTo>
                      <a:pt x="4154293" y="303451"/>
                    </a:lnTo>
                    <a:lnTo>
                      <a:pt x="4154293" y="241749"/>
                    </a:lnTo>
                    <a:cubicBezTo>
                      <a:pt x="4154293" y="183629"/>
                      <a:pt x="4169720" y="130211"/>
                      <a:pt x="4201646" y="83546"/>
                    </a:cubicBezTo>
                    <a:cubicBezTo>
                      <a:pt x="4224775" y="49740"/>
                      <a:pt x="4254188" y="21945"/>
                      <a:pt x="4289093" y="0"/>
                    </a:cubicBezTo>
                    <a:close/>
                  </a:path>
                </a:pathLst>
              </a:custGeom>
              <a:noFill/>
              <a:ln w="14287">
                <a:solidFill>
                  <a:srgbClr val="FFFFFF"/>
                </a:solidFill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2800"/>
              </a:p>
            </p:txBody>
          </p:sp>
          <p:sp>
            <p:nvSpPr>
              <p:cNvPr id="24" name="Rounded Rectangle 11">
                <a:extLst>
                  <a:ext uri="{FF2B5EF4-FFF2-40B4-BE49-F238E27FC236}">
                    <a16:creationId xmlns:a16="http://schemas.microsoft.com/office/drawing/2014/main" id="{2119CC66-120A-01B6-3FC9-96DD33D550C8}"/>
                  </a:ext>
                </a:extLst>
              </p:cNvPr>
              <p:cNvSpPr/>
              <p:nvPr/>
            </p:nvSpPr>
            <p:spPr>
              <a:xfrm>
                <a:off x="6953254" y="2085975"/>
                <a:ext cx="590550" cy="742950"/>
              </a:xfrm>
              <a:custGeom>
                <a:avLst/>
                <a:gdLst/>
                <a:ahLst/>
                <a:cxnLst/>
                <a:rect l="0" t="0" r="0" b="0"/>
                <a:pathLst>
                  <a:path w="590550" h="742950">
                    <a:moveTo>
                      <a:pt x="11052" y="742950"/>
                    </a:moveTo>
                    <a:lnTo>
                      <a:pt x="11052" y="616512"/>
                    </a:lnTo>
                    <a:lnTo>
                      <a:pt x="280011" y="389428"/>
                    </a:lnTo>
                    <a:cubicBezTo>
                      <a:pt x="311942" y="362455"/>
                      <a:pt x="335978" y="340033"/>
                      <a:pt x="352119" y="322164"/>
                    </a:cubicBezTo>
                    <a:cubicBezTo>
                      <a:pt x="368260" y="303957"/>
                      <a:pt x="379137" y="287773"/>
                      <a:pt x="384751" y="273612"/>
                    </a:cubicBezTo>
                    <a:cubicBezTo>
                      <a:pt x="390717" y="259450"/>
                      <a:pt x="393699" y="244952"/>
                      <a:pt x="393699" y="230117"/>
                    </a:cubicBezTo>
                    <a:lnTo>
                      <a:pt x="393699" y="229105"/>
                    </a:lnTo>
                    <a:cubicBezTo>
                      <a:pt x="393699" y="211573"/>
                      <a:pt x="389313" y="196232"/>
                      <a:pt x="380540" y="183081"/>
                    </a:cubicBezTo>
                    <a:cubicBezTo>
                      <a:pt x="372119" y="169595"/>
                      <a:pt x="360365" y="159143"/>
                      <a:pt x="345277" y="151725"/>
                    </a:cubicBezTo>
                    <a:cubicBezTo>
                      <a:pt x="330188" y="143970"/>
                      <a:pt x="312643" y="140093"/>
                      <a:pt x="292643" y="140093"/>
                    </a:cubicBezTo>
                    <a:cubicBezTo>
                      <a:pt x="269835" y="140093"/>
                      <a:pt x="249835" y="144476"/>
                      <a:pt x="232641" y="153242"/>
                    </a:cubicBezTo>
                    <a:cubicBezTo>
                      <a:pt x="215798" y="161671"/>
                      <a:pt x="202639" y="173473"/>
                      <a:pt x="193165" y="188645"/>
                    </a:cubicBezTo>
                    <a:cubicBezTo>
                      <a:pt x="183691" y="203817"/>
                      <a:pt x="178428" y="221181"/>
                      <a:pt x="177375" y="240737"/>
                    </a:cubicBezTo>
                    <a:lnTo>
                      <a:pt x="176848" y="246301"/>
                    </a:lnTo>
                    <a:lnTo>
                      <a:pt x="0" y="246301"/>
                    </a:lnTo>
                    <a:lnTo>
                      <a:pt x="0" y="241749"/>
                    </a:lnTo>
                    <a:cubicBezTo>
                      <a:pt x="0" y="194209"/>
                      <a:pt x="12456" y="152231"/>
                      <a:pt x="37369" y="115817"/>
                    </a:cubicBezTo>
                    <a:cubicBezTo>
                      <a:pt x="62283" y="79403"/>
                      <a:pt x="96671" y="51080"/>
                      <a:pt x="140531" y="30850"/>
                    </a:cubicBezTo>
                    <a:cubicBezTo>
                      <a:pt x="184744" y="10283"/>
                      <a:pt x="235272" y="0"/>
                      <a:pt x="292117" y="0"/>
                    </a:cubicBezTo>
                    <a:cubicBezTo>
                      <a:pt x="350014" y="0"/>
                      <a:pt x="400542" y="9272"/>
                      <a:pt x="443702" y="27816"/>
                    </a:cubicBezTo>
                    <a:cubicBezTo>
                      <a:pt x="486861" y="46023"/>
                      <a:pt x="520371" y="71479"/>
                      <a:pt x="544232" y="104184"/>
                    </a:cubicBezTo>
                    <a:cubicBezTo>
                      <a:pt x="568444" y="136553"/>
                      <a:pt x="580549" y="174484"/>
                      <a:pt x="580549" y="217979"/>
                    </a:cubicBezTo>
                    <a:lnTo>
                      <a:pt x="580549" y="218990"/>
                    </a:lnTo>
                    <a:cubicBezTo>
                      <a:pt x="580549" y="250010"/>
                      <a:pt x="574935" y="278163"/>
                      <a:pt x="563706" y="303451"/>
                    </a:cubicBezTo>
                    <a:cubicBezTo>
                      <a:pt x="552478" y="328401"/>
                      <a:pt x="534231" y="354194"/>
                      <a:pt x="508967" y="380831"/>
                    </a:cubicBezTo>
                    <a:cubicBezTo>
                      <a:pt x="483703" y="407130"/>
                      <a:pt x="450018" y="437812"/>
                      <a:pt x="407910" y="472878"/>
                    </a:cubicBezTo>
                    <a:lnTo>
                      <a:pt x="253122" y="599821"/>
                    </a:lnTo>
                    <a:lnTo>
                      <a:pt x="590550" y="599821"/>
                    </a:lnTo>
                    <a:lnTo>
                      <a:pt x="590550" y="742950"/>
                    </a:lnTo>
                    <a:lnTo>
                      <a:pt x="11052" y="742950"/>
                    </a:lnTo>
                    <a:close/>
                  </a:path>
                </a:pathLst>
              </a:custGeom>
              <a:noFill/>
              <a:ln w="14287">
                <a:solidFill>
                  <a:srgbClr val="FFFFFF"/>
                </a:solidFill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280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66FEC07-962E-2098-5451-58E408499E20}"/>
                </a:ext>
              </a:extLst>
            </p:cNvPr>
            <p:cNvGrpSpPr/>
            <p:nvPr/>
          </p:nvGrpSpPr>
          <p:grpSpPr>
            <a:xfrm>
              <a:off x="3446131" y="3429000"/>
              <a:ext cx="4709151" cy="1057275"/>
              <a:chOff x="2720349" y="1285875"/>
              <a:chExt cx="4709151" cy="1057275"/>
            </a:xfrm>
          </p:grpSpPr>
          <p:sp>
            <p:nvSpPr>
              <p:cNvPr id="21" name="Rounded Rectangle 13">
                <a:extLst>
                  <a:ext uri="{FF2B5EF4-FFF2-40B4-BE49-F238E27FC236}">
                    <a16:creationId xmlns:a16="http://schemas.microsoft.com/office/drawing/2014/main" id="{0159EEBE-3C78-D04F-39E0-BF6E826F1629}"/>
                  </a:ext>
                </a:extLst>
              </p:cNvPr>
              <p:cNvSpPr/>
              <p:nvPr/>
            </p:nvSpPr>
            <p:spPr>
              <a:xfrm>
                <a:off x="2720349" y="1285875"/>
                <a:ext cx="4467024" cy="1057275"/>
              </a:xfrm>
              <a:custGeom>
                <a:avLst/>
                <a:gdLst/>
                <a:ahLst/>
                <a:cxnLst/>
                <a:rect l="0" t="0" r="0" b="0"/>
                <a:pathLst>
                  <a:path w="4467024" h="1057275">
                    <a:moveTo>
                      <a:pt x="4423238" y="0"/>
                    </a:moveTo>
                    <a:lnTo>
                      <a:pt x="1639042" y="0"/>
                    </a:lnTo>
                    <a:lnTo>
                      <a:pt x="591292" y="942975"/>
                    </a:lnTo>
                    <a:lnTo>
                      <a:pt x="0" y="942975"/>
                    </a:lnTo>
                    <a:cubicBezTo>
                      <a:pt x="7610" y="980446"/>
                      <a:pt x="13382" y="1018574"/>
                      <a:pt x="17221" y="1057275"/>
                    </a:cubicBezTo>
                    <a:lnTo>
                      <a:pt x="631002" y="1057275"/>
                    </a:lnTo>
                    <a:lnTo>
                      <a:pt x="1609810" y="742950"/>
                    </a:lnTo>
                    <a:lnTo>
                      <a:pt x="4467024" y="742950"/>
                    </a:lnTo>
                    <a:lnTo>
                      <a:pt x="4467024" y="271529"/>
                    </a:lnTo>
                    <a:lnTo>
                      <a:pt x="4280525" y="398364"/>
                    </a:lnTo>
                    <a:lnTo>
                      <a:pt x="4280525" y="98764"/>
                    </a:lnTo>
                    <a:lnTo>
                      <a:pt x="4423238" y="0"/>
                    </a:lnTo>
                  </a:path>
                </a:pathLst>
              </a:custGeom>
              <a:solidFill>
                <a:srgbClr val="3CC583"/>
              </a:solidFill>
              <a:ln>
                <a:noFill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2800"/>
              </a:p>
            </p:txBody>
          </p:sp>
          <p:sp>
            <p:nvSpPr>
              <p:cNvPr id="22" name="Rounded Rectangle 14">
                <a:extLst>
                  <a:ext uri="{FF2B5EF4-FFF2-40B4-BE49-F238E27FC236}">
                    <a16:creationId xmlns:a16="http://schemas.microsoft.com/office/drawing/2014/main" id="{6EECC260-7AC8-19DB-B0B7-31C9E12D3E25}"/>
                  </a:ext>
                </a:extLst>
              </p:cNvPr>
              <p:cNvSpPr/>
              <p:nvPr/>
            </p:nvSpPr>
            <p:spPr>
              <a:xfrm>
                <a:off x="7058025" y="1285875"/>
                <a:ext cx="371475" cy="742950"/>
              </a:xfrm>
              <a:custGeom>
                <a:avLst/>
                <a:gdLst/>
                <a:ahLst/>
                <a:cxnLst/>
                <a:rect l="0" t="0" r="0" b="0"/>
                <a:pathLst>
                  <a:path w="371475" h="742950">
                    <a:moveTo>
                      <a:pt x="186499" y="742950"/>
                    </a:moveTo>
                    <a:lnTo>
                      <a:pt x="186499" y="166296"/>
                    </a:lnTo>
                    <a:lnTo>
                      <a:pt x="182451" y="166296"/>
                    </a:lnTo>
                    <a:lnTo>
                      <a:pt x="0" y="290379"/>
                    </a:lnTo>
                    <a:lnTo>
                      <a:pt x="0" y="128720"/>
                    </a:lnTo>
                    <a:lnTo>
                      <a:pt x="185994" y="0"/>
                    </a:lnTo>
                    <a:lnTo>
                      <a:pt x="371475" y="0"/>
                    </a:lnTo>
                    <a:lnTo>
                      <a:pt x="371475" y="742950"/>
                    </a:lnTo>
                    <a:lnTo>
                      <a:pt x="186499" y="742950"/>
                    </a:lnTo>
                  </a:path>
                </a:pathLst>
              </a:custGeom>
              <a:solidFill>
                <a:srgbClr val="3CC583"/>
              </a:solidFill>
              <a:ln>
                <a:noFill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280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5C30490-853D-41E3-E772-0168D5F8EA38}"/>
                </a:ext>
              </a:extLst>
            </p:cNvPr>
            <p:cNvGrpSpPr/>
            <p:nvPr/>
          </p:nvGrpSpPr>
          <p:grpSpPr>
            <a:xfrm>
              <a:off x="3446131" y="3429000"/>
              <a:ext cx="4709155" cy="1057275"/>
              <a:chOff x="2720349" y="1285875"/>
              <a:chExt cx="4709155" cy="1057275"/>
            </a:xfrm>
          </p:grpSpPr>
          <p:sp>
            <p:nvSpPr>
              <p:cNvPr id="19" name="Rounded Rectangle 16">
                <a:extLst>
                  <a:ext uri="{FF2B5EF4-FFF2-40B4-BE49-F238E27FC236}">
                    <a16:creationId xmlns:a16="http://schemas.microsoft.com/office/drawing/2014/main" id="{B286C0A9-39B3-9A8A-AFCD-CD283F757BFC}"/>
                  </a:ext>
                </a:extLst>
              </p:cNvPr>
              <p:cNvSpPr/>
              <p:nvPr/>
            </p:nvSpPr>
            <p:spPr>
              <a:xfrm>
                <a:off x="2720349" y="1285875"/>
                <a:ext cx="4467026" cy="1057275"/>
              </a:xfrm>
              <a:custGeom>
                <a:avLst/>
                <a:gdLst/>
                <a:ahLst/>
                <a:cxnLst/>
                <a:rect l="0" t="0" r="0" b="0"/>
                <a:pathLst>
                  <a:path w="4467026" h="1057275">
                    <a:moveTo>
                      <a:pt x="4423242" y="0"/>
                    </a:moveTo>
                    <a:lnTo>
                      <a:pt x="1639044" y="0"/>
                    </a:lnTo>
                    <a:lnTo>
                      <a:pt x="591296" y="942975"/>
                    </a:lnTo>
                    <a:lnTo>
                      <a:pt x="0" y="942975"/>
                    </a:lnTo>
                    <a:cubicBezTo>
                      <a:pt x="7605" y="980441"/>
                      <a:pt x="13377" y="1018574"/>
                      <a:pt x="17220" y="1057275"/>
                    </a:cubicBezTo>
                    <a:lnTo>
                      <a:pt x="631000" y="1057275"/>
                    </a:lnTo>
                    <a:lnTo>
                      <a:pt x="1609814" y="742950"/>
                    </a:lnTo>
                    <a:lnTo>
                      <a:pt x="4467026" y="742950"/>
                    </a:lnTo>
                    <a:lnTo>
                      <a:pt x="4467026" y="271527"/>
                    </a:lnTo>
                    <a:lnTo>
                      <a:pt x="4280529" y="398366"/>
                    </a:lnTo>
                    <a:lnTo>
                      <a:pt x="4280529" y="98765"/>
                    </a:lnTo>
                    <a:lnTo>
                      <a:pt x="4423242" y="0"/>
                    </a:lnTo>
                    <a:close/>
                  </a:path>
                </a:pathLst>
              </a:custGeom>
              <a:noFill/>
              <a:ln w="14287">
                <a:solidFill>
                  <a:srgbClr val="FFFFFF"/>
                </a:solidFill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2800"/>
              </a:p>
            </p:txBody>
          </p:sp>
          <p:sp>
            <p:nvSpPr>
              <p:cNvPr id="20" name="Rounded Rectangle 17">
                <a:extLst>
                  <a:ext uri="{FF2B5EF4-FFF2-40B4-BE49-F238E27FC236}">
                    <a16:creationId xmlns:a16="http://schemas.microsoft.com/office/drawing/2014/main" id="{7ACE80BD-936E-9953-39F8-EAA8484B75AC}"/>
                  </a:ext>
                </a:extLst>
              </p:cNvPr>
              <p:cNvSpPr/>
              <p:nvPr/>
            </p:nvSpPr>
            <p:spPr>
              <a:xfrm>
                <a:off x="7058029" y="1285875"/>
                <a:ext cx="371475" cy="742950"/>
              </a:xfrm>
              <a:custGeom>
                <a:avLst/>
                <a:gdLst/>
                <a:ahLst/>
                <a:cxnLst/>
                <a:rect l="0" t="0" r="0" b="0"/>
                <a:pathLst>
                  <a:path w="371475" h="742950">
                    <a:moveTo>
                      <a:pt x="186497" y="742950"/>
                    </a:moveTo>
                    <a:lnTo>
                      <a:pt x="186497" y="166301"/>
                    </a:lnTo>
                    <a:lnTo>
                      <a:pt x="182443" y="166301"/>
                    </a:lnTo>
                    <a:lnTo>
                      <a:pt x="0" y="290383"/>
                    </a:lnTo>
                    <a:lnTo>
                      <a:pt x="0" y="128716"/>
                    </a:lnTo>
                    <a:lnTo>
                      <a:pt x="185990" y="0"/>
                    </a:lnTo>
                    <a:lnTo>
                      <a:pt x="371475" y="0"/>
                    </a:lnTo>
                    <a:lnTo>
                      <a:pt x="371475" y="742950"/>
                    </a:lnTo>
                    <a:lnTo>
                      <a:pt x="186497" y="742950"/>
                    </a:lnTo>
                    <a:close/>
                  </a:path>
                </a:pathLst>
              </a:custGeom>
              <a:noFill/>
              <a:ln w="14287">
                <a:solidFill>
                  <a:srgbClr val="FFFFFF"/>
                </a:solidFill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2800"/>
              </a:p>
            </p:txBody>
          </p:sp>
        </p:grpSp>
        <p:sp>
          <p:nvSpPr>
            <p:cNvPr id="10" name="Rounded Rectangle 19">
              <a:extLst>
                <a:ext uri="{FF2B5EF4-FFF2-40B4-BE49-F238E27FC236}">
                  <a16:creationId xmlns:a16="http://schemas.microsoft.com/office/drawing/2014/main" id="{4FF67320-3809-1EFA-834C-6B62C0474608}"/>
                </a:ext>
              </a:extLst>
            </p:cNvPr>
            <p:cNvSpPr/>
            <p:nvPr/>
          </p:nvSpPr>
          <p:spPr>
            <a:xfrm>
              <a:off x="1068682" y="3343275"/>
              <a:ext cx="2481986" cy="2514600"/>
            </a:xfrm>
            <a:custGeom>
              <a:avLst/>
              <a:gdLst/>
              <a:ahLst/>
              <a:cxnLst/>
              <a:rect l="0" t="0" r="0" b="0"/>
              <a:pathLst>
                <a:path w="2481986" h="2514600">
                  <a:moveTo>
                    <a:pt x="2481986" y="1543050"/>
                  </a:moveTo>
                  <a:cubicBezTo>
                    <a:pt x="2352598" y="2099767"/>
                    <a:pt x="1853393" y="2514600"/>
                    <a:pt x="1257300" y="2514600"/>
                  </a:cubicBezTo>
                  <a:cubicBezTo>
                    <a:pt x="562908" y="2514600"/>
                    <a:pt x="0" y="1951691"/>
                    <a:pt x="0" y="1257300"/>
                  </a:cubicBezTo>
                  <a:cubicBezTo>
                    <a:pt x="0" y="562908"/>
                    <a:pt x="562908" y="0"/>
                    <a:pt x="1257300" y="0"/>
                  </a:cubicBezTo>
                  <a:cubicBezTo>
                    <a:pt x="1853393" y="0"/>
                    <a:pt x="2352598" y="414823"/>
                    <a:pt x="2481986" y="971550"/>
                  </a:cubicBezTo>
                  <a:lnTo>
                    <a:pt x="2364285" y="971550"/>
                  </a:lnTo>
                  <a:cubicBezTo>
                    <a:pt x="2237403" y="478564"/>
                    <a:pt x="1789890" y="114300"/>
                    <a:pt x="1257300" y="114300"/>
                  </a:cubicBezTo>
                  <a:cubicBezTo>
                    <a:pt x="626040" y="114300"/>
                    <a:pt x="114300" y="626040"/>
                    <a:pt x="114300" y="1257300"/>
                  </a:cubicBezTo>
                  <a:cubicBezTo>
                    <a:pt x="114300" y="1888559"/>
                    <a:pt x="626040" y="2400300"/>
                    <a:pt x="1257300" y="2400300"/>
                  </a:cubicBezTo>
                  <a:cubicBezTo>
                    <a:pt x="1789890" y="2400300"/>
                    <a:pt x="2237403" y="2036035"/>
                    <a:pt x="2364285" y="1543050"/>
                  </a:cubicBezTo>
                  <a:lnTo>
                    <a:pt x="2481986" y="1543050"/>
                  </a:lnTo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800"/>
            </a:p>
          </p:txBody>
        </p:sp>
        <p:sp>
          <p:nvSpPr>
            <p:cNvPr id="11" name="Rounded Rectangle 20">
              <a:extLst>
                <a:ext uri="{FF2B5EF4-FFF2-40B4-BE49-F238E27FC236}">
                  <a16:creationId xmlns:a16="http://schemas.microsoft.com/office/drawing/2014/main" id="{677B0C22-9980-D86D-C6E3-40BA10003EAE}"/>
                </a:ext>
              </a:extLst>
            </p:cNvPr>
            <p:cNvSpPr/>
            <p:nvPr/>
          </p:nvSpPr>
          <p:spPr>
            <a:xfrm>
              <a:off x="1068682" y="3343275"/>
              <a:ext cx="2481986" cy="2514600"/>
            </a:xfrm>
            <a:custGeom>
              <a:avLst/>
              <a:gdLst/>
              <a:ahLst/>
              <a:cxnLst/>
              <a:rect l="0" t="0" r="0" b="0"/>
              <a:pathLst>
                <a:path w="2481986" h="2514600">
                  <a:moveTo>
                    <a:pt x="2481986" y="1543050"/>
                  </a:moveTo>
                  <a:cubicBezTo>
                    <a:pt x="2352602" y="2099771"/>
                    <a:pt x="1853395" y="2514600"/>
                    <a:pt x="1257300" y="2514600"/>
                  </a:cubicBezTo>
                  <a:cubicBezTo>
                    <a:pt x="562912" y="2514600"/>
                    <a:pt x="0" y="1951687"/>
                    <a:pt x="0" y="1257300"/>
                  </a:cubicBezTo>
                  <a:cubicBezTo>
                    <a:pt x="0" y="562912"/>
                    <a:pt x="562912" y="0"/>
                    <a:pt x="1257300" y="0"/>
                  </a:cubicBezTo>
                  <a:cubicBezTo>
                    <a:pt x="1853395" y="0"/>
                    <a:pt x="2352602" y="414828"/>
                    <a:pt x="2481986" y="971550"/>
                  </a:cubicBezTo>
                  <a:lnTo>
                    <a:pt x="2364290" y="971550"/>
                  </a:lnTo>
                  <a:cubicBezTo>
                    <a:pt x="2237405" y="478566"/>
                    <a:pt x="1789892" y="114300"/>
                    <a:pt x="1257300" y="114300"/>
                  </a:cubicBezTo>
                  <a:cubicBezTo>
                    <a:pt x="626038" y="114300"/>
                    <a:pt x="114300" y="626038"/>
                    <a:pt x="114300" y="1257300"/>
                  </a:cubicBezTo>
                  <a:cubicBezTo>
                    <a:pt x="114300" y="1888561"/>
                    <a:pt x="626038" y="2400300"/>
                    <a:pt x="1257300" y="2400300"/>
                  </a:cubicBezTo>
                  <a:cubicBezTo>
                    <a:pt x="1789892" y="2400300"/>
                    <a:pt x="2237405" y="2036033"/>
                    <a:pt x="2364290" y="1543050"/>
                  </a:cubicBezTo>
                  <a:lnTo>
                    <a:pt x="2481986" y="1543050"/>
                  </a:lnTo>
                  <a:close/>
                </a:path>
              </a:pathLst>
            </a:custGeom>
            <a:noFill/>
            <a:ln w="14287">
              <a:solidFill>
                <a:srgbClr val="FFFFFF"/>
              </a:solidFill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800"/>
            </a:p>
          </p:txBody>
        </p:sp>
        <p:sp>
          <p:nvSpPr>
            <p:cNvPr id="12" name="TextBox 22">
              <a:extLst>
                <a:ext uri="{FF2B5EF4-FFF2-40B4-BE49-F238E27FC236}">
                  <a16:creationId xmlns:a16="http://schemas.microsoft.com/office/drawing/2014/main" id="{947C9599-3D46-CCBF-0908-D5871401C230}"/>
                </a:ext>
              </a:extLst>
            </p:cNvPr>
            <p:cNvSpPr txBox="1"/>
            <p:nvPr/>
          </p:nvSpPr>
          <p:spPr>
            <a:xfrm>
              <a:off x="5888332" y="3729037"/>
              <a:ext cx="838047" cy="3900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sz="1600" b="0">
                  <a:solidFill>
                    <a:srgbClr val="FFFFFF"/>
                  </a:solidFill>
                  <a:latin typeface="Roboto"/>
                </a:rPr>
                <a:t>Compatibility</a:t>
              </a:r>
            </a:p>
          </p:txBody>
        </p:sp>
        <p:sp>
          <p:nvSpPr>
            <p:cNvPr id="13" name="TextBox 23">
              <a:extLst>
                <a:ext uri="{FF2B5EF4-FFF2-40B4-BE49-F238E27FC236}">
                  <a16:creationId xmlns:a16="http://schemas.microsoft.com/office/drawing/2014/main" id="{450BABA1-360E-7FDA-EAC7-65C1B6E38F92}"/>
                </a:ext>
              </a:extLst>
            </p:cNvPr>
            <p:cNvSpPr txBox="1"/>
            <p:nvPr/>
          </p:nvSpPr>
          <p:spPr>
            <a:xfrm>
              <a:off x="1859542" y="4391025"/>
              <a:ext cx="894759" cy="97504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sz="2000" b="1">
                  <a:solidFill>
                    <a:srgbClr val="484848"/>
                  </a:solidFill>
                  <a:latin typeface="Roboto"/>
                </a:rPr>
                <a:t>Synthesis
Capability</a:t>
              </a:r>
            </a:p>
          </p:txBody>
        </p:sp>
        <p:sp>
          <p:nvSpPr>
            <p:cNvPr id="14" name="TextBox 24">
              <a:extLst>
                <a:ext uri="{FF2B5EF4-FFF2-40B4-BE49-F238E27FC236}">
                  <a16:creationId xmlns:a16="http://schemas.microsoft.com/office/drawing/2014/main" id="{AE81AFA7-797B-8A17-C33C-7E486218A239}"/>
                </a:ext>
              </a:extLst>
            </p:cNvPr>
            <p:cNvSpPr txBox="1"/>
            <p:nvPr/>
          </p:nvSpPr>
          <p:spPr>
            <a:xfrm>
              <a:off x="5888332" y="4529137"/>
              <a:ext cx="1559566" cy="3900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sz="1600" b="0">
                  <a:solidFill>
                    <a:srgbClr val="FFFFFF"/>
                  </a:solidFill>
                  <a:latin typeface="Roboto"/>
                </a:rPr>
                <a:t>Defoaming Performance</a:t>
              </a:r>
            </a:p>
          </p:txBody>
        </p:sp>
        <p:sp>
          <p:nvSpPr>
            <p:cNvPr id="15" name="TextBox 25">
              <a:extLst>
                <a:ext uri="{FF2B5EF4-FFF2-40B4-BE49-F238E27FC236}">
                  <a16:creationId xmlns:a16="http://schemas.microsoft.com/office/drawing/2014/main" id="{BC5ECBD2-8047-06A8-B07F-30567B815B72}"/>
                </a:ext>
              </a:extLst>
            </p:cNvPr>
            <p:cNvSpPr txBox="1"/>
            <p:nvPr/>
          </p:nvSpPr>
          <p:spPr>
            <a:xfrm>
              <a:off x="5888332" y="5329237"/>
              <a:ext cx="294979" cy="3900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sz="1600" b="0">
                  <a:solidFill>
                    <a:srgbClr val="FFFFFF"/>
                  </a:solidFill>
                  <a:latin typeface="Roboto"/>
                </a:rPr>
                <a:t>Cost</a:t>
              </a:r>
            </a:p>
          </p:txBody>
        </p:sp>
        <p:sp>
          <p:nvSpPr>
            <p:cNvPr id="16" name="Rounded Rectangle 26">
              <a:extLst>
                <a:ext uri="{FF2B5EF4-FFF2-40B4-BE49-F238E27FC236}">
                  <a16:creationId xmlns:a16="http://schemas.microsoft.com/office/drawing/2014/main" id="{89851106-D0C6-F800-AD59-AEF6657501CE}"/>
                </a:ext>
              </a:extLst>
            </p:cNvPr>
            <p:cNvSpPr/>
            <p:nvPr/>
          </p:nvSpPr>
          <p:spPr>
            <a:xfrm>
              <a:off x="5307307" y="3579678"/>
              <a:ext cx="430480" cy="439871"/>
            </a:xfrm>
            <a:custGeom>
              <a:avLst/>
              <a:gdLst/>
              <a:ahLst/>
              <a:cxnLst/>
              <a:rect l="0" t="0" r="0" b="0"/>
              <a:pathLst>
                <a:path w="430480" h="439871">
                  <a:moveTo>
                    <a:pt x="209550" y="344621"/>
                  </a:moveTo>
                  <a:lnTo>
                    <a:pt x="266700" y="344621"/>
                  </a:lnTo>
                  <a:cubicBezTo>
                    <a:pt x="308784" y="344621"/>
                    <a:pt x="342900" y="378737"/>
                    <a:pt x="342900" y="420821"/>
                  </a:cubicBezTo>
                  <a:lnTo>
                    <a:pt x="0" y="420821"/>
                  </a:lnTo>
                  <a:moveTo>
                    <a:pt x="0" y="268421"/>
                  </a:moveTo>
                  <a:lnTo>
                    <a:pt x="133350" y="268421"/>
                  </a:lnTo>
                  <a:cubicBezTo>
                    <a:pt x="175434" y="268421"/>
                    <a:pt x="209550" y="302537"/>
                    <a:pt x="209550" y="344621"/>
                  </a:cubicBezTo>
                  <a:lnTo>
                    <a:pt x="123825" y="344621"/>
                  </a:lnTo>
                  <a:moveTo>
                    <a:pt x="0" y="249371"/>
                  </a:moveTo>
                  <a:lnTo>
                    <a:pt x="0" y="439871"/>
                  </a:lnTo>
                  <a:moveTo>
                    <a:pt x="315277" y="209366"/>
                  </a:moveTo>
                  <a:cubicBezTo>
                    <a:pt x="304341" y="198402"/>
                    <a:pt x="301128" y="181909"/>
                    <a:pt x="307151" y="167642"/>
                  </a:cubicBezTo>
                  <a:cubicBezTo>
                    <a:pt x="313173" y="153376"/>
                    <a:pt x="327232" y="144173"/>
                    <a:pt x="342717" y="144362"/>
                  </a:cubicBezTo>
                  <a:cubicBezTo>
                    <a:pt x="358202" y="144551"/>
                    <a:pt x="372032" y="154094"/>
                    <a:pt x="377704" y="168504"/>
                  </a:cubicBezTo>
                  <a:cubicBezTo>
                    <a:pt x="378877" y="171495"/>
                    <a:pt x="381479" y="173693"/>
                    <a:pt x="384624" y="174350"/>
                  </a:cubicBezTo>
                  <a:cubicBezTo>
                    <a:pt x="387769" y="175007"/>
                    <a:pt x="391034" y="174033"/>
                    <a:pt x="393306" y="171762"/>
                  </a:cubicBezTo>
                  <a:lnTo>
                    <a:pt x="423043" y="142025"/>
                  </a:lnTo>
                  <a:cubicBezTo>
                    <a:pt x="430480" y="134586"/>
                    <a:pt x="430480" y="122527"/>
                    <a:pt x="423043" y="115088"/>
                  </a:cubicBezTo>
                  <a:lnTo>
                    <a:pt x="392563" y="84608"/>
                  </a:lnTo>
                  <a:cubicBezTo>
                    <a:pt x="410396" y="79788"/>
                    <a:pt x="422202" y="62870"/>
                    <a:pt x="420573" y="44469"/>
                  </a:cubicBezTo>
                  <a:cubicBezTo>
                    <a:pt x="418945" y="26068"/>
                    <a:pt x="404351" y="11487"/>
                    <a:pt x="385949" y="9873"/>
                  </a:cubicBezTo>
                  <a:cubicBezTo>
                    <a:pt x="367547" y="8260"/>
                    <a:pt x="350639" y="20080"/>
                    <a:pt x="345833" y="37916"/>
                  </a:cubicBezTo>
                  <a:lnTo>
                    <a:pt x="315353" y="7436"/>
                  </a:lnTo>
                  <a:cubicBezTo>
                    <a:pt x="307914" y="0"/>
                    <a:pt x="295856" y="0"/>
                    <a:pt x="288416" y="7436"/>
                  </a:cubicBezTo>
                  <a:lnTo>
                    <a:pt x="260737" y="34906"/>
                  </a:lnTo>
                  <a:cubicBezTo>
                    <a:pt x="258710" y="36927"/>
                    <a:pt x="257700" y="39751"/>
                    <a:pt x="257984" y="42598"/>
                  </a:cubicBezTo>
                  <a:cubicBezTo>
                    <a:pt x="258268" y="45446"/>
                    <a:pt x="259818" y="48014"/>
                    <a:pt x="262204" y="49594"/>
                  </a:cubicBezTo>
                  <a:cubicBezTo>
                    <a:pt x="274195" y="57658"/>
                    <a:pt x="280593" y="71811"/>
                    <a:pt x="278723" y="86140"/>
                  </a:cubicBezTo>
                  <a:cubicBezTo>
                    <a:pt x="276853" y="100469"/>
                    <a:pt x="267038" y="112507"/>
                    <a:pt x="253379" y="117224"/>
                  </a:cubicBezTo>
                  <a:cubicBezTo>
                    <a:pt x="239720" y="121940"/>
                    <a:pt x="224568" y="118524"/>
                    <a:pt x="214255" y="108401"/>
                  </a:cubicBezTo>
                  <a:cubicBezTo>
                    <a:pt x="212443" y="106598"/>
                    <a:pt x="210821" y="104613"/>
                    <a:pt x="209416" y="102477"/>
                  </a:cubicBezTo>
                  <a:cubicBezTo>
                    <a:pt x="207840" y="100081"/>
                    <a:pt x="205269" y="98523"/>
                    <a:pt x="202416" y="98235"/>
                  </a:cubicBezTo>
                  <a:cubicBezTo>
                    <a:pt x="199564" y="97947"/>
                    <a:pt x="196733" y="98959"/>
                    <a:pt x="194710" y="100991"/>
                  </a:cubicBezTo>
                  <a:lnTo>
                    <a:pt x="167106" y="128537"/>
                  </a:lnTo>
                  <a:cubicBezTo>
                    <a:pt x="159669" y="135976"/>
                    <a:pt x="159669" y="148035"/>
                    <a:pt x="167106" y="155474"/>
                  </a:cubicBezTo>
                  <a:lnTo>
                    <a:pt x="274872" y="263240"/>
                  </a:lnTo>
                  <a:cubicBezTo>
                    <a:pt x="282311" y="270676"/>
                    <a:pt x="294370" y="270676"/>
                    <a:pt x="301809" y="263240"/>
                  </a:cubicBezTo>
                  <a:lnTo>
                    <a:pt x="331565" y="233484"/>
                  </a:lnTo>
                  <a:cubicBezTo>
                    <a:pt x="333837" y="231211"/>
                    <a:pt x="334810" y="227947"/>
                    <a:pt x="334153" y="224802"/>
                  </a:cubicBezTo>
                  <a:cubicBezTo>
                    <a:pt x="333496" y="221657"/>
                    <a:pt x="331298" y="219055"/>
                    <a:pt x="328307" y="217882"/>
                  </a:cubicBezTo>
                  <a:cubicBezTo>
                    <a:pt x="323417" y="215984"/>
                    <a:pt x="318979" y="213083"/>
                    <a:pt x="315277" y="209366"/>
                  </a:cubicBezTo>
                  <a:close/>
                </a:path>
              </a:pathLst>
            </a:custGeom>
            <a:noFill/>
            <a:ln w="14287">
              <a:solidFill>
                <a:srgbClr val="FFFFFF"/>
              </a:solidFill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800"/>
            </a:p>
          </p:txBody>
        </p:sp>
        <p:sp>
          <p:nvSpPr>
            <p:cNvPr id="17" name="Rounded Rectangle 27">
              <a:extLst>
                <a:ext uri="{FF2B5EF4-FFF2-40B4-BE49-F238E27FC236}">
                  <a16:creationId xmlns:a16="http://schemas.microsoft.com/office/drawing/2014/main" id="{905765B2-44D1-6386-8D8F-5E1298A7371D}"/>
                </a:ext>
              </a:extLst>
            </p:cNvPr>
            <p:cNvSpPr/>
            <p:nvPr/>
          </p:nvSpPr>
          <p:spPr>
            <a:xfrm>
              <a:off x="5312070" y="4386262"/>
              <a:ext cx="428623" cy="428625"/>
            </a:xfrm>
            <a:custGeom>
              <a:avLst/>
              <a:gdLst/>
              <a:ahLst/>
              <a:cxnLst/>
              <a:rect l="0" t="0" r="0" b="0"/>
              <a:pathLst>
                <a:path w="428623" h="428625">
                  <a:moveTo>
                    <a:pt x="428623" y="352425"/>
                  </a:moveTo>
                  <a:cubicBezTo>
                    <a:pt x="428623" y="394335"/>
                    <a:pt x="394333" y="428625"/>
                    <a:pt x="352423" y="428625"/>
                  </a:cubicBezTo>
                  <a:lnTo>
                    <a:pt x="209548" y="428625"/>
                  </a:lnTo>
                  <a:cubicBezTo>
                    <a:pt x="167638" y="428625"/>
                    <a:pt x="133348" y="394335"/>
                    <a:pt x="133348" y="352425"/>
                  </a:cubicBezTo>
                  <a:lnTo>
                    <a:pt x="133348" y="114300"/>
                  </a:lnTo>
                  <a:lnTo>
                    <a:pt x="276223" y="114300"/>
                  </a:lnTo>
                  <a:cubicBezTo>
                    <a:pt x="360043" y="114300"/>
                    <a:pt x="428623" y="182880"/>
                    <a:pt x="428623" y="266700"/>
                  </a:cubicBezTo>
                  <a:lnTo>
                    <a:pt x="428623" y="352425"/>
                  </a:lnTo>
                  <a:close/>
                  <a:moveTo>
                    <a:pt x="257173" y="114300"/>
                  </a:moveTo>
                  <a:lnTo>
                    <a:pt x="133348" y="114300"/>
                  </a:lnTo>
                  <a:lnTo>
                    <a:pt x="133348" y="76200"/>
                  </a:lnTo>
                  <a:cubicBezTo>
                    <a:pt x="133348" y="64769"/>
                    <a:pt x="140968" y="57150"/>
                    <a:pt x="152398" y="57150"/>
                  </a:cubicBezTo>
                  <a:lnTo>
                    <a:pt x="238123" y="57150"/>
                  </a:lnTo>
                  <a:cubicBezTo>
                    <a:pt x="249553" y="57150"/>
                    <a:pt x="257173" y="64769"/>
                    <a:pt x="257173" y="76200"/>
                  </a:cubicBezTo>
                  <a:lnTo>
                    <a:pt x="257173" y="114300"/>
                  </a:lnTo>
                  <a:close/>
                  <a:moveTo>
                    <a:pt x="238123" y="57150"/>
                  </a:moveTo>
                  <a:lnTo>
                    <a:pt x="152398" y="57150"/>
                  </a:lnTo>
                  <a:lnTo>
                    <a:pt x="152398" y="19050"/>
                  </a:lnTo>
                  <a:cubicBezTo>
                    <a:pt x="152398" y="7620"/>
                    <a:pt x="160018" y="0"/>
                    <a:pt x="171448" y="0"/>
                  </a:cubicBezTo>
                  <a:lnTo>
                    <a:pt x="219073" y="0"/>
                  </a:lnTo>
                  <a:cubicBezTo>
                    <a:pt x="230503" y="0"/>
                    <a:pt x="238123" y="7620"/>
                    <a:pt x="238123" y="19050"/>
                  </a:cubicBezTo>
                  <a:lnTo>
                    <a:pt x="238123" y="57150"/>
                  </a:lnTo>
                  <a:close/>
                  <a:moveTo>
                    <a:pt x="276223" y="180975"/>
                  </a:moveTo>
                  <a:lnTo>
                    <a:pt x="276223" y="228600"/>
                  </a:lnTo>
                  <a:cubicBezTo>
                    <a:pt x="276223" y="249555"/>
                    <a:pt x="293368" y="266700"/>
                    <a:pt x="314323" y="266700"/>
                  </a:cubicBezTo>
                  <a:lnTo>
                    <a:pt x="361948" y="266700"/>
                  </a:lnTo>
                  <a:cubicBezTo>
                    <a:pt x="363853" y="220980"/>
                    <a:pt x="323848" y="180975"/>
                    <a:pt x="276223" y="180975"/>
                  </a:cubicBezTo>
                  <a:close/>
                  <a:moveTo>
                    <a:pt x="28574" y="57150"/>
                  </a:moveTo>
                  <a:cubicBezTo>
                    <a:pt x="44356" y="57150"/>
                    <a:pt x="57149" y="44356"/>
                    <a:pt x="57149" y="28575"/>
                  </a:cubicBezTo>
                  <a:cubicBezTo>
                    <a:pt x="57149" y="12793"/>
                    <a:pt x="44356" y="0"/>
                    <a:pt x="28574" y="0"/>
                  </a:cubicBezTo>
                  <a:cubicBezTo>
                    <a:pt x="12793" y="0"/>
                    <a:pt x="0" y="12793"/>
                    <a:pt x="0" y="28575"/>
                  </a:cubicBezTo>
                  <a:cubicBezTo>
                    <a:pt x="0" y="44356"/>
                    <a:pt x="12793" y="57150"/>
                    <a:pt x="28574" y="57150"/>
                  </a:cubicBezTo>
                  <a:close/>
                  <a:moveTo>
                    <a:pt x="60959" y="127633"/>
                  </a:moveTo>
                  <a:cubicBezTo>
                    <a:pt x="58855" y="127633"/>
                    <a:pt x="57149" y="125927"/>
                    <a:pt x="57149" y="123823"/>
                  </a:cubicBezTo>
                  <a:cubicBezTo>
                    <a:pt x="57149" y="121719"/>
                    <a:pt x="58855" y="120013"/>
                    <a:pt x="60959" y="120013"/>
                  </a:cubicBezTo>
                  <a:moveTo>
                    <a:pt x="60958" y="127633"/>
                  </a:moveTo>
                  <a:cubicBezTo>
                    <a:pt x="63062" y="127633"/>
                    <a:pt x="64768" y="125927"/>
                    <a:pt x="64768" y="123823"/>
                  </a:cubicBezTo>
                  <a:cubicBezTo>
                    <a:pt x="64768" y="121719"/>
                    <a:pt x="63062" y="120013"/>
                    <a:pt x="60958" y="120013"/>
                  </a:cubicBezTo>
                </a:path>
              </a:pathLst>
            </a:custGeom>
            <a:noFill/>
            <a:ln w="14287">
              <a:solidFill>
                <a:srgbClr val="FFFFFF"/>
              </a:solidFill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800"/>
            </a:p>
          </p:txBody>
        </p:sp>
        <p:sp>
          <p:nvSpPr>
            <p:cNvPr id="18" name="Rounded Rectangle 28">
              <a:extLst>
                <a:ext uri="{FF2B5EF4-FFF2-40B4-BE49-F238E27FC236}">
                  <a16:creationId xmlns:a16="http://schemas.microsoft.com/office/drawing/2014/main" id="{30A6DACB-FB69-C87A-E00D-E979C47C177D}"/>
                </a:ext>
              </a:extLst>
            </p:cNvPr>
            <p:cNvSpPr/>
            <p:nvPr/>
          </p:nvSpPr>
          <p:spPr>
            <a:xfrm>
              <a:off x="5245337" y="5181600"/>
              <a:ext cx="500119" cy="438150"/>
            </a:xfrm>
            <a:custGeom>
              <a:avLst/>
              <a:gdLst/>
              <a:ahLst/>
              <a:cxnLst/>
              <a:rect l="0" t="0" r="0" b="0"/>
              <a:pathLst>
                <a:path w="500119" h="438150">
                  <a:moveTo>
                    <a:pt x="147827" y="304971"/>
                  </a:moveTo>
                  <a:cubicBezTo>
                    <a:pt x="0" y="226199"/>
                    <a:pt x="55302" y="0"/>
                    <a:pt x="223894" y="0"/>
                  </a:cubicBezTo>
                  <a:cubicBezTo>
                    <a:pt x="284346" y="131"/>
                    <a:pt x="339703" y="33887"/>
                    <a:pt x="367500" y="87568"/>
                  </a:cubicBezTo>
                  <a:cubicBezTo>
                    <a:pt x="395298" y="141250"/>
                    <a:pt x="390919" y="205939"/>
                    <a:pt x="356139" y="255384"/>
                  </a:cubicBezTo>
                  <a:moveTo>
                    <a:pt x="214312" y="248278"/>
                  </a:moveTo>
                  <a:lnTo>
                    <a:pt x="214312" y="226694"/>
                  </a:lnTo>
                  <a:moveTo>
                    <a:pt x="214312" y="97193"/>
                  </a:moveTo>
                  <a:lnTo>
                    <a:pt x="214312" y="75571"/>
                  </a:lnTo>
                  <a:moveTo>
                    <a:pt x="246754" y="129540"/>
                  </a:moveTo>
                  <a:cubicBezTo>
                    <a:pt x="246754" y="111654"/>
                    <a:pt x="232255" y="97155"/>
                    <a:pt x="214369" y="97155"/>
                  </a:cubicBezTo>
                  <a:cubicBezTo>
                    <a:pt x="196483" y="97155"/>
                    <a:pt x="181984" y="111654"/>
                    <a:pt x="181984" y="129540"/>
                  </a:cubicBezTo>
                  <a:cubicBezTo>
                    <a:pt x="181984" y="147425"/>
                    <a:pt x="196483" y="161925"/>
                    <a:pt x="214369" y="161925"/>
                  </a:cubicBezTo>
                  <a:cubicBezTo>
                    <a:pt x="232255" y="161925"/>
                    <a:pt x="246754" y="176424"/>
                    <a:pt x="246754" y="194310"/>
                  </a:cubicBezTo>
                  <a:cubicBezTo>
                    <a:pt x="246754" y="212195"/>
                    <a:pt x="232255" y="226695"/>
                    <a:pt x="214369" y="226695"/>
                  </a:cubicBezTo>
                  <a:cubicBezTo>
                    <a:pt x="196483" y="226695"/>
                    <a:pt x="181984" y="212195"/>
                    <a:pt x="181984" y="194309"/>
                  </a:cubicBezTo>
                  <a:moveTo>
                    <a:pt x="90544" y="438150"/>
                  </a:moveTo>
                  <a:lnTo>
                    <a:pt x="249974" y="296417"/>
                  </a:lnTo>
                  <a:cubicBezTo>
                    <a:pt x="256913" y="290254"/>
                    <a:pt x="267284" y="289989"/>
                    <a:pt x="274529" y="295789"/>
                  </a:cubicBezTo>
                  <a:lnTo>
                    <a:pt x="344385" y="351662"/>
                  </a:lnTo>
                  <a:cubicBezTo>
                    <a:pt x="351771" y="357569"/>
                    <a:pt x="362371" y="357164"/>
                    <a:pt x="369284" y="350710"/>
                  </a:cubicBezTo>
                  <a:lnTo>
                    <a:pt x="500119" y="228600"/>
                  </a:lnTo>
                  <a:moveTo>
                    <a:pt x="500062" y="304800"/>
                  </a:moveTo>
                  <a:lnTo>
                    <a:pt x="500062" y="228600"/>
                  </a:lnTo>
                  <a:lnTo>
                    <a:pt x="423862" y="228600"/>
                  </a:lnTo>
                </a:path>
              </a:pathLst>
            </a:custGeom>
            <a:noFill/>
            <a:ln w="14287">
              <a:solidFill>
                <a:srgbClr val="FFFFFF"/>
              </a:solidFill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800"/>
            </a:p>
          </p:txBody>
        </p:sp>
      </p:grpSp>
    </p:spTree>
    <p:extLst>
      <p:ext uri="{BB962C8B-B14F-4D97-AF65-F5344CB8AC3E}">
        <p14:creationId xmlns:p14="http://schemas.microsoft.com/office/powerpoint/2010/main" val="2439754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944" y="286067"/>
            <a:ext cx="10409961" cy="826041"/>
          </a:xfrm>
        </p:spPr>
        <p:txBody>
          <a:bodyPr/>
          <a:lstStyle/>
          <a:p>
            <a:r>
              <a:rPr dirty="0"/>
              <a:t>Spectral Comparison</a:t>
            </a:r>
            <a:r>
              <a:rPr lang="en-US" dirty="0"/>
              <a:t> of Defoamers</a:t>
            </a:r>
            <a:endParaRPr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F63FB30-3512-B282-0A11-377B27B2B535}"/>
              </a:ext>
            </a:extLst>
          </p:cNvPr>
          <p:cNvGrpSpPr/>
          <p:nvPr/>
        </p:nvGrpSpPr>
        <p:grpSpPr>
          <a:xfrm>
            <a:off x="7178077" y="833001"/>
            <a:ext cx="3506399" cy="5207582"/>
            <a:chOff x="6871855" y="0"/>
            <a:chExt cx="4059383" cy="6040583"/>
          </a:xfrm>
        </p:grpSpPr>
        <p:pic>
          <p:nvPicPr>
            <p:cNvPr id="6" name="Picture 5" descr="A graph of a graph of a substance&#10;&#10;AI-generated content may be incorrect.">
              <a:extLst>
                <a:ext uri="{FF2B5EF4-FFF2-40B4-BE49-F238E27FC236}">
                  <a16:creationId xmlns:a16="http://schemas.microsoft.com/office/drawing/2014/main" id="{D3FB3691-0B34-7617-B3A1-717C626D7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7653" t="3569" r="10455" b="10173"/>
            <a:stretch>
              <a:fillRect/>
            </a:stretch>
          </p:blipFill>
          <p:spPr>
            <a:xfrm>
              <a:off x="6871855" y="152401"/>
              <a:ext cx="4059383" cy="5888182"/>
            </a:xfrm>
            <a:prstGeom prst="rect">
              <a:avLst/>
            </a:prstGeom>
          </p:spPr>
        </p:pic>
        <p:sp>
          <p:nvSpPr>
            <p:cNvPr id="7" name="Arrow: Up 6">
              <a:extLst>
                <a:ext uri="{FF2B5EF4-FFF2-40B4-BE49-F238E27FC236}">
                  <a16:creationId xmlns:a16="http://schemas.microsoft.com/office/drawing/2014/main" id="{94701F01-ACA2-93BC-A901-AFB719AD319E}"/>
                </a:ext>
              </a:extLst>
            </p:cNvPr>
            <p:cNvSpPr/>
            <p:nvPr/>
          </p:nvSpPr>
          <p:spPr>
            <a:xfrm rot="10800000">
              <a:off x="10508271" y="489784"/>
              <a:ext cx="139700" cy="572135"/>
            </a:xfrm>
            <a:prstGeom prst="upArrow">
              <a:avLst/>
            </a:prstGeom>
            <a:solidFill>
              <a:srgbClr val="156082"/>
            </a:solidFill>
            <a:ln w="12700" cap="flat" cmpd="sng" algn="ctr">
              <a:solidFill>
                <a:srgbClr val="156082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Arrow: Up 7">
              <a:extLst>
                <a:ext uri="{FF2B5EF4-FFF2-40B4-BE49-F238E27FC236}">
                  <a16:creationId xmlns:a16="http://schemas.microsoft.com/office/drawing/2014/main" id="{36365D57-70A9-B065-63FE-6DDAF2EBD287}"/>
                </a:ext>
              </a:extLst>
            </p:cNvPr>
            <p:cNvSpPr/>
            <p:nvPr/>
          </p:nvSpPr>
          <p:spPr>
            <a:xfrm rot="10800000">
              <a:off x="9109710" y="0"/>
              <a:ext cx="139700" cy="572135"/>
            </a:xfrm>
            <a:prstGeom prst="upArrow">
              <a:avLst/>
            </a:prstGeom>
            <a:solidFill>
              <a:srgbClr val="156082"/>
            </a:solidFill>
            <a:ln w="12700" cap="flat" cmpd="sng" algn="ctr">
              <a:solidFill>
                <a:srgbClr val="156082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" name="Arrow: Up 8">
              <a:extLst>
                <a:ext uri="{FF2B5EF4-FFF2-40B4-BE49-F238E27FC236}">
                  <a16:creationId xmlns:a16="http://schemas.microsoft.com/office/drawing/2014/main" id="{5643506D-339D-5477-6A4B-86FFE42E20E7}"/>
                </a:ext>
              </a:extLst>
            </p:cNvPr>
            <p:cNvSpPr/>
            <p:nvPr/>
          </p:nvSpPr>
          <p:spPr>
            <a:xfrm rot="17168423" flipH="1">
              <a:off x="10234068" y="1521779"/>
              <a:ext cx="137795" cy="572135"/>
            </a:xfrm>
            <a:prstGeom prst="upArrow">
              <a:avLst/>
            </a:prstGeom>
            <a:solidFill>
              <a:srgbClr val="156082"/>
            </a:solidFill>
            <a:ln w="12700" cap="flat" cmpd="sng" algn="ctr">
              <a:solidFill>
                <a:srgbClr val="156082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" name="Arrow: Up 9">
              <a:extLst>
                <a:ext uri="{FF2B5EF4-FFF2-40B4-BE49-F238E27FC236}">
                  <a16:creationId xmlns:a16="http://schemas.microsoft.com/office/drawing/2014/main" id="{C9D196DD-79BC-6FD7-A5D4-5264880B002F}"/>
                </a:ext>
              </a:extLst>
            </p:cNvPr>
            <p:cNvSpPr/>
            <p:nvPr/>
          </p:nvSpPr>
          <p:spPr>
            <a:xfrm flipH="1">
              <a:off x="8063404" y="817417"/>
              <a:ext cx="137795" cy="572135"/>
            </a:xfrm>
            <a:prstGeom prst="upArrow">
              <a:avLst/>
            </a:prstGeom>
            <a:solidFill>
              <a:srgbClr val="156082"/>
            </a:solidFill>
            <a:ln w="12700" cap="flat" cmpd="sng" algn="ctr">
              <a:solidFill>
                <a:srgbClr val="156082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B1F02F5-F512-8F86-6985-A70961A0CB9B}"/>
              </a:ext>
            </a:extLst>
          </p:cNvPr>
          <p:cNvSpPr txBox="1">
            <a:spLocks/>
          </p:cNvSpPr>
          <p:nvPr/>
        </p:nvSpPr>
        <p:spPr>
          <a:xfrm>
            <a:off x="865908" y="1891701"/>
            <a:ext cx="5036127" cy="36554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2000"/>
              </a:spcAft>
            </a:pPr>
            <a:r>
              <a:rPr lang="en-US" dirty="0"/>
              <a:t>AI helped discern different stretches and peaks</a:t>
            </a:r>
          </a:p>
          <a:p>
            <a:pPr>
              <a:spcAft>
                <a:spcPts val="2000"/>
              </a:spcAft>
            </a:pPr>
            <a:r>
              <a:rPr lang="en-US" dirty="0"/>
              <a:t>Best-in-class defoamers used as benchmarks</a:t>
            </a:r>
          </a:p>
          <a:p>
            <a:pPr>
              <a:spcAft>
                <a:spcPts val="2000"/>
              </a:spcAft>
            </a:pPr>
            <a:r>
              <a:rPr lang="en-US" dirty="0"/>
              <a:t>Lead candidate vs benchmark now much closer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F36496-A0AA-DF91-9E00-63A8ED8553F6}"/>
              </a:ext>
            </a:extLst>
          </p:cNvPr>
          <p:cNvSpPr txBox="1"/>
          <p:nvPr/>
        </p:nvSpPr>
        <p:spPr>
          <a:xfrm rot="16200000">
            <a:off x="5965799" y="1467053"/>
            <a:ext cx="1904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  <a:r>
              <a:rPr lang="en-US" sz="1600" baseline="30000" dirty="0"/>
              <a:t>st</a:t>
            </a:r>
            <a:r>
              <a:rPr lang="en-US" sz="1600" dirty="0"/>
              <a:t> Gen Attempt (Pre-AI)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E31500-92AE-5ABC-1037-0FA14B553CEF}"/>
              </a:ext>
            </a:extLst>
          </p:cNvPr>
          <p:cNvSpPr txBox="1"/>
          <p:nvPr/>
        </p:nvSpPr>
        <p:spPr>
          <a:xfrm rot="16200000">
            <a:off x="6091053" y="5042499"/>
            <a:ext cx="16576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Lead Candidate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01A877-EF9F-F59D-4FAF-5F5210BFFFC2}"/>
              </a:ext>
            </a:extLst>
          </p:cNvPr>
          <p:cNvSpPr txBox="1"/>
          <p:nvPr/>
        </p:nvSpPr>
        <p:spPr>
          <a:xfrm rot="16200000">
            <a:off x="6289495" y="3463478"/>
            <a:ext cx="1260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Benchmark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04368-B419-ACB6-3324-A95755C83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1537"/>
            <a:ext cx="10213090" cy="1287430"/>
          </a:xfrm>
        </p:spPr>
        <p:txBody>
          <a:bodyPr/>
          <a:lstStyle/>
          <a:p>
            <a:r>
              <a:rPr lang="en-US" dirty="0"/>
              <a:t>Statistical Analysis Example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AB03AB-70DE-09BA-1AA8-C28EDC7E8EB7}"/>
              </a:ext>
            </a:extLst>
          </p:cNvPr>
          <p:cNvSpPr txBox="1"/>
          <p:nvPr/>
        </p:nvSpPr>
        <p:spPr>
          <a:xfrm>
            <a:off x="743731" y="1690689"/>
            <a:ext cx="4652053" cy="38234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Suggestions from AI:</a:t>
            </a:r>
          </a:p>
          <a:p>
            <a:pPr lvl="1"/>
            <a:r>
              <a:rPr lang="en-US" dirty="0"/>
              <a:t>Heat map</a:t>
            </a:r>
          </a:p>
          <a:p>
            <a:pPr lvl="1"/>
            <a:r>
              <a:rPr lang="en-US" dirty="0"/>
              <a:t>Response Surface Methodology (RSM)</a:t>
            </a:r>
          </a:p>
          <a:p>
            <a:pPr lvl="1"/>
            <a:r>
              <a:rPr lang="en-US" dirty="0"/>
              <a:t>Central Composite Design (CCD) </a:t>
            </a:r>
          </a:p>
          <a:p>
            <a:pPr lvl="1"/>
            <a:r>
              <a:rPr lang="en-US" dirty="0"/>
              <a:t>Box-Behnken Design (BBD) matrix </a:t>
            </a:r>
          </a:p>
          <a:p>
            <a:r>
              <a:rPr lang="en-US" dirty="0"/>
              <a:t>Look for non-obvious correlations to determine direction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F870D0-E0D1-F7F6-AE74-E426B1FDCE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860" y="1450982"/>
            <a:ext cx="4876800" cy="43249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1026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693" y="741392"/>
            <a:ext cx="7557093" cy="30617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/>
              <a:t>Defoaming/Compatibility Optimization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1234" y="1785877"/>
            <a:ext cx="4340766" cy="4330731"/>
          </a:xfrm>
        </p:spPr>
        <p:txBody>
          <a:bodyPr anchor="t">
            <a:normAutofit/>
          </a:bodyPr>
          <a:lstStyle/>
          <a:p>
            <a:endParaRPr lang="en-US" sz="2000" dirty="0"/>
          </a:p>
          <a:p>
            <a:r>
              <a:rPr lang="en-US" sz="2000" dirty="0"/>
              <a:t>AI recommendation: vary siloxane %, molecular weight, alkyl chain length, and surfactant types</a:t>
            </a:r>
          </a:p>
          <a:p>
            <a:r>
              <a:rPr lang="en-US" sz="2000" dirty="0"/>
              <a:t>Lab validation: improved gloss retention, stable viscosity profile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9C0346-0466-BC35-97AD-6DF5854FE2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85" y="1503307"/>
            <a:ext cx="7145272" cy="4327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Comparison of DOE Results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12D160-1EB9-8C19-78EB-3A9CF4DE29DB}"/>
              </a:ext>
            </a:extLst>
          </p:cNvPr>
          <p:cNvSpPr txBox="1"/>
          <p:nvPr/>
        </p:nvSpPr>
        <p:spPr>
          <a:xfrm>
            <a:off x="985421" y="1757779"/>
            <a:ext cx="8763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Lead candidates identified following 4 X 8 DOE varying siloxane, alkyl, and surfactants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3D65F7B-3A4C-A972-4D26-118146E006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7400263"/>
              </p:ext>
            </p:extLst>
          </p:nvPr>
        </p:nvGraphicFramePr>
        <p:xfrm>
          <a:off x="1039645" y="2127112"/>
          <a:ext cx="10204460" cy="4167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Star: 5 Points 6">
            <a:extLst>
              <a:ext uri="{FF2B5EF4-FFF2-40B4-BE49-F238E27FC236}">
                <a16:creationId xmlns:a16="http://schemas.microsoft.com/office/drawing/2014/main" id="{36AD6F01-E640-F3D0-5C52-19B202BEFC9B}"/>
              </a:ext>
            </a:extLst>
          </p:cNvPr>
          <p:cNvSpPr/>
          <p:nvPr/>
        </p:nvSpPr>
        <p:spPr>
          <a:xfrm>
            <a:off x="6504634" y="2202071"/>
            <a:ext cx="241160" cy="221064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C5D4F429-AB09-9E72-1DCD-871E7BDF85E2}"/>
              </a:ext>
            </a:extLst>
          </p:cNvPr>
          <p:cNvSpPr/>
          <p:nvPr/>
        </p:nvSpPr>
        <p:spPr>
          <a:xfrm>
            <a:off x="6713974" y="2403231"/>
            <a:ext cx="241160" cy="221064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757C8138-58A7-0CF3-2262-C188EE4142D9}"/>
              </a:ext>
            </a:extLst>
          </p:cNvPr>
          <p:cNvSpPr/>
          <p:nvPr/>
        </p:nvSpPr>
        <p:spPr>
          <a:xfrm>
            <a:off x="6713974" y="3357020"/>
            <a:ext cx="241160" cy="221064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96011092-3987-66CC-6FF4-DA3015F41458}"/>
              </a:ext>
            </a:extLst>
          </p:cNvPr>
          <p:cNvSpPr/>
          <p:nvPr/>
        </p:nvSpPr>
        <p:spPr>
          <a:xfrm>
            <a:off x="6745794" y="3964736"/>
            <a:ext cx="241160" cy="221064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Advanced Applications Data</a:t>
            </a:r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A16929-F62D-E662-82EE-F5773EE339BE}"/>
              </a:ext>
            </a:extLst>
          </p:cNvPr>
          <p:cNvSpPr txBox="1"/>
          <p:nvPr/>
        </p:nvSpPr>
        <p:spPr>
          <a:xfrm>
            <a:off x="1013988" y="2000816"/>
            <a:ext cx="36666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Leading candidates continue to be evaluated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Excellent performance against internal and external benchmarks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Polymer application into EPA for commercialization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DEA2A6C-2A78-8265-7743-B2B249047C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3274064"/>
              </p:ext>
            </p:extLst>
          </p:nvPr>
        </p:nvGraphicFramePr>
        <p:xfrm>
          <a:off x="4928715" y="1580605"/>
          <a:ext cx="7263285" cy="4357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Benefits Realized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82F37E3-E9FC-2B8E-E352-7D46D9503640}"/>
              </a:ext>
            </a:extLst>
          </p:cNvPr>
          <p:cNvGrpSpPr/>
          <p:nvPr/>
        </p:nvGrpSpPr>
        <p:grpSpPr>
          <a:xfrm>
            <a:off x="582804" y="1690688"/>
            <a:ext cx="10108641" cy="4217743"/>
            <a:chOff x="2252505" y="1891603"/>
            <a:chExt cx="7686989" cy="3074795"/>
          </a:xfrm>
        </p:grpSpPr>
        <p:sp>
          <p:nvSpPr>
            <p:cNvPr id="6" name="Rounded Rectangle 1">
              <a:extLst>
                <a:ext uri="{FF2B5EF4-FFF2-40B4-BE49-F238E27FC236}">
                  <a16:creationId xmlns:a16="http://schemas.microsoft.com/office/drawing/2014/main" id="{495E0DCE-12D0-5B4E-C758-4B56A6825150}"/>
                </a:ext>
              </a:extLst>
            </p:cNvPr>
            <p:cNvSpPr/>
            <p:nvPr/>
          </p:nvSpPr>
          <p:spPr>
            <a:xfrm>
              <a:off x="2523810" y="1891603"/>
              <a:ext cx="1356527" cy="3074795"/>
            </a:xfrm>
            <a:custGeom>
              <a:avLst/>
              <a:gdLst/>
              <a:ahLst/>
              <a:cxnLst/>
              <a:rect l="0" t="0" r="0" b="0"/>
              <a:pathLst>
                <a:path w="1356527" h="3074795">
                  <a:moveTo>
                    <a:pt x="0" y="2906842"/>
                  </a:moveTo>
                  <a:cubicBezTo>
                    <a:pt x="0" y="2951389"/>
                    <a:pt x="19059" y="2994104"/>
                    <a:pt x="52972" y="3025606"/>
                  </a:cubicBezTo>
                  <a:cubicBezTo>
                    <a:pt x="86893" y="3057100"/>
                    <a:pt x="132902" y="3074795"/>
                    <a:pt x="180870" y="3074795"/>
                  </a:cubicBezTo>
                  <a:lnTo>
                    <a:pt x="1175657" y="3074795"/>
                  </a:lnTo>
                  <a:cubicBezTo>
                    <a:pt x="1223625" y="3074795"/>
                    <a:pt x="1269634" y="3057100"/>
                    <a:pt x="1303555" y="3025606"/>
                  </a:cubicBezTo>
                  <a:cubicBezTo>
                    <a:pt x="1337468" y="2994104"/>
                    <a:pt x="1356527" y="2951389"/>
                    <a:pt x="1356527" y="2906842"/>
                  </a:cubicBezTo>
                  <a:lnTo>
                    <a:pt x="1356527" y="180870"/>
                  </a:lnTo>
                  <a:cubicBezTo>
                    <a:pt x="1356527" y="132902"/>
                    <a:pt x="1337468" y="86893"/>
                    <a:pt x="1303555" y="52972"/>
                  </a:cubicBezTo>
                  <a:cubicBezTo>
                    <a:pt x="1269634" y="19059"/>
                    <a:pt x="1223625" y="0"/>
                    <a:pt x="1175657" y="0"/>
                  </a:cubicBezTo>
                  <a:lnTo>
                    <a:pt x="180870" y="0"/>
                  </a:lnTo>
                  <a:cubicBezTo>
                    <a:pt x="132902" y="0"/>
                    <a:pt x="86893" y="19059"/>
                    <a:pt x="52972" y="52972"/>
                  </a:cubicBezTo>
                  <a:cubicBezTo>
                    <a:pt x="19059" y="86893"/>
                    <a:pt x="0" y="132902"/>
                    <a:pt x="0" y="180870"/>
                  </a:cubicBezTo>
                  <a:lnTo>
                    <a:pt x="0" y="2906842"/>
                  </a:lnTo>
                </a:path>
              </a:pathLst>
            </a:custGeom>
            <a:solidFill>
              <a:srgbClr val="E55753"/>
            </a:solidFill>
            <a:ln>
              <a:noFill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800"/>
            </a:p>
          </p:txBody>
        </p:sp>
        <p:sp>
          <p:nvSpPr>
            <p:cNvPr id="7" name="Rounded Rectangle 2">
              <a:extLst>
                <a:ext uri="{FF2B5EF4-FFF2-40B4-BE49-F238E27FC236}">
                  <a16:creationId xmlns:a16="http://schemas.microsoft.com/office/drawing/2014/main" id="{FCA5BAE0-A2C6-5B76-706B-038DC8081A95}"/>
                </a:ext>
              </a:extLst>
            </p:cNvPr>
            <p:cNvSpPr/>
            <p:nvPr/>
          </p:nvSpPr>
          <p:spPr>
            <a:xfrm>
              <a:off x="2523810" y="1891603"/>
              <a:ext cx="1356527" cy="3074795"/>
            </a:xfrm>
            <a:custGeom>
              <a:avLst/>
              <a:gdLst/>
              <a:ahLst/>
              <a:cxnLst/>
              <a:rect l="0" t="0" r="0" b="0"/>
              <a:pathLst>
                <a:path w="1356527" h="3074795">
                  <a:moveTo>
                    <a:pt x="1356527" y="271305"/>
                  </a:moveTo>
                  <a:lnTo>
                    <a:pt x="1356527" y="180870"/>
                  </a:lnTo>
                  <a:cubicBezTo>
                    <a:pt x="1356527" y="132900"/>
                    <a:pt x="1337471" y="86895"/>
                    <a:pt x="1303552" y="52975"/>
                  </a:cubicBezTo>
                  <a:cubicBezTo>
                    <a:pt x="1269632" y="19056"/>
                    <a:pt x="1223626" y="0"/>
                    <a:pt x="1175657" y="0"/>
                  </a:cubicBezTo>
                  <a:lnTo>
                    <a:pt x="180870" y="0"/>
                  </a:lnTo>
                  <a:cubicBezTo>
                    <a:pt x="132900" y="0"/>
                    <a:pt x="86895" y="19056"/>
                    <a:pt x="52975" y="52975"/>
                  </a:cubicBezTo>
                  <a:cubicBezTo>
                    <a:pt x="19056" y="86895"/>
                    <a:pt x="0" y="132900"/>
                    <a:pt x="0" y="180870"/>
                  </a:cubicBezTo>
                  <a:lnTo>
                    <a:pt x="0" y="271305"/>
                  </a:lnTo>
                  <a:moveTo>
                    <a:pt x="1356527" y="1899138"/>
                  </a:moveTo>
                  <a:lnTo>
                    <a:pt x="1356527" y="271305"/>
                  </a:lnTo>
                  <a:moveTo>
                    <a:pt x="0" y="271305"/>
                  </a:moveTo>
                  <a:lnTo>
                    <a:pt x="0" y="1899138"/>
                  </a:lnTo>
                  <a:moveTo>
                    <a:pt x="1356527" y="1899138"/>
                  </a:moveTo>
                  <a:lnTo>
                    <a:pt x="1356527" y="2906844"/>
                  </a:lnTo>
                  <a:cubicBezTo>
                    <a:pt x="1356527" y="2951387"/>
                    <a:pt x="1337471" y="2994107"/>
                    <a:pt x="1303552" y="3025604"/>
                  </a:cubicBezTo>
                  <a:cubicBezTo>
                    <a:pt x="1269632" y="3057100"/>
                    <a:pt x="1223626" y="3074795"/>
                    <a:pt x="1175657" y="3074795"/>
                  </a:cubicBezTo>
                  <a:lnTo>
                    <a:pt x="180870" y="3074795"/>
                  </a:lnTo>
                  <a:cubicBezTo>
                    <a:pt x="132900" y="3074795"/>
                    <a:pt x="86895" y="3057100"/>
                    <a:pt x="52975" y="3025604"/>
                  </a:cubicBezTo>
                  <a:cubicBezTo>
                    <a:pt x="19056" y="2994107"/>
                    <a:pt x="0" y="2951387"/>
                    <a:pt x="0" y="2906844"/>
                  </a:cubicBezTo>
                  <a:lnTo>
                    <a:pt x="0" y="1899138"/>
                  </a:lnTo>
                </a:path>
              </a:pathLst>
            </a:custGeom>
            <a:noFill/>
            <a:ln w="11304">
              <a:solidFill>
                <a:srgbClr val="FFFFFF"/>
              </a:solidFill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800"/>
            </a:p>
          </p:txBody>
        </p:sp>
        <p:sp>
          <p:nvSpPr>
            <p:cNvPr id="8" name="Rounded Rectangle 3">
              <a:extLst>
                <a:ext uri="{FF2B5EF4-FFF2-40B4-BE49-F238E27FC236}">
                  <a16:creationId xmlns:a16="http://schemas.microsoft.com/office/drawing/2014/main" id="{C3CF9223-D6BD-267C-7045-68065BB8DE29}"/>
                </a:ext>
              </a:extLst>
            </p:cNvPr>
            <p:cNvSpPr/>
            <p:nvPr/>
          </p:nvSpPr>
          <p:spPr>
            <a:xfrm>
              <a:off x="3970773" y="1891603"/>
              <a:ext cx="1356527" cy="3074795"/>
            </a:xfrm>
            <a:custGeom>
              <a:avLst/>
              <a:gdLst/>
              <a:ahLst/>
              <a:cxnLst/>
              <a:rect l="0" t="0" r="0" b="0"/>
              <a:pathLst>
                <a:path w="1356527" h="3074795">
                  <a:moveTo>
                    <a:pt x="0" y="2906842"/>
                  </a:moveTo>
                  <a:cubicBezTo>
                    <a:pt x="0" y="2951389"/>
                    <a:pt x="19059" y="2994104"/>
                    <a:pt x="52972" y="3025606"/>
                  </a:cubicBezTo>
                  <a:cubicBezTo>
                    <a:pt x="86893" y="3057100"/>
                    <a:pt x="132902" y="3074795"/>
                    <a:pt x="180870" y="3074795"/>
                  </a:cubicBezTo>
                  <a:lnTo>
                    <a:pt x="1175657" y="3074795"/>
                  </a:lnTo>
                  <a:cubicBezTo>
                    <a:pt x="1223625" y="3074795"/>
                    <a:pt x="1269634" y="3057100"/>
                    <a:pt x="1303555" y="3025606"/>
                  </a:cubicBezTo>
                  <a:cubicBezTo>
                    <a:pt x="1337468" y="2994104"/>
                    <a:pt x="1356527" y="2951389"/>
                    <a:pt x="1356527" y="2906842"/>
                  </a:cubicBezTo>
                  <a:lnTo>
                    <a:pt x="1356527" y="180870"/>
                  </a:lnTo>
                  <a:cubicBezTo>
                    <a:pt x="1356527" y="132902"/>
                    <a:pt x="1337468" y="86893"/>
                    <a:pt x="1303555" y="52972"/>
                  </a:cubicBezTo>
                  <a:cubicBezTo>
                    <a:pt x="1269634" y="19059"/>
                    <a:pt x="1223625" y="0"/>
                    <a:pt x="1175657" y="0"/>
                  </a:cubicBezTo>
                  <a:lnTo>
                    <a:pt x="180870" y="0"/>
                  </a:lnTo>
                  <a:cubicBezTo>
                    <a:pt x="132902" y="0"/>
                    <a:pt x="86893" y="19059"/>
                    <a:pt x="52972" y="52972"/>
                  </a:cubicBezTo>
                  <a:cubicBezTo>
                    <a:pt x="19059" y="86893"/>
                    <a:pt x="0" y="132902"/>
                    <a:pt x="0" y="180870"/>
                  </a:cubicBezTo>
                  <a:lnTo>
                    <a:pt x="0" y="2906842"/>
                  </a:lnTo>
                </a:path>
              </a:pathLst>
            </a:custGeom>
            <a:solidFill>
              <a:srgbClr val="DE8431"/>
            </a:solidFill>
            <a:ln>
              <a:noFill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800"/>
            </a:p>
          </p:txBody>
        </p:sp>
        <p:sp>
          <p:nvSpPr>
            <p:cNvPr id="9" name="Rounded Rectangle 4">
              <a:extLst>
                <a:ext uri="{FF2B5EF4-FFF2-40B4-BE49-F238E27FC236}">
                  <a16:creationId xmlns:a16="http://schemas.microsoft.com/office/drawing/2014/main" id="{CBB48F94-52FC-DA1F-8D5C-BFA86DB1D2AF}"/>
                </a:ext>
              </a:extLst>
            </p:cNvPr>
            <p:cNvSpPr/>
            <p:nvPr/>
          </p:nvSpPr>
          <p:spPr>
            <a:xfrm>
              <a:off x="3970773" y="1891603"/>
              <a:ext cx="1356527" cy="3074795"/>
            </a:xfrm>
            <a:custGeom>
              <a:avLst/>
              <a:gdLst/>
              <a:ahLst/>
              <a:cxnLst/>
              <a:rect l="0" t="0" r="0" b="0"/>
              <a:pathLst>
                <a:path w="1356527" h="3074795">
                  <a:moveTo>
                    <a:pt x="1356527" y="1899138"/>
                  </a:moveTo>
                  <a:lnTo>
                    <a:pt x="1356527" y="271305"/>
                  </a:lnTo>
                  <a:moveTo>
                    <a:pt x="0" y="271305"/>
                  </a:moveTo>
                  <a:lnTo>
                    <a:pt x="0" y="1899138"/>
                  </a:lnTo>
                  <a:moveTo>
                    <a:pt x="1356527" y="1899138"/>
                  </a:moveTo>
                  <a:lnTo>
                    <a:pt x="1356527" y="2906844"/>
                  </a:lnTo>
                  <a:cubicBezTo>
                    <a:pt x="1356527" y="2951387"/>
                    <a:pt x="1337471" y="2994107"/>
                    <a:pt x="1303552" y="3025604"/>
                  </a:cubicBezTo>
                  <a:cubicBezTo>
                    <a:pt x="1269632" y="3057100"/>
                    <a:pt x="1223626" y="3074795"/>
                    <a:pt x="1175657" y="3074795"/>
                  </a:cubicBezTo>
                  <a:lnTo>
                    <a:pt x="180870" y="3074795"/>
                  </a:lnTo>
                  <a:cubicBezTo>
                    <a:pt x="132900" y="3074795"/>
                    <a:pt x="86895" y="3057100"/>
                    <a:pt x="52975" y="3025604"/>
                  </a:cubicBezTo>
                  <a:cubicBezTo>
                    <a:pt x="19056" y="2994107"/>
                    <a:pt x="0" y="2951387"/>
                    <a:pt x="0" y="2906844"/>
                  </a:cubicBezTo>
                  <a:lnTo>
                    <a:pt x="0" y="1899138"/>
                  </a:lnTo>
                  <a:moveTo>
                    <a:pt x="1356527" y="271305"/>
                  </a:moveTo>
                  <a:lnTo>
                    <a:pt x="1356527" y="180870"/>
                  </a:lnTo>
                  <a:cubicBezTo>
                    <a:pt x="1356527" y="132900"/>
                    <a:pt x="1337471" y="86895"/>
                    <a:pt x="1303552" y="52975"/>
                  </a:cubicBezTo>
                  <a:cubicBezTo>
                    <a:pt x="1269632" y="19056"/>
                    <a:pt x="1223626" y="0"/>
                    <a:pt x="1175657" y="0"/>
                  </a:cubicBezTo>
                  <a:lnTo>
                    <a:pt x="180870" y="0"/>
                  </a:lnTo>
                  <a:cubicBezTo>
                    <a:pt x="132900" y="0"/>
                    <a:pt x="86895" y="19056"/>
                    <a:pt x="52975" y="52975"/>
                  </a:cubicBezTo>
                  <a:cubicBezTo>
                    <a:pt x="19056" y="86895"/>
                    <a:pt x="0" y="132900"/>
                    <a:pt x="0" y="180870"/>
                  </a:cubicBezTo>
                  <a:lnTo>
                    <a:pt x="0" y="271305"/>
                  </a:lnTo>
                </a:path>
              </a:pathLst>
            </a:custGeom>
            <a:noFill/>
            <a:ln w="11304">
              <a:solidFill>
                <a:srgbClr val="FFFFFF"/>
              </a:solidFill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800"/>
            </a:p>
          </p:txBody>
        </p:sp>
        <p:sp>
          <p:nvSpPr>
            <p:cNvPr id="10" name="Rounded Rectangle 5">
              <a:extLst>
                <a:ext uri="{FF2B5EF4-FFF2-40B4-BE49-F238E27FC236}">
                  <a16:creationId xmlns:a16="http://schemas.microsoft.com/office/drawing/2014/main" id="{1BFAE1DC-623E-69D7-8F33-4CE7135D954C}"/>
                </a:ext>
              </a:extLst>
            </p:cNvPr>
            <p:cNvSpPr/>
            <p:nvPr/>
          </p:nvSpPr>
          <p:spPr>
            <a:xfrm>
              <a:off x="5417736" y="1891603"/>
              <a:ext cx="1356527" cy="3074795"/>
            </a:xfrm>
            <a:custGeom>
              <a:avLst/>
              <a:gdLst/>
              <a:ahLst/>
              <a:cxnLst/>
              <a:rect l="0" t="0" r="0" b="0"/>
              <a:pathLst>
                <a:path w="1356527" h="3074795">
                  <a:moveTo>
                    <a:pt x="0" y="2906842"/>
                  </a:moveTo>
                  <a:cubicBezTo>
                    <a:pt x="0" y="2951389"/>
                    <a:pt x="19059" y="2994104"/>
                    <a:pt x="52972" y="3025606"/>
                  </a:cubicBezTo>
                  <a:cubicBezTo>
                    <a:pt x="86893" y="3057100"/>
                    <a:pt x="132902" y="3074795"/>
                    <a:pt x="180870" y="3074795"/>
                  </a:cubicBezTo>
                  <a:lnTo>
                    <a:pt x="1175657" y="3074795"/>
                  </a:lnTo>
                  <a:cubicBezTo>
                    <a:pt x="1223625" y="3074795"/>
                    <a:pt x="1269634" y="3057100"/>
                    <a:pt x="1303555" y="3025606"/>
                  </a:cubicBezTo>
                  <a:cubicBezTo>
                    <a:pt x="1337468" y="2994104"/>
                    <a:pt x="1356527" y="2951389"/>
                    <a:pt x="1356527" y="2906842"/>
                  </a:cubicBezTo>
                  <a:lnTo>
                    <a:pt x="1356527" y="180870"/>
                  </a:lnTo>
                  <a:cubicBezTo>
                    <a:pt x="1356527" y="132902"/>
                    <a:pt x="1337468" y="86893"/>
                    <a:pt x="1303555" y="52972"/>
                  </a:cubicBezTo>
                  <a:cubicBezTo>
                    <a:pt x="1269634" y="19059"/>
                    <a:pt x="1223625" y="0"/>
                    <a:pt x="1175657" y="0"/>
                  </a:cubicBezTo>
                  <a:lnTo>
                    <a:pt x="180870" y="0"/>
                  </a:lnTo>
                  <a:cubicBezTo>
                    <a:pt x="132902" y="0"/>
                    <a:pt x="86893" y="19059"/>
                    <a:pt x="52972" y="52972"/>
                  </a:cubicBezTo>
                  <a:cubicBezTo>
                    <a:pt x="19059" y="86893"/>
                    <a:pt x="0" y="132902"/>
                    <a:pt x="0" y="180870"/>
                  </a:cubicBezTo>
                  <a:lnTo>
                    <a:pt x="0" y="2906842"/>
                  </a:lnTo>
                </a:path>
              </a:pathLst>
            </a:custGeom>
            <a:solidFill>
              <a:srgbClr val="E0CB15"/>
            </a:solidFill>
            <a:ln>
              <a:noFill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800"/>
            </a:p>
          </p:txBody>
        </p:sp>
        <p:sp>
          <p:nvSpPr>
            <p:cNvPr id="11" name="Rounded Rectangle 6">
              <a:extLst>
                <a:ext uri="{FF2B5EF4-FFF2-40B4-BE49-F238E27FC236}">
                  <a16:creationId xmlns:a16="http://schemas.microsoft.com/office/drawing/2014/main" id="{AADB5F6B-DB5A-2614-DA41-C01BED91C0C7}"/>
                </a:ext>
              </a:extLst>
            </p:cNvPr>
            <p:cNvSpPr/>
            <p:nvPr/>
          </p:nvSpPr>
          <p:spPr>
            <a:xfrm>
              <a:off x="5417736" y="1891603"/>
              <a:ext cx="1356527" cy="3074795"/>
            </a:xfrm>
            <a:custGeom>
              <a:avLst/>
              <a:gdLst/>
              <a:ahLst/>
              <a:cxnLst/>
              <a:rect l="0" t="0" r="0" b="0"/>
              <a:pathLst>
                <a:path w="1356527" h="3074795">
                  <a:moveTo>
                    <a:pt x="1356527" y="271305"/>
                  </a:moveTo>
                  <a:lnTo>
                    <a:pt x="1356527" y="180870"/>
                  </a:lnTo>
                  <a:cubicBezTo>
                    <a:pt x="1356527" y="132900"/>
                    <a:pt x="1337471" y="86895"/>
                    <a:pt x="1303552" y="52975"/>
                  </a:cubicBezTo>
                  <a:cubicBezTo>
                    <a:pt x="1269632" y="19056"/>
                    <a:pt x="1223626" y="0"/>
                    <a:pt x="1175657" y="0"/>
                  </a:cubicBezTo>
                  <a:lnTo>
                    <a:pt x="180870" y="0"/>
                  </a:lnTo>
                  <a:cubicBezTo>
                    <a:pt x="132900" y="0"/>
                    <a:pt x="86895" y="19056"/>
                    <a:pt x="52975" y="52975"/>
                  </a:cubicBezTo>
                  <a:cubicBezTo>
                    <a:pt x="19056" y="86895"/>
                    <a:pt x="0" y="132900"/>
                    <a:pt x="0" y="180870"/>
                  </a:cubicBezTo>
                  <a:lnTo>
                    <a:pt x="0" y="271305"/>
                  </a:lnTo>
                  <a:moveTo>
                    <a:pt x="1356527" y="1899138"/>
                  </a:moveTo>
                  <a:lnTo>
                    <a:pt x="1356527" y="271305"/>
                  </a:lnTo>
                  <a:moveTo>
                    <a:pt x="0" y="271305"/>
                  </a:moveTo>
                  <a:lnTo>
                    <a:pt x="0" y="1899138"/>
                  </a:lnTo>
                  <a:moveTo>
                    <a:pt x="1356527" y="1899138"/>
                  </a:moveTo>
                  <a:lnTo>
                    <a:pt x="1356527" y="2906844"/>
                  </a:lnTo>
                  <a:cubicBezTo>
                    <a:pt x="1356527" y="2951387"/>
                    <a:pt x="1337471" y="2994107"/>
                    <a:pt x="1303552" y="3025604"/>
                  </a:cubicBezTo>
                  <a:cubicBezTo>
                    <a:pt x="1269632" y="3057100"/>
                    <a:pt x="1223626" y="3074795"/>
                    <a:pt x="1175657" y="3074795"/>
                  </a:cubicBezTo>
                  <a:lnTo>
                    <a:pt x="180870" y="3074795"/>
                  </a:lnTo>
                  <a:cubicBezTo>
                    <a:pt x="132900" y="3074795"/>
                    <a:pt x="86895" y="3057100"/>
                    <a:pt x="52975" y="3025604"/>
                  </a:cubicBezTo>
                  <a:cubicBezTo>
                    <a:pt x="19056" y="2994107"/>
                    <a:pt x="0" y="2951387"/>
                    <a:pt x="0" y="2906844"/>
                  </a:cubicBezTo>
                  <a:lnTo>
                    <a:pt x="0" y="1899138"/>
                  </a:lnTo>
                </a:path>
              </a:pathLst>
            </a:custGeom>
            <a:noFill/>
            <a:ln w="11304">
              <a:solidFill>
                <a:srgbClr val="FFFFFF"/>
              </a:solidFill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800"/>
            </a:p>
          </p:txBody>
        </p:sp>
        <p:sp>
          <p:nvSpPr>
            <p:cNvPr id="12" name="Rounded Rectangle 7">
              <a:extLst>
                <a:ext uri="{FF2B5EF4-FFF2-40B4-BE49-F238E27FC236}">
                  <a16:creationId xmlns:a16="http://schemas.microsoft.com/office/drawing/2014/main" id="{8083557F-16C6-18D3-D752-78C05D576B8F}"/>
                </a:ext>
              </a:extLst>
            </p:cNvPr>
            <p:cNvSpPr/>
            <p:nvPr/>
          </p:nvSpPr>
          <p:spPr>
            <a:xfrm>
              <a:off x="6864698" y="1891603"/>
              <a:ext cx="1356527" cy="3074795"/>
            </a:xfrm>
            <a:custGeom>
              <a:avLst/>
              <a:gdLst/>
              <a:ahLst/>
              <a:cxnLst/>
              <a:rect l="0" t="0" r="0" b="0"/>
              <a:pathLst>
                <a:path w="1356527" h="3074795">
                  <a:moveTo>
                    <a:pt x="0" y="2906842"/>
                  </a:moveTo>
                  <a:cubicBezTo>
                    <a:pt x="0" y="2951389"/>
                    <a:pt x="19059" y="2994104"/>
                    <a:pt x="52972" y="3025606"/>
                  </a:cubicBezTo>
                  <a:cubicBezTo>
                    <a:pt x="86893" y="3057100"/>
                    <a:pt x="132902" y="3074795"/>
                    <a:pt x="180870" y="3074795"/>
                  </a:cubicBezTo>
                  <a:lnTo>
                    <a:pt x="1175657" y="3074795"/>
                  </a:lnTo>
                  <a:cubicBezTo>
                    <a:pt x="1223625" y="3074795"/>
                    <a:pt x="1269634" y="3057100"/>
                    <a:pt x="1303555" y="3025606"/>
                  </a:cubicBezTo>
                  <a:cubicBezTo>
                    <a:pt x="1337468" y="2994104"/>
                    <a:pt x="1356527" y="2951389"/>
                    <a:pt x="1356527" y="2906842"/>
                  </a:cubicBezTo>
                  <a:lnTo>
                    <a:pt x="1356527" y="180870"/>
                  </a:lnTo>
                  <a:cubicBezTo>
                    <a:pt x="1356527" y="132902"/>
                    <a:pt x="1337468" y="86893"/>
                    <a:pt x="1303555" y="52972"/>
                  </a:cubicBezTo>
                  <a:cubicBezTo>
                    <a:pt x="1269634" y="19059"/>
                    <a:pt x="1223625" y="0"/>
                    <a:pt x="1175657" y="0"/>
                  </a:cubicBezTo>
                  <a:lnTo>
                    <a:pt x="180870" y="0"/>
                  </a:lnTo>
                  <a:cubicBezTo>
                    <a:pt x="132902" y="0"/>
                    <a:pt x="86893" y="19059"/>
                    <a:pt x="52972" y="52972"/>
                  </a:cubicBezTo>
                  <a:cubicBezTo>
                    <a:pt x="19059" y="86893"/>
                    <a:pt x="0" y="132902"/>
                    <a:pt x="0" y="180870"/>
                  </a:cubicBezTo>
                  <a:lnTo>
                    <a:pt x="0" y="2906842"/>
                  </a:lnTo>
                </a:path>
              </a:pathLst>
            </a:custGeom>
            <a:solidFill>
              <a:srgbClr val="3CC583"/>
            </a:solidFill>
            <a:ln>
              <a:noFill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800"/>
            </a:p>
          </p:txBody>
        </p:sp>
        <p:sp>
          <p:nvSpPr>
            <p:cNvPr id="13" name="Rounded Rectangle 8">
              <a:extLst>
                <a:ext uri="{FF2B5EF4-FFF2-40B4-BE49-F238E27FC236}">
                  <a16:creationId xmlns:a16="http://schemas.microsoft.com/office/drawing/2014/main" id="{38A47BB7-6BBD-6461-D10F-B5869114B0D6}"/>
                </a:ext>
              </a:extLst>
            </p:cNvPr>
            <p:cNvSpPr/>
            <p:nvPr/>
          </p:nvSpPr>
          <p:spPr>
            <a:xfrm>
              <a:off x="6864698" y="1891603"/>
              <a:ext cx="1356527" cy="3074795"/>
            </a:xfrm>
            <a:custGeom>
              <a:avLst/>
              <a:gdLst/>
              <a:ahLst/>
              <a:cxnLst/>
              <a:rect l="0" t="0" r="0" b="0"/>
              <a:pathLst>
                <a:path w="1356527" h="3074795">
                  <a:moveTo>
                    <a:pt x="1356527" y="271305"/>
                  </a:moveTo>
                  <a:lnTo>
                    <a:pt x="1356527" y="180870"/>
                  </a:lnTo>
                  <a:cubicBezTo>
                    <a:pt x="1356527" y="132900"/>
                    <a:pt x="1337471" y="86895"/>
                    <a:pt x="1303552" y="52975"/>
                  </a:cubicBezTo>
                  <a:cubicBezTo>
                    <a:pt x="1269632" y="19056"/>
                    <a:pt x="1223626" y="0"/>
                    <a:pt x="1175657" y="0"/>
                  </a:cubicBezTo>
                  <a:lnTo>
                    <a:pt x="180870" y="0"/>
                  </a:lnTo>
                  <a:cubicBezTo>
                    <a:pt x="132900" y="0"/>
                    <a:pt x="86895" y="19056"/>
                    <a:pt x="52975" y="52975"/>
                  </a:cubicBezTo>
                  <a:cubicBezTo>
                    <a:pt x="19056" y="86895"/>
                    <a:pt x="0" y="132900"/>
                    <a:pt x="0" y="180870"/>
                  </a:cubicBezTo>
                  <a:lnTo>
                    <a:pt x="0" y="271305"/>
                  </a:lnTo>
                  <a:moveTo>
                    <a:pt x="1356527" y="1899138"/>
                  </a:moveTo>
                  <a:lnTo>
                    <a:pt x="1356527" y="271305"/>
                  </a:lnTo>
                  <a:moveTo>
                    <a:pt x="0" y="271305"/>
                  </a:moveTo>
                  <a:lnTo>
                    <a:pt x="0" y="1899138"/>
                  </a:lnTo>
                  <a:moveTo>
                    <a:pt x="1356527" y="1899138"/>
                  </a:moveTo>
                  <a:lnTo>
                    <a:pt x="1356527" y="2906844"/>
                  </a:lnTo>
                  <a:cubicBezTo>
                    <a:pt x="1356527" y="2951387"/>
                    <a:pt x="1337471" y="2994107"/>
                    <a:pt x="1303552" y="3025604"/>
                  </a:cubicBezTo>
                  <a:cubicBezTo>
                    <a:pt x="1269632" y="3057100"/>
                    <a:pt x="1223626" y="3074795"/>
                    <a:pt x="1175657" y="3074795"/>
                  </a:cubicBezTo>
                  <a:lnTo>
                    <a:pt x="180870" y="3074795"/>
                  </a:lnTo>
                  <a:cubicBezTo>
                    <a:pt x="132900" y="3074795"/>
                    <a:pt x="86895" y="3057100"/>
                    <a:pt x="52975" y="3025604"/>
                  </a:cubicBezTo>
                  <a:cubicBezTo>
                    <a:pt x="19056" y="2994107"/>
                    <a:pt x="0" y="2951387"/>
                    <a:pt x="0" y="2906844"/>
                  </a:cubicBezTo>
                  <a:lnTo>
                    <a:pt x="0" y="1899138"/>
                  </a:lnTo>
                </a:path>
              </a:pathLst>
            </a:custGeom>
            <a:noFill/>
            <a:ln w="11304">
              <a:solidFill>
                <a:srgbClr val="FFFFFF"/>
              </a:solidFill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800"/>
            </a:p>
          </p:txBody>
        </p:sp>
        <p:sp>
          <p:nvSpPr>
            <p:cNvPr id="14" name="Rounded Rectangle 9">
              <a:extLst>
                <a:ext uri="{FF2B5EF4-FFF2-40B4-BE49-F238E27FC236}">
                  <a16:creationId xmlns:a16="http://schemas.microsoft.com/office/drawing/2014/main" id="{DE7D8D25-97C8-62BF-D407-6D263541B6CE}"/>
                </a:ext>
              </a:extLst>
            </p:cNvPr>
            <p:cNvSpPr/>
            <p:nvPr/>
          </p:nvSpPr>
          <p:spPr>
            <a:xfrm>
              <a:off x="8311661" y="1891603"/>
              <a:ext cx="1356527" cy="3074795"/>
            </a:xfrm>
            <a:custGeom>
              <a:avLst/>
              <a:gdLst/>
              <a:ahLst/>
              <a:cxnLst/>
              <a:rect l="0" t="0" r="0" b="0"/>
              <a:pathLst>
                <a:path w="1356527" h="3074795">
                  <a:moveTo>
                    <a:pt x="0" y="2906842"/>
                  </a:moveTo>
                  <a:cubicBezTo>
                    <a:pt x="0" y="2951389"/>
                    <a:pt x="19059" y="2994104"/>
                    <a:pt x="52972" y="3025606"/>
                  </a:cubicBezTo>
                  <a:cubicBezTo>
                    <a:pt x="86893" y="3057100"/>
                    <a:pt x="132902" y="3074795"/>
                    <a:pt x="180870" y="3074795"/>
                  </a:cubicBezTo>
                  <a:lnTo>
                    <a:pt x="1175657" y="3074795"/>
                  </a:lnTo>
                  <a:cubicBezTo>
                    <a:pt x="1223625" y="3074795"/>
                    <a:pt x="1269634" y="3057100"/>
                    <a:pt x="1303555" y="3025606"/>
                  </a:cubicBezTo>
                  <a:cubicBezTo>
                    <a:pt x="1337468" y="2994104"/>
                    <a:pt x="1356527" y="2951389"/>
                    <a:pt x="1356527" y="2906842"/>
                  </a:cubicBezTo>
                  <a:lnTo>
                    <a:pt x="1356527" y="180870"/>
                  </a:lnTo>
                  <a:cubicBezTo>
                    <a:pt x="1356527" y="132902"/>
                    <a:pt x="1337468" y="86893"/>
                    <a:pt x="1303555" y="52972"/>
                  </a:cubicBezTo>
                  <a:cubicBezTo>
                    <a:pt x="1269634" y="19059"/>
                    <a:pt x="1223625" y="0"/>
                    <a:pt x="1175657" y="0"/>
                  </a:cubicBezTo>
                  <a:lnTo>
                    <a:pt x="180870" y="0"/>
                  </a:lnTo>
                  <a:cubicBezTo>
                    <a:pt x="132902" y="0"/>
                    <a:pt x="86893" y="19059"/>
                    <a:pt x="52972" y="52972"/>
                  </a:cubicBezTo>
                  <a:cubicBezTo>
                    <a:pt x="19059" y="86893"/>
                    <a:pt x="0" y="132902"/>
                    <a:pt x="0" y="180870"/>
                  </a:cubicBezTo>
                  <a:lnTo>
                    <a:pt x="0" y="2906842"/>
                  </a:lnTo>
                </a:path>
              </a:pathLst>
            </a:custGeom>
            <a:solidFill>
              <a:srgbClr val="4E88E7"/>
            </a:solidFill>
            <a:ln>
              <a:noFill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800"/>
            </a:p>
          </p:txBody>
        </p:sp>
        <p:sp>
          <p:nvSpPr>
            <p:cNvPr id="15" name="Rounded Rectangle 10">
              <a:extLst>
                <a:ext uri="{FF2B5EF4-FFF2-40B4-BE49-F238E27FC236}">
                  <a16:creationId xmlns:a16="http://schemas.microsoft.com/office/drawing/2014/main" id="{C7881E25-5AA0-AF4B-6812-55AAC30F2E10}"/>
                </a:ext>
              </a:extLst>
            </p:cNvPr>
            <p:cNvSpPr/>
            <p:nvPr/>
          </p:nvSpPr>
          <p:spPr>
            <a:xfrm>
              <a:off x="8311661" y="1891603"/>
              <a:ext cx="1356527" cy="3074795"/>
            </a:xfrm>
            <a:custGeom>
              <a:avLst/>
              <a:gdLst/>
              <a:ahLst/>
              <a:cxnLst/>
              <a:rect l="0" t="0" r="0" b="0"/>
              <a:pathLst>
                <a:path w="1356527" h="3074795">
                  <a:moveTo>
                    <a:pt x="1356527" y="271305"/>
                  </a:moveTo>
                  <a:lnTo>
                    <a:pt x="1356527" y="180870"/>
                  </a:lnTo>
                  <a:cubicBezTo>
                    <a:pt x="1356527" y="132900"/>
                    <a:pt x="1337471" y="86895"/>
                    <a:pt x="1303552" y="52975"/>
                  </a:cubicBezTo>
                  <a:cubicBezTo>
                    <a:pt x="1269632" y="19056"/>
                    <a:pt x="1223626" y="0"/>
                    <a:pt x="1175657" y="0"/>
                  </a:cubicBezTo>
                  <a:lnTo>
                    <a:pt x="180870" y="0"/>
                  </a:lnTo>
                  <a:cubicBezTo>
                    <a:pt x="132900" y="0"/>
                    <a:pt x="86895" y="19056"/>
                    <a:pt x="52975" y="52975"/>
                  </a:cubicBezTo>
                  <a:cubicBezTo>
                    <a:pt x="19056" y="86895"/>
                    <a:pt x="0" y="132900"/>
                    <a:pt x="0" y="180870"/>
                  </a:cubicBezTo>
                  <a:lnTo>
                    <a:pt x="0" y="271305"/>
                  </a:lnTo>
                  <a:moveTo>
                    <a:pt x="1356527" y="1899138"/>
                  </a:moveTo>
                  <a:lnTo>
                    <a:pt x="1356527" y="271305"/>
                  </a:lnTo>
                  <a:moveTo>
                    <a:pt x="0" y="271305"/>
                  </a:moveTo>
                  <a:lnTo>
                    <a:pt x="0" y="1899138"/>
                  </a:lnTo>
                  <a:moveTo>
                    <a:pt x="1356527" y="1899138"/>
                  </a:moveTo>
                  <a:lnTo>
                    <a:pt x="1356527" y="2906844"/>
                  </a:lnTo>
                  <a:cubicBezTo>
                    <a:pt x="1356527" y="2951387"/>
                    <a:pt x="1337471" y="2994107"/>
                    <a:pt x="1303552" y="3025604"/>
                  </a:cubicBezTo>
                  <a:cubicBezTo>
                    <a:pt x="1269632" y="3057100"/>
                    <a:pt x="1223626" y="3074795"/>
                    <a:pt x="1175657" y="3074795"/>
                  </a:cubicBezTo>
                  <a:lnTo>
                    <a:pt x="180870" y="3074795"/>
                  </a:lnTo>
                  <a:cubicBezTo>
                    <a:pt x="132900" y="3074795"/>
                    <a:pt x="86895" y="3057100"/>
                    <a:pt x="52975" y="3025604"/>
                  </a:cubicBezTo>
                  <a:cubicBezTo>
                    <a:pt x="19056" y="2994107"/>
                    <a:pt x="0" y="2951387"/>
                    <a:pt x="0" y="2906844"/>
                  </a:cubicBezTo>
                  <a:lnTo>
                    <a:pt x="0" y="1899138"/>
                  </a:lnTo>
                </a:path>
              </a:pathLst>
            </a:custGeom>
            <a:noFill/>
            <a:ln w="11304">
              <a:solidFill>
                <a:srgbClr val="FFFFFF"/>
              </a:solidFill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800"/>
            </a:p>
          </p:txBody>
        </p:sp>
        <p:sp>
          <p:nvSpPr>
            <p:cNvPr id="16" name="Rounded Rectangle 11">
              <a:extLst>
                <a:ext uri="{FF2B5EF4-FFF2-40B4-BE49-F238E27FC236}">
                  <a16:creationId xmlns:a16="http://schemas.microsoft.com/office/drawing/2014/main" id="{A3D8FAA2-3B76-ED55-05F3-92D4874FF4E9}"/>
                </a:ext>
              </a:extLst>
            </p:cNvPr>
            <p:cNvSpPr/>
            <p:nvPr/>
          </p:nvSpPr>
          <p:spPr>
            <a:xfrm>
              <a:off x="2252505" y="3519436"/>
              <a:ext cx="7686989" cy="1085227"/>
            </a:xfrm>
            <a:custGeom>
              <a:avLst/>
              <a:gdLst/>
              <a:ahLst/>
              <a:cxnLst/>
              <a:rect l="0" t="0" r="0" b="0"/>
              <a:pathLst>
                <a:path w="7686989" h="1085227">
                  <a:moveTo>
                    <a:pt x="7543800" y="972177"/>
                  </a:moveTo>
                  <a:lnTo>
                    <a:pt x="7596553" y="1032468"/>
                  </a:lnTo>
                  <a:lnTo>
                    <a:pt x="7649307" y="972177"/>
                  </a:lnTo>
                  <a:moveTo>
                    <a:pt x="7649307" y="972177"/>
                  </a:moveTo>
                  <a:lnTo>
                    <a:pt x="7596553" y="1032468"/>
                  </a:lnTo>
                  <a:lnTo>
                    <a:pt x="7543800" y="972177"/>
                  </a:lnTo>
                  <a:moveTo>
                    <a:pt x="7378002" y="806380"/>
                  </a:moveTo>
                  <a:lnTo>
                    <a:pt x="7325248" y="746090"/>
                  </a:lnTo>
                  <a:lnTo>
                    <a:pt x="7272494" y="806380"/>
                  </a:lnTo>
                  <a:moveTo>
                    <a:pt x="7272494" y="806380"/>
                  </a:moveTo>
                  <a:lnTo>
                    <a:pt x="7325248" y="746090"/>
                  </a:lnTo>
                  <a:lnTo>
                    <a:pt x="7378002" y="806380"/>
                  </a:lnTo>
                  <a:moveTo>
                    <a:pt x="7378002" y="896815"/>
                  </a:moveTo>
                  <a:lnTo>
                    <a:pt x="7325248" y="836525"/>
                  </a:lnTo>
                  <a:lnTo>
                    <a:pt x="7272494" y="896815"/>
                  </a:lnTo>
                  <a:moveTo>
                    <a:pt x="7272494" y="896815"/>
                  </a:moveTo>
                  <a:lnTo>
                    <a:pt x="7325248" y="836525"/>
                  </a:lnTo>
                  <a:lnTo>
                    <a:pt x="7378002" y="896815"/>
                  </a:lnTo>
                  <a:moveTo>
                    <a:pt x="7378002" y="987250"/>
                  </a:moveTo>
                  <a:lnTo>
                    <a:pt x="7325248" y="926960"/>
                  </a:lnTo>
                  <a:lnTo>
                    <a:pt x="7272494" y="987250"/>
                  </a:lnTo>
                  <a:moveTo>
                    <a:pt x="7272494" y="987250"/>
                  </a:moveTo>
                  <a:lnTo>
                    <a:pt x="7325248" y="926960"/>
                  </a:lnTo>
                  <a:lnTo>
                    <a:pt x="7378002" y="987250"/>
                  </a:lnTo>
                  <a:moveTo>
                    <a:pt x="7174523" y="634783"/>
                  </a:moveTo>
                  <a:lnTo>
                    <a:pt x="7053942" y="537415"/>
                  </a:lnTo>
                  <a:lnTo>
                    <a:pt x="6933362" y="634783"/>
                  </a:lnTo>
                  <a:moveTo>
                    <a:pt x="6933362" y="634783"/>
                  </a:moveTo>
                  <a:lnTo>
                    <a:pt x="7053942" y="537415"/>
                  </a:lnTo>
                  <a:lnTo>
                    <a:pt x="7174523" y="634783"/>
                  </a:lnTo>
                  <a:moveTo>
                    <a:pt x="7174523" y="780903"/>
                  </a:moveTo>
                  <a:lnTo>
                    <a:pt x="7053942" y="683459"/>
                  </a:lnTo>
                  <a:lnTo>
                    <a:pt x="6933362" y="780903"/>
                  </a:lnTo>
                  <a:moveTo>
                    <a:pt x="6933362" y="780903"/>
                  </a:moveTo>
                  <a:lnTo>
                    <a:pt x="7053942" y="683459"/>
                  </a:lnTo>
                  <a:lnTo>
                    <a:pt x="7174523" y="780903"/>
                  </a:lnTo>
                  <a:moveTo>
                    <a:pt x="7174523" y="926961"/>
                  </a:moveTo>
                  <a:lnTo>
                    <a:pt x="7053942" y="829592"/>
                  </a:lnTo>
                  <a:lnTo>
                    <a:pt x="6933362" y="926961"/>
                  </a:lnTo>
                  <a:moveTo>
                    <a:pt x="6933362" y="926961"/>
                  </a:moveTo>
                  <a:lnTo>
                    <a:pt x="7053942" y="829592"/>
                  </a:lnTo>
                  <a:lnTo>
                    <a:pt x="7174523" y="926961"/>
                  </a:lnTo>
                  <a:moveTo>
                    <a:pt x="1205802" y="634783"/>
                  </a:moveTo>
                  <a:lnTo>
                    <a:pt x="1085221" y="537415"/>
                  </a:lnTo>
                  <a:lnTo>
                    <a:pt x="964641" y="634783"/>
                  </a:lnTo>
                  <a:moveTo>
                    <a:pt x="964641" y="634783"/>
                  </a:moveTo>
                  <a:lnTo>
                    <a:pt x="1085221" y="537415"/>
                  </a:lnTo>
                  <a:lnTo>
                    <a:pt x="1205802" y="634783"/>
                  </a:lnTo>
                  <a:moveTo>
                    <a:pt x="1205802" y="780903"/>
                  </a:moveTo>
                  <a:lnTo>
                    <a:pt x="1085221" y="683459"/>
                  </a:lnTo>
                  <a:lnTo>
                    <a:pt x="964641" y="780903"/>
                  </a:lnTo>
                  <a:moveTo>
                    <a:pt x="964641" y="780903"/>
                  </a:moveTo>
                  <a:lnTo>
                    <a:pt x="1085221" y="683459"/>
                  </a:lnTo>
                  <a:lnTo>
                    <a:pt x="1205802" y="780903"/>
                  </a:lnTo>
                  <a:moveTo>
                    <a:pt x="1205802" y="926961"/>
                  </a:moveTo>
                  <a:lnTo>
                    <a:pt x="1085221" y="829592"/>
                  </a:lnTo>
                  <a:lnTo>
                    <a:pt x="964641" y="926961"/>
                  </a:lnTo>
                  <a:moveTo>
                    <a:pt x="964641" y="926961"/>
                  </a:moveTo>
                  <a:lnTo>
                    <a:pt x="1085221" y="829592"/>
                  </a:lnTo>
                  <a:lnTo>
                    <a:pt x="1205802" y="926961"/>
                  </a:lnTo>
                  <a:moveTo>
                    <a:pt x="753626" y="634783"/>
                  </a:moveTo>
                  <a:lnTo>
                    <a:pt x="633046" y="537415"/>
                  </a:lnTo>
                  <a:lnTo>
                    <a:pt x="512465" y="634783"/>
                  </a:lnTo>
                  <a:moveTo>
                    <a:pt x="512465" y="634783"/>
                  </a:moveTo>
                  <a:lnTo>
                    <a:pt x="633046" y="537415"/>
                  </a:lnTo>
                  <a:lnTo>
                    <a:pt x="753626" y="634783"/>
                  </a:lnTo>
                  <a:moveTo>
                    <a:pt x="753626" y="780903"/>
                  </a:moveTo>
                  <a:lnTo>
                    <a:pt x="633046" y="683459"/>
                  </a:lnTo>
                  <a:lnTo>
                    <a:pt x="512465" y="780903"/>
                  </a:lnTo>
                  <a:moveTo>
                    <a:pt x="512465" y="780903"/>
                  </a:moveTo>
                  <a:lnTo>
                    <a:pt x="633046" y="683459"/>
                  </a:lnTo>
                  <a:lnTo>
                    <a:pt x="753626" y="780903"/>
                  </a:lnTo>
                  <a:moveTo>
                    <a:pt x="753626" y="926961"/>
                  </a:moveTo>
                  <a:lnTo>
                    <a:pt x="633046" y="829592"/>
                  </a:lnTo>
                  <a:lnTo>
                    <a:pt x="512465" y="926961"/>
                  </a:lnTo>
                  <a:moveTo>
                    <a:pt x="512465" y="926961"/>
                  </a:moveTo>
                  <a:lnTo>
                    <a:pt x="633046" y="829592"/>
                  </a:lnTo>
                  <a:lnTo>
                    <a:pt x="753626" y="926961"/>
                  </a:lnTo>
                  <a:moveTo>
                    <a:pt x="429567" y="827866"/>
                  </a:moveTo>
                  <a:lnTo>
                    <a:pt x="360685" y="772172"/>
                  </a:lnTo>
                  <a:lnTo>
                    <a:pt x="291728" y="827866"/>
                  </a:lnTo>
                  <a:moveTo>
                    <a:pt x="291728" y="827866"/>
                  </a:moveTo>
                  <a:lnTo>
                    <a:pt x="360685" y="772172"/>
                  </a:lnTo>
                  <a:lnTo>
                    <a:pt x="429567" y="827866"/>
                  </a:lnTo>
                  <a:moveTo>
                    <a:pt x="429567" y="911278"/>
                  </a:moveTo>
                  <a:lnTo>
                    <a:pt x="360685" y="855660"/>
                  </a:lnTo>
                  <a:lnTo>
                    <a:pt x="291728" y="911278"/>
                  </a:lnTo>
                  <a:moveTo>
                    <a:pt x="291728" y="911278"/>
                  </a:moveTo>
                  <a:lnTo>
                    <a:pt x="360685" y="855660"/>
                  </a:lnTo>
                  <a:lnTo>
                    <a:pt x="429567" y="911278"/>
                  </a:lnTo>
                  <a:moveTo>
                    <a:pt x="429567" y="994780"/>
                  </a:moveTo>
                  <a:lnTo>
                    <a:pt x="360685" y="939162"/>
                  </a:lnTo>
                  <a:lnTo>
                    <a:pt x="291728" y="994780"/>
                  </a:lnTo>
                  <a:moveTo>
                    <a:pt x="291728" y="994780"/>
                  </a:moveTo>
                  <a:lnTo>
                    <a:pt x="360685" y="939162"/>
                  </a:lnTo>
                  <a:lnTo>
                    <a:pt x="429567" y="994780"/>
                  </a:lnTo>
                  <a:moveTo>
                    <a:pt x="6820318" y="972177"/>
                  </a:moveTo>
                  <a:lnTo>
                    <a:pt x="6873072" y="1032468"/>
                  </a:lnTo>
                  <a:lnTo>
                    <a:pt x="6925826" y="972177"/>
                  </a:lnTo>
                  <a:moveTo>
                    <a:pt x="6925826" y="972177"/>
                  </a:moveTo>
                  <a:lnTo>
                    <a:pt x="6873072" y="1032468"/>
                  </a:lnTo>
                  <a:lnTo>
                    <a:pt x="6820318" y="972177"/>
                  </a:lnTo>
                  <a:moveTo>
                    <a:pt x="2388995" y="972177"/>
                  </a:moveTo>
                  <a:lnTo>
                    <a:pt x="2441749" y="1032468"/>
                  </a:lnTo>
                  <a:lnTo>
                    <a:pt x="2494503" y="972177"/>
                  </a:lnTo>
                  <a:moveTo>
                    <a:pt x="2494503" y="972177"/>
                  </a:moveTo>
                  <a:lnTo>
                    <a:pt x="2441749" y="1032468"/>
                  </a:lnTo>
                  <a:lnTo>
                    <a:pt x="2388995" y="972177"/>
                  </a:lnTo>
                  <a:moveTo>
                    <a:pt x="2208125" y="972177"/>
                  </a:moveTo>
                  <a:lnTo>
                    <a:pt x="2260879" y="1032468"/>
                  </a:lnTo>
                  <a:lnTo>
                    <a:pt x="2313632" y="972177"/>
                  </a:lnTo>
                  <a:moveTo>
                    <a:pt x="2313632" y="972177"/>
                  </a:moveTo>
                  <a:lnTo>
                    <a:pt x="2260879" y="1032468"/>
                  </a:lnTo>
                  <a:lnTo>
                    <a:pt x="2208125" y="972177"/>
                  </a:lnTo>
                  <a:moveTo>
                    <a:pt x="2027254" y="972177"/>
                  </a:moveTo>
                  <a:lnTo>
                    <a:pt x="2080008" y="1032468"/>
                  </a:lnTo>
                  <a:lnTo>
                    <a:pt x="2132762" y="972177"/>
                  </a:lnTo>
                  <a:moveTo>
                    <a:pt x="2132762" y="972177"/>
                  </a:moveTo>
                  <a:lnTo>
                    <a:pt x="2080008" y="1032468"/>
                  </a:lnTo>
                  <a:lnTo>
                    <a:pt x="2027254" y="972177"/>
                  </a:lnTo>
                  <a:moveTo>
                    <a:pt x="761162" y="972177"/>
                  </a:moveTo>
                  <a:lnTo>
                    <a:pt x="813916" y="1032468"/>
                  </a:lnTo>
                  <a:lnTo>
                    <a:pt x="866670" y="972177"/>
                  </a:lnTo>
                  <a:moveTo>
                    <a:pt x="866670" y="972177"/>
                  </a:moveTo>
                  <a:lnTo>
                    <a:pt x="813916" y="1032468"/>
                  </a:lnTo>
                  <a:lnTo>
                    <a:pt x="761162" y="972177"/>
                  </a:lnTo>
                  <a:moveTo>
                    <a:pt x="37681" y="972177"/>
                  </a:moveTo>
                  <a:lnTo>
                    <a:pt x="90435" y="1032468"/>
                  </a:lnTo>
                  <a:lnTo>
                    <a:pt x="143189" y="972177"/>
                  </a:lnTo>
                  <a:moveTo>
                    <a:pt x="143189" y="972177"/>
                  </a:moveTo>
                  <a:lnTo>
                    <a:pt x="90435" y="1032468"/>
                  </a:lnTo>
                  <a:lnTo>
                    <a:pt x="37681" y="972177"/>
                  </a:lnTo>
                  <a:moveTo>
                    <a:pt x="2162909" y="942032"/>
                  </a:moveTo>
                  <a:lnTo>
                    <a:pt x="2010375" y="852652"/>
                  </a:lnTo>
                  <a:cubicBezTo>
                    <a:pt x="1961448" y="824007"/>
                    <a:pt x="1917535" y="787553"/>
                    <a:pt x="1880374" y="744733"/>
                  </a:cubicBezTo>
                  <a:lnTo>
                    <a:pt x="1723997" y="564390"/>
                  </a:lnTo>
                  <a:cubicBezTo>
                    <a:pt x="1714983" y="553971"/>
                    <a:pt x="1702548" y="547107"/>
                    <a:pt x="1688928" y="545035"/>
                  </a:cubicBezTo>
                  <a:cubicBezTo>
                    <a:pt x="1675307" y="542963"/>
                    <a:pt x="1661394" y="545818"/>
                    <a:pt x="1649689" y="553086"/>
                  </a:cubicBezTo>
                  <a:lnTo>
                    <a:pt x="1585782" y="592727"/>
                  </a:lnTo>
                  <a:cubicBezTo>
                    <a:pt x="1573248" y="600491"/>
                    <a:pt x="1559200" y="605489"/>
                    <a:pt x="1544579" y="607387"/>
                  </a:cubicBezTo>
                  <a:cubicBezTo>
                    <a:pt x="1529958" y="609285"/>
                    <a:pt x="1515100" y="608037"/>
                    <a:pt x="1500999" y="603730"/>
                  </a:cubicBezTo>
                  <a:cubicBezTo>
                    <a:pt x="1486057" y="599154"/>
                    <a:pt x="1470271" y="598024"/>
                    <a:pt x="1454829" y="600426"/>
                  </a:cubicBezTo>
                  <a:cubicBezTo>
                    <a:pt x="1439387" y="602827"/>
                    <a:pt x="1424692" y="608698"/>
                    <a:pt x="1411845" y="617596"/>
                  </a:cubicBezTo>
                  <a:lnTo>
                    <a:pt x="1327062" y="676154"/>
                  </a:lnTo>
                  <a:cubicBezTo>
                    <a:pt x="1311266" y="687071"/>
                    <a:pt x="1293397" y="694630"/>
                    <a:pt x="1274562" y="698363"/>
                  </a:cubicBezTo>
                  <a:cubicBezTo>
                    <a:pt x="1255727" y="702097"/>
                    <a:pt x="1236326" y="701925"/>
                    <a:pt x="1217560" y="697858"/>
                  </a:cubicBezTo>
                  <a:lnTo>
                    <a:pt x="1201960" y="694391"/>
                  </a:lnTo>
                  <a:moveTo>
                    <a:pt x="1671692" y="699514"/>
                  </a:moveTo>
                  <a:lnTo>
                    <a:pt x="1728365" y="666505"/>
                  </a:lnTo>
                  <a:cubicBezTo>
                    <a:pt x="1735479" y="662347"/>
                    <a:pt x="1743424" y="659812"/>
                    <a:pt x="1751632" y="659083"/>
                  </a:cubicBezTo>
                  <a:cubicBezTo>
                    <a:pt x="1759840" y="658353"/>
                    <a:pt x="1768107" y="659447"/>
                    <a:pt x="1775843" y="662285"/>
                  </a:cubicBezTo>
                  <a:cubicBezTo>
                    <a:pt x="1797337" y="669829"/>
                    <a:pt x="1817640" y="680411"/>
                    <a:pt x="1836133" y="693711"/>
                  </a:cubicBezTo>
                  <a:moveTo>
                    <a:pt x="1766650" y="610437"/>
                  </a:moveTo>
                  <a:lnTo>
                    <a:pt x="1789258" y="613979"/>
                  </a:lnTo>
                  <a:moveTo>
                    <a:pt x="5833068" y="602901"/>
                  </a:moveTo>
                  <a:lnTo>
                    <a:pt x="5810459" y="606593"/>
                  </a:lnTo>
                  <a:moveTo>
                    <a:pt x="1763485" y="542610"/>
                  </a:moveTo>
                  <a:lnTo>
                    <a:pt x="1763485" y="609834"/>
                  </a:lnTo>
                  <a:lnTo>
                    <a:pt x="1766650" y="610437"/>
                  </a:lnTo>
                  <a:moveTo>
                    <a:pt x="1810435" y="1011674"/>
                  </a:moveTo>
                  <a:lnTo>
                    <a:pt x="1727536" y="893280"/>
                  </a:lnTo>
                  <a:cubicBezTo>
                    <a:pt x="1723532" y="887584"/>
                    <a:pt x="1717534" y="883603"/>
                    <a:pt x="1710730" y="882126"/>
                  </a:cubicBezTo>
                  <a:cubicBezTo>
                    <a:pt x="1692103" y="878199"/>
                    <a:pt x="1673848" y="872677"/>
                    <a:pt x="1656167" y="865622"/>
                  </a:cubicBezTo>
                  <a:cubicBezTo>
                    <a:pt x="1650681" y="863321"/>
                    <a:pt x="1644598" y="862856"/>
                    <a:pt x="1638826" y="864296"/>
                  </a:cubicBezTo>
                  <a:cubicBezTo>
                    <a:pt x="1633054" y="865735"/>
                    <a:pt x="1627902" y="869002"/>
                    <a:pt x="1624138" y="873610"/>
                  </a:cubicBezTo>
                  <a:lnTo>
                    <a:pt x="1573721" y="935710"/>
                  </a:lnTo>
                  <a:moveTo>
                    <a:pt x="1436714" y="927331"/>
                  </a:moveTo>
                  <a:lnTo>
                    <a:pt x="1505218" y="867041"/>
                  </a:lnTo>
                  <a:cubicBezTo>
                    <a:pt x="1511490" y="861488"/>
                    <a:pt x="1519328" y="858014"/>
                    <a:pt x="1527654" y="857096"/>
                  </a:cubicBezTo>
                  <a:cubicBezTo>
                    <a:pt x="1535980" y="856179"/>
                    <a:pt x="1544386" y="857862"/>
                    <a:pt x="1551717" y="861916"/>
                  </a:cubicBezTo>
                  <a:lnTo>
                    <a:pt x="1608314" y="892965"/>
                  </a:lnTo>
                  <a:moveTo>
                    <a:pt x="6021022" y="1085227"/>
                  </a:moveTo>
                  <a:lnTo>
                    <a:pt x="5945659" y="944526"/>
                  </a:lnTo>
                  <a:cubicBezTo>
                    <a:pt x="5931882" y="918681"/>
                    <a:pt x="5909942" y="898119"/>
                    <a:pt x="5883259" y="886044"/>
                  </a:cubicBezTo>
                  <a:lnTo>
                    <a:pt x="5831937" y="862757"/>
                  </a:lnTo>
                  <a:cubicBezTo>
                    <a:pt x="5806314" y="851207"/>
                    <a:pt x="5784775" y="832189"/>
                    <a:pt x="5770140" y="808194"/>
                  </a:cubicBezTo>
                  <a:lnTo>
                    <a:pt x="5724922" y="734415"/>
                  </a:lnTo>
                  <a:cubicBezTo>
                    <a:pt x="5722931" y="731142"/>
                    <a:pt x="5720208" y="728376"/>
                    <a:pt x="5716968" y="726332"/>
                  </a:cubicBezTo>
                  <a:cubicBezTo>
                    <a:pt x="5713727" y="724288"/>
                    <a:pt x="5710057" y="723023"/>
                    <a:pt x="5706246" y="722636"/>
                  </a:cubicBezTo>
                  <a:cubicBezTo>
                    <a:pt x="5702434" y="722249"/>
                    <a:pt x="5698585" y="722751"/>
                    <a:pt x="5695000" y="724101"/>
                  </a:cubicBezTo>
                  <a:cubicBezTo>
                    <a:pt x="5691415" y="725452"/>
                    <a:pt x="5688191" y="727614"/>
                    <a:pt x="5685583" y="730420"/>
                  </a:cubicBezTo>
                  <a:lnTo>
                    <a:pt x="5642023" y="777297"/>
                  </a:lnTo>
                  <a:cubicBezTo>
                    <a:pt x="5618300" y="802847"/>
                    <a:pt x="5596415" y="830045"/>
                    <a:pt x="5576533" y="858687"/>
                  </a:cubicBezTo>
                  <a:cubicBezTo>
                    <a:pt x="5554453" y="890559"/>
                    <a:pt x="5534923" y="924125"/>
                    <a:pt x="5518127" y="959071"/>
                  </a:cubicBezTo>
                  <a:lnTo>
                    <a:pt x="5501472" y="994792"/>
                  </a:lnTo>
                  <a:moveTo>
                    <a:pt x="5843997" y="966231"/>
                  </a:moveTo>
                  <a:cubicBezTo>
                    <a:pt x="5843997" y="966231"/>
                    <a:pt x="5888310" y="922822"/>
                    <a:pt x="5923127" y="913477"/>
                  </a:cubicBezTo>
                  <a:moveTo>
                    <a:pt x="6227363" y="803594"/>
                  </a:moveTo>
                  <a:lnTo>
                    <a:pt x="6319909" y="725593"/>
                  </a:lnTo>
                  <a:cubicBezTo>
                    <a:pt x="6330642" y="716529"/>
                    <a:pt x="6343845" y="710886"/>
                    <a:pt x="6357815" y="709396"/>
                  </a:cubicBezTo>
                  <a:cubicBezTo>
                    <a:pt x="6371785" y="707904"/>
                    <a:pt x="6385881" y="710632"/>
                    <a:pt x="6398286" y="717228"/>
                  </a:cubicBezTo>
                  <a:lnTo>
                    <a:pt x="6455335" y="747373"/>
                  </a:lnTo>
                  <a:cubicBezTo>
                    <a:pt x="6480321" y="760714"/>
                    <a:pt x="6508980" y="765530"/>
                    <a:pt x="6536953" y="761089"/>
                  </a:cubicBezTo>
                  <a:lnTo>
                    <a:pt x="6554814" y="758301"/>
                  </a:lnTo>
                  <a:cubicBezTo>
                    <a:pt x="6593758" y="752276"/>
                    <a:pt x="6631488" y="740064"/>
                    <a:pt x="6666577" y="722127"/>
                  </a:cubicBezTo>
                  <a:lnTo>
                    <a:pt x="6787835" y="659877"/>
                  </a:lnTo>
                  <a:cubicBezTo>
                    <a:pt x="6793255" y="657080"/>
                    <a:pt x="6799424" y="656076"/>
                    <a:pt x="6805451" y="657010"/>
                  </a:cubicBezTo>
                  <a:cubicBezTo>
                    <a:pt x="6811479" y="657945"/>
                    <a:pt x="6817053" y="660769"/>
                    <a:pt x="6821372" y="665077"/>
                  </a:cubicBezTo>
                  <a:lnTo>
                    <a:pt x="6856566" y="700271"/>
                  </a:lnTo>
                  <a:moveTo>
                    <a:pt x="5731177" y="743823"/>
                  </a:moveTo>
                  <a:lnTo>
                    <a:pt x="5833068" y="604553"/>
                  </a:lnTo>
                  <a:lnTo>
                    <a:pt x="5931039" y="470257"/>
                  </a:lnTo>
                  <a:cubicBezTo>
                    <a:pt x="5939560" y="458611"/>
                    <a:pt x="5951043" y="449457"/>
                    <a:pt x="5964294" y="443746"/>
                  </a:cubicBezTo>
                  <a:cubicBezTo>
                    <a:pt x="5977546" y="438034"/>
                    <a:pt x="5992084" y="435973"/>
                    <a:pt x="6006402" y="437776"/>
                  </a:cubicBezTo>
                  <a:lnTo>
                    <a:pt x="6104373" y="450060"/>
                  </a:lnTo>
                  <a:cubicBezTo>
                    <a:pt x="6117488" y="451699"/>
                    <a:pt x="6130804" y="450443"/>
                    <a:pt x="6143382" y="446381"/>
                  </a:cubicBezTo>
                  <a:cubicBezTo>
                    <a:pt x="6155960" y="442318"/>
                    <a:pt x="6167494" y="435548"/>
                    <a:pt x="6177173" y="426547"/>
                  </a:cubicBezTo>
                  <a:lnTo>
                    <a:pt x="6222391" y="384570"/>
                  </a:lnTo>
                  <a:cubicBezTo>
                    <a:pt x="6251122" y="357798"/>
                    <a:pt x="6283191" y="334848"/>
                    <a:pt x="6317800" y="316291"/>
                  </a:cubicBezTo>
                  <a:lnTo>
                    <a:pt x="6322322" y="313880"/>
                  </a:lnTo>
                  <a:cubicBezTo>
                    <a:pt x="6334771" y="307223"/>
                    <a:pt x="6348657" y="303703"/>
                    <a:pt x="6362774" y="303624"/>
                  </a:cubicBezTo>
                  <a:cubicBezTo>
                    <a:pt x="6376890" y="303545"/>
                    <a:pt x="6390814" y="306910"/>
                    <a:pt x="6403337" y="313427"/>
                  </a:cubicBezTo>
                  <a:lnTo>
                    <a:pt x="6430844" y="327746"/>
                  </a:lnTo>
                  <a:cubicBezTo>
                    <a:pt x="6444809" y="334993"/>
                    <a:pt x="6460480" y="338310"/>
                    <a:pt x="6476183" y="337341"/>
                  </a:cubicBezTo>
                  <a:cubicBezTo>
                    <a:pt x="6491886" y="336372"/>
                    <a:pt x="6507031" y="331153"/>
                    <a:pt x="6519998" y="322245"/>
                  </a:cubicBezTo>
                  <a:lnTo>
                    <a:pt x="6613222" y="258187"/>
                  </a:lnTo>
                  <a:cubicBezTo>
                    <a:pt x="6629119" y="247249"/>
                    <a:pt x="6647960" y="241390"/>
                    <a:pt x="6667257" y="241381"/>
                  </a:cubicBezTo>
                  <a:lnTo>
                    <a:pt x="6781883" y="241381"/>
                  </a:lnTo>
                  <a:cubicBezTo>
                    <a:pt x="6803851" y="241403"/>
                    <a:pt x="6825140" y="248988"/>
                    <a:pt x="6842173" y="262859"/>
                  </a:cubicBezTo>
                  <a:lnTo>
                    <a:pt x="6963507" y="361735"/>
                  </a:lnTo>
                  <a:moveTo>
                    <a:pt x="6842248" y="262871"/>
                  </a:moveTo>
                  <a:lnTo>
                    <a:pt x="6764926" y="324216"/>
                  </a:lnTo>
                  <a:cubicBezTo>
                    <a:pt x="6745344" y="339717"/>
                    <a:pt x="6729954" y="359873"/>
                    <a:pt x="6720160" y="382848"/>
                  </a:cubicBezTo>
                  <a:lnTo>
                    <a:pt x="6698682" y="432965"/>
                  </a:lnTo>
                  <a:moveTo>
                    <a:pt x="6499123" y="635387"/>
                  </a:moveTo>
                  <a:lnTo>
                    <a:pt x="6435969" y="580975"/>
                  </a:lnTo>
                  <a:cubicBezTo>
                    <a:pt x="6424657" y="571254"/>
                    <a:pt x="6411026" y="564620"/>
                    <a:pt x="6396397" y="561715"/>
                  </a:cubicBezTo>
                  <a:cubicBezTo>
                    <a:pt x="6381767" y="558810"/>
                    <a:pt x="6366635" y="559734"/>
                    <a:pt x="6352467" y="564396"/>
                  </a:cubicBezTo>
                  <a:lnTo>
                    <a:pt x="6290067" y="584819"/>
                  </a:lnTo>
                  <a:cubicBezTo>
                    <a:pt x="6273714" y="590173"/>
                    <a:pt x="6256136" y="590539"/>
                    <a:pt x="6239574" y="585868"/>
                  </a:cubicBezTo>
                  <a:cubicBezTo>
                    <a:pt x="6223012" y="581198"/>
                    <a:pt x="6208216" y="571703"/>
                    <a:pt x="6197069" y="558593"/>
                  </a:cubicBezTo>
                  <a:lnTo>
                    <a:pt x="6104826" y="450070"/>
                  </a:lnTo>
                  <a:moveTo>
                    <a:pt x="0" y="1085221"/>
                  </a:moveTo>
                  <a:lnTo>
                    <a:pt x="7686989" y="1085221"/>
                  </a:lnTo>
                  <a:moveTo>
                    <a:pt x="7596553" y="1085221"/>
                  </a:moveTo>
                  <a:lnTo>
                    <a:pt x="7596553" y="949569"/>
                  </a:lnTo>
                  <a:moveTo>
                    <a:pt x="7325248" y="693336"/>
                  </a:moveTo>
                  <a:lnTo>
                    <a:pt x="7325248" y="1085221"/>
                  </a:lnTo>
                  <a:moveTo>
                    <a:pt x="7053942" y="452175"/>
                  </a:moveTo>
                  <a:lnTo>
                    <a:pt x="7053942" y="1085221"/>
                  </a:lnTo>
                  <a:moveTo>
                    <a:pt x="1085221" y="452175"/>
                  </a:moveTo>
                  <a:lnTo>
                    <a:pt x="1085221" y="1085221"/>
                  </a:lnTo>
                  <a:moveTo>
                    <a:pt x="633046" y="452175"/>
                  </a:moveTo>
                  <a:lnTo>
                    <a:pt x="633046" y="1085221"/>
                  </a:lnTo>
                  <a:moveTo>
                    <a:pt x="360684" y="723481"/>
                  </a:moveTo>
                  <a:lnTo>
                    <a:pt x="360684" y="1085221"/>
                  </a:lnTo>
                  <a:moveTo>
                    <a:pt x="6873072" y="1085221"/>
                  </a:moveTo>
                  <a:lnTo>
                    <a:pt x="6873072" y="949569"/>
                  </a:lnTo>
                  <a:moveTo>
                    <a:pt x="2441749" y="1085221"/>
                  </a:moveTo>
                  <a:lnTo>
                    <a:pt x="2441749" y="949569"/>
                  </a:lnTo>
                  <a:moveTo>
                    <a:pt x="2260879" y="1085221"/>
                  </a:moveTo>
                  <a:lnTo>
                    <a:pt x="2260879" y="949569"/>
                  </a:lnTo>
                  <a:moveTo>
                    <a:pt x="2080008" y="1085221"/>
                  </a:moveTo>
                  <a:lnTo>
                    <a:pt x="2080008" y="949569"/>
                  </a:lnTo>
                  <a:moveTo>
                    <a:pt x="813916" y="1085221"/>
                  </a:moveTo>
                  <a:lnTo>
                    <a:pt x="813916" y="949569"/>
                  </a:lnTo>
                  <a:moveTo>
                    <a:pt x="90435" y="1085221"/>
                  </a:moveTo>
                  <a:lnTo>
                    <a:pt x="90435" y="949569"/>
                  </a:lnTo>
                  <a:moveTo>
                    <a:pt x="5833068" y="604634"/>
                  </a:moveTo>
                  <a:lnTo>
                    <a:pt x="5833068" y="542610"/>
                  </a:lnTo>
                  <a:moveTo>
                    <a:pt x="6466491" y="135426"/>
                  </a:moveTo>
                  <a:lnTo>
                    <a:pt x="6330461" y="135426"/>
                  </a:lnTo>
                  <a:lnTo>
                    <a:pt x="6330461" y="45217"/>
                  </a:lnTo>
                  <a:lnTo>
                    <a:pt x="6466491" y="45217"/>
                  </a:lnTo>
                  <a:lnTo>
                    <a:pt x="6443882" y="90359"/>
                  </a:lnTo>
                  <a:close/>
                  <a:moveTo>
                    <a:pt x="6330461" y="0"/>
                  </a:moveTo>
                  <a:lnTo>
                    <a:pt x="6330461" y="310117"/>
                  </a:lnTo>
                  <a:moveTo>
                    <a:pt x="2147835" y="384349"/>
                  </a:moveTo>
                  <a:cubicBezTo>
                    <a:pt x="2164484" y="384349"/>
                    <a:pt x="2177980" y="370852"/>
                    <a:pt x="2177980" y="354204"/>
                  </a:cubicBezTo>
                  <a:cubicBezTo>
                    <a:pt x="2177980" y="337556"/>
                    <a:pt x="2164484" y="324059"/>
                    <a:pt x="2147835" y="324059"/>
                  </a:cubicBezTo>
                  <a:cubicBezTo>
                    <a:pt x="2131186" y="324059"/>
                    <a:pt x="2117690" y="337556"/>
                    <a:pt x="2117690" y="354204"/>
                  </a:cubicBezTo>
                  <a:cubicBezTo>
                    <a:pt x="2117690" y="370852"/>
                    <a:pt x="2131186" y="384349"/>
                    <a:pt x="2147835" y="384349"/>
                  </a:cubicBezTo>
                  <a:close/>
                  <a:moveTo>
                    <a:pt x="2132310" y="409666"/>
                  </a:moveTo>
                  <a:lnTo>
                    <a:pt x="2132310" y="461516"/>
                  </a:lnTo>
                  <a:cubicBezTo>
                    <a:pt x="2132295" y="462753"/>
                    <a:pt x="2132638" y="463969"/>
                    <a:pt x="2133299" y="465016"/>
                  </a:cubicBezTo>
                  <a:cubicBezTo>
                    <a:pt x="2133960" y="466062"/>
                    <a:pt x="2134909" y="466895"/>
                    <a:pt x="2136034" y="467413"/>
                  </a:cubicBezTo>
                  <a:cubicBezTo>
                    <a:pt x="2137158" y="467931"/>
                    <a:pt x="2138407" y="468113"/>
                    <a:pt x="2139633" y="467935"/>
                  </a:cubicBezTo>
                  <a:cubicBezTo>
                    <a:pt x="2140857" y="467758"/>
                    <a:pt x="2142005" y="467230"/>
                    <a:pt x="2142936" y="466414"/>
                  </a:cubicBezTo>
                  <a:lnTo>
                    <a:pt x="2179939" y="434913"/>
                  </a:lnTo>
                  <a:moveTo>
                    <a:pt x="2106537" y="491446"/>
                  </a:moveTo>
                  <a:lnTo>
                    <a:pt x="2106537" y="511116"/>
                  </a:lnTo>
                  <a:cubicBezTo>
                    <a:pt x="2106516" y="513704"/>
                    <a:pt x="2107209" y="516246"/>
                    <a:pt x="2108538" y="518467"/>
                  </a:cubicBezTo>
                  <a:cubicBezTo>
                    <a:pt x="2109868" y="520686"/>
                    <a:pt x="2111783" y="522498"/>
                    <a:pt x="2114073" y="523701"/>
                  </a:cubicBezTo>
                  <a:cubicBezTo>
                    <a:pt x="2132838" y="533348"/>
                    <a:pt x="2180317" y="566130"/>
                    <a:pt x="2189435" y="654079"/>
                  </a:cubicBezTo>
                  <a:moveTo>
                    <a:pt x="2101938" y="403637"/>
                  </a:moveTo>
                  <a:cubicBezTo>
                    <a:pt x="2085582" y="430059"/>
                    <a:pt x="2076147" y="460177"/>
                    <a:pt x="2074506" y="491208"/>
                  </a:cubicBezTo>
                  <a:cubicBezTo>
                    <a:pt x="2074425" y="493363"/>
                    <a:pt x="2073840" y="495470"/>
                    <a:pt x="2072797" y="497358"/>
                  </a:cubicBezTo>
                  <a:cubicBezTo>
                    <a:pt x="2071755" y="499247"/>
                    <a:pt x="2070284" y="500864"/>
                    <a:pt x="2068503" y="502080"/>
                  </a:cubicBezTo>
                  <a:cubicBezTo>
                    <a:pt x="2066723" y="503297"/>
                    <a:pt x="2064681" y="504079"/>
                    <a:pt x="2062543" y="504363"/>
                  </a:cubicBezTo>
                  <a:cubicBezTo>
                    <a:pt x="2060405" y="504648"/>
                    <a:pt x="2058230" y="504427"/>
                    <a:pt x="2056193" y="503719"/>
                  </a:cubicBezTo>
                  <a:cubicBezTo>
                    <a:pt x="2048615" y="501174"/>
                    <a:pt x="2041566" y="497266"/>
                    <a:pt x="2035393" y="492188"/>
                  </a:cubicBezTo>
                  <a:cubicBezTo>
                    <a:pt x="2030229" y="487706"/>
                    <a:pt x="2026627" y="481696"/>
                    <a:pt x="2025110" y="475029"/>
                  </a:cubicBezTo>
                  <a:cubicBezTo>
                    <a:pt x="2023592" y="468362"/>
                    <a:pt x="2024237" y="461385"/>
                    <a:pt x="2026952" y="455109"/>
                  </a:cubicBezTo>
                  <a:cubicBezTo>
                    <a:pt x="2035694" y="434611"/>
                    <a:pt x="2052575" y="400923"/>
                    <a:pt x="2076013" y="381480"/>
                  </a:cubicBezTo>
                  <a:cubicBezTo>
                    <a:pt x="2077807" y="380004"/>
                    <a:pt x="2080058" y="379197"/>
                    <a:pt x="2082381" y="379197"/>
                  </a:cubicBezTo>
                  <a:cubicBezTo>
                    <a:pt x="2084704" y="379197"/>
                    <a:pt x="2086955" y="380004"/>
                    <a:pt x="2088750" y="381480"/>
                  </a:cubicBezTo>
                  <a:lnTo>
                    <a:pt x="2099903" y="390900"/>
                  </a:lnTo>
                  <a:cubicBezTo>
                    <a:pt x="2101713" y="392426"/>
                    <a:pt x="2102914" y="394552"/>
                    <a:pt x="2103288" y="396890"/>
                  </a:cubicBezTo>
                  <a:cubicBezTo>
                    <a:pt x="2103662" y="399228"/>
                    <a:pt x="2103182" y="401623"/>
                    <a:pt x="2101938" y="403637"/>
                  </a:cubicBezTo>
                  <a:close/>
                  <a:moveTo>
                    <a:pt x="2051673" y="638394"/>
                  </a:moveTo>
                  <a:lnTo>
                    <a:pt x="2106537" y="557153"/>
                  </a:lnTo>
                </a:path>
              </a:pathLst>
            </a:custGeom>
            <a:noFill/>
            <a:ln w="11304">
              <a:solidFill>
                <a:srgbClr val="484848"/>
              </a:solidFill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800"/>
            </a:p>
          </p:txBody>
        </p:sp>
        <p:sp>
          <p:nvSpPr>
            <p:cNvPr id="17" name="Rounded Rectangle 12">
              <a:extLst>
                <a:ext uri="{FF2B5EF4-FFF2-40B4-BE49-F238E27FC236}">
                  <a16:creationId xmlns:a16="http://schemas.microsoft.com/office/drawing/2014/main" id="{635057DB-2D6D-38F7-5522-93EE7DC4649F}"/>
                </a:ext>
              </a:extLst>
            </p:cNvPr>
            <p:cNvSpPr/>
            <p:nvPr/>
          </p:nvSpPr>
          <p:spPr>
            <a:xfrm>
              <a:off x="4081330" y="4130094"/>
              <a:ext cx="3956538" cy="189696"/>
            </a:xfrm>
            <a:custGeom>
              <a:avLst/>
              <a:gdLst/>
              <a:ahLst/>
              <a:cxnLst/>
              <a:rect l="0" t="0" r="0" b="0"/>
              <a:pathLst>
                <a:path w="3956538" h="189696">
                  <a:moveTo>
                    <a:pt x="0" y="10883"/>
                  </a:moveTo>
                  <a:cubicBezTo>
                    <a:pt x="442944" y="52943"/>
                    <a:pt x="2149204" y="189696"/>
                    <a:pt x="3956538" y="0"/>
                  </a:cubicBezTo>
                </a:path>
              </a:pathLst>
            </a:custGeom>
            <a:noFill/>
            <a:ln w="11304">
              <a:solidFill>
                <a:srgbClr val="484848"/>
              </a:solidFill>
              <a:prstDash val="dash"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800"/>
            </a:p>
          </p:txBody>
        </p:sp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51B8B5BF-EF53-DA2A-C61A-5C098E5EC4AA}"/>
                </a:ext>
              </a:extLst>
            </p:cNvPr>
            <p:cNvSpPr txBox="1"/>
            <p:nvPr/>
          </p:nvSpPr>
          <p:spPr>
            <a:xfrm>
              <a:off x="2840560" y="2268417"/>
              <a:ext cx="723014" cy="358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sz="1600" b="1">
                  <a:solidFill>
                    <a:srgbClr val="FFFFFF"/>
                  </a:solidFill>
                  <a:latin typeface="Roboto"/>
                </a:rPr>
                <a:t>Inefficient
Research</a:t>
              </a:r>
            </a:p>
          </p:txBody>
        </p:sp>
        <p:sp>
          <p:nvSpPr>
            <p:cNvPr id="19" name="TextBox 15">
              <a:extLst>
                <a:ext uri="{FF2B5EF4-FFF2-40B4-BE49-F238E27FC236}">
                  <a16:creationId xmlns:a16="http://schemas.microsoft.com/office/drawing/2014/main" id="{2B90B08A-AA48-1578-80A4-0E56F48CD394}"/>
                </a:ext>
              </a:extLst>
            </p:cNvPr>
            <p:cNvSpPr txBox="1"/>
            <p:nvPr/>
          </p:nvSpPr>
          <p:spPr>
            <a:xfrm>
              <a:off x="4140716" y="2268417"/>
              <a:ext cx="1016687" cy="5384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sz="1600" b="1" dirty="0">
                  <a:solidFill>
                    <a:srgbClr val="FFFFFF"/>
                  </a:solidFill>
                  <a:latin typeface="Roboto"/>
                </a:rPr>
                <a:t>Faster
Hypothesis-to-Lab</a:t>
              </a:r>
            </a:p>
          </p:txBody>
        </p:sp>
        <p:sp>
          <p:nvSpPr>
            <p:cNvPr id="20" name="TextBox 16">
              <a:extLst>
                <a:ext uri="{FF2B5EF4-FFF2-40B4-BE49-F238E27FC236}">
                  <a16:creationId xmlns:a16="http://schemas.microsoft.com/office/drawing/2014/main" id="{1319DD8D-5A0C-51DC-32BB-DAB23C420EB5}"/>
                </a:ext>
              </a:extLst>
            </p:cNvPr>
            <p:cNvSpPr txBox="1"/>
            <p:nvPr/>
          </p:nvSpPr>
          <p:spPr>
            <a:xfrm>
              <a:off x="5550826" y="2268417"/>
              <a:ext cx="1090286" cy="5384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sz="1600" b="1">
                  <a:solidFill>
                    <a:srgbClr val="FFFFFF"/>
                  </a:solidFill>
                  <a:latin typeface="Roboto"/>
                </a:rPr>
                <a:t>Reduced
Screening Tests</a:t>
              </a:r>
            </a:p>
          </p:txBody>
        </p:sp>
        <p:sp>
          <p:nvSpPr>
            <p:cNvPr id="21" name="TextBox 17">
              <a:extLst>
                <a:ext uri="{FF2B5EF4-FFF2-40B4-BE49-F238E27FC236}">
                  <a16:creationId xmlns:a16="http://schemas.microsoft.com/office/drawing/2014/main" id="{753B9DC7-FA52-8F5C-0119-45C7AFDBE585}"/>
                </a:ext>
              </a:extLst>
            </p:cNvPr>
            <p:cNvSpPr txBox="1"/>
            <p:nvPr/>
          </p:nvSpPr>
          <p:spPr>
            <a:xfrm>
              <a:off x="7156352" y="2268417"/>
              <a:ext cx="773175" cy="5384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sz="1600" b="1">
                  <a:solidFill>
                    <a:srgbClr val="FFFFFF"/>
                  </a:solidFill>
                  <a:latin typeface="Roboto"/>
                </a:rPr>
                <a:t>Better
Regulatory
Alignment</a:t>
              </a:r>
            </a:p>
          </p:txBody>
        </p:sp>
        <p:sp>
          <p:nvSpPr>
            <p:cNvPr id="22" name="TextBox 18">
              <a:extLst>
                <a:ext uri="{FF2B5EF4-FFF2-40B4-BE49-F238E27FC236}">
                  <a16:creationId xmlns:a16="http://schemas.microsoft.com/office/drawing/2014/main" id="{D7015837-12FA-47EC-CC7C-FBDF8F707101}"/>
                </a:ext>
              </a:extLst>
            </p:cNvPr>
            <p:cNvSpPr txBox="1"/>
            <p:nvPr/>
          </p:nvSpPr>
          <p:spPr>
            <a:xfrm>
              <a:off x="8512880" y="2268417"/>
              <a:ext cx="959991" cy="358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sz="1600" b="1" dirty="0">
                  <a:solidFill>
                    <a:srgbClr val="FFFFFF"/>
                  </a:solidFill>
                  <a:latin typeface="Roboto"/>
                </a:rPr>
                <a:t>Efficient
Research</a:t>
              </a:r>
            </a:p>
          </p:txBody>
        </p:sp>
        <p:sp>
          <p:nvSpPr>
            <p:cNvPr id="23" name="TextBox 19">
              <a:extLst>
                <a:ext uri="{FF2B5EF4-FFF2-40B4-BE49-F238E27FC236}">
                  <a16:creationId xmlns:a16="http://schemas.microsoft.com/office/drawing/2014/main" id="{3F37200A-A6D9-20C4-E875-FBA07BC3CAB2}"/>
                </a:ext>
              </a:extLst>
            </p:cNvPr>
            <p:cNvSpPr txBox="1"/>
            <p:nvPr/>
          </p:nvSpPr>
          <p:spPr>
            <a:xfrm>
              <a:off x="2694658" y="2716824"/>
              <a:ext cx="1014803" cy="2355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sz="1050" b="0">
                  <a:solidFill>
                    <a:srgbClr val="FFFFFF"/>
                  </a:solidFill>
                  <a:latin typeface="Roboto"/>
                </a:rPr>
                <a:t>Slow, redundant,
misaligned research</a:t>
              </a:r>
            </a:p>
          </p:txBody>
        </p:sp>
        <p:sp>
          <p:nvSpPr>
            <p:cNvPr id="24" name="TextBox 20">
              <a:extLst>
                <a:ext uri="{FF2B5EF4-FFF2-40B4-BE49-F238E27FC236}">
                  <a16:creationId xmlns:a16="http://schemas.microsoft.com/office/drawing/2014/main" id="{0D799DC9-5251-3162-5C30-A51F075B47DA}"/>
                </a:ext>
              </a:extLst>
            </p:cNvPr>
            <p:cNvSpPr txBox="1"/>
            <p:nvPr/>
          </p:nvSpPr>
          <p:spPr>
            <a:xfrm>
              <a:off x="5622775" y="3014123"/>
              <a:ext cx="946388" cy="2355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sz="1050" b="0" dirty="0">
                  <a:solidFill>
                    <a:srgbClr val="FFFFFF"/>
                  </a:solidFill>
                  <a:latin typeface="Roboto"/>
                </a:rPr>
                <a:t>Streamline the
evaluation process</a:t>
              </a:r>
            </a:p>
          </p:txBody>
        </p:sp>
        <p:sp>
          <p:nvSpPr>
            <p:cNvPr id="25" name="TextBox 21">
              <a:extLst>
                <a:ext uri="{FF2B5EF4-FFF2-40B4-BE49-F238E27FC236}">
                  <a16:creationId xmlns:a16="http://schemas.microsoft.com/office/drawing/2014/main" id="{A544A6C9-3FA6-D585-7BB9-C8B4136CABC3}"/>
                </a:ext>
              </a:extLst>
            </p:cNvPr>
            <p:cNvSpPr txBox="1"/>
            <p:nvPr/>
          </p:nvSpPr>
          <p:spPr>
            <a:xfrm>
              <a:off x="8506933" y="2922108"/>
              <a:ext cx="965937" cy="2355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sz="1050" b="0" dirty="0">
                  <a:solidFill>
                    <a:srgbClr val="FFFFFF"/>
                  </a:solidFill>
                  <a:latin typeface="Roboto"/>
                </a:rPr>
                <a:t>Fast, streamlined,
compliant research</a:t>
              </a:r>
            </a:p>
          </p:txBody>
        </p:sp>
        <p:sp>
          <p:nvSpPr>
            <p:cNvPr id="26" name="TextBox 22">
              <a:extLst>
                <a:ext uri="{FF2B5EF4-FFF2-40B4-BE49-F238E27FC236}">
                  <a16:creationId xmlns:a16="http://schemas.microsoft.com/office/drawing/2014/main" id="{AE4A82C6-BFAF-44F0-C28C-3E8882F398A5}"/>
                </a:ext>
              </a:extLst>
            </p:cNvPr>
            <p:cNvSpPr txBox="1"/>
            <p:nvPr/>
          </p:nvSpPr>
          <p:spPr>
            <a:xfrm>
              <a:off x="4091851" y="3092580"/>
              <a:ext cx="1120785" cy="2355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sz="1050" b="0" dirty="0">
                  <a:solidFill>
                    <a:srgbClr val="FFFFFF"/>
                  </a:solidFill>
                  <a:latin typeface="Roboto"/>
                </a:rPr>
                <a:t>Accelerate concept to
application</a:t>
              </a:r>
            </a:p>
          </p:txBody>
        </p:sp>
        <p:sp>
          <p:nvSpPr>
            <p:cNvPr id="27" name="TextBox 23">
              <a:extLst>
                <a:ext uri="{FF2B5EF4-FFF2-40B4-BE49-F238E27FC236}">
                  <a16:creationId xmlns:a16="http://schemas.microsoft.com/office/drawing/2014/main" id="{1D36A2C3-1FB9-2212-030F-7BDBFD2245A7}"/>
                </a:ext>
              </a:extLst>
            </p:cNvPr>
            <p:cNvSpPr txBox="1"/>
            <p:nvPr/>
          </p:nvSpPr>
          <p:spPr>
            <a:xfrm>
              <a:off x="7142033" y="2920303"/>
              <a:ext cx="801790" cy="3533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sz="1050" b="0">
                  <a:solidFill>
                    <a:srgbClr val="FFFFFF"/>
                  </a:solidFill>
                  <a:latin typeface="Roboto"/>
                </a:rPr>
                <a:t>Ensure
straightforward
compliance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Challenges &amp; Limitations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F72692B-2096-F44F-ACB7-9AB90C63A983}"/>
              </a:ext>
            </a:extLst>
          </p:cNvPr>
          <p:cNvGrpSpPr/>
          <p:nvPr/>
        </p:nvGrpSpPr>
        <p:grpSpPr>
          <a:xfrm>
            <a:off x="1292329" y="1889090"/>
            <a:ext cx="9750470" cy="3751036"/>
            <a:chOff x="2387600" y="2334684"/>
            <a:chExt cx="7416800" cy="2853266"/>
          </a:xfrm>
        </p:grpSpPr>
        <p:sp>
          <p:nvSpPr>
            <p:cNvPr id="4" name="Rounded Rectangle 1">
              <a:extLst>
                <a:ext uri="{FF2B5EF4-FFF2-40B4-BE49-F238E27FC236}">
                  <a16:creationId xmlns:a16="http://schemas.microsoft.com/office/drawing/2014/main" id="{EFBF60D3-BB40-DE4C-A8A6-C35B93F4F6D3}"/>
                </a:ext>
              </a:extLst>
            </p:cNvPr>
            <p:cNvSpPr/>
            <p:nvPr/>
          </p:nvSpPr>
          <p:spPr>
            <a:xfrm>
              <a:off x="5130800" y="2334684"/>
              <a:ext cx="1930400" cy="2844800"/>
            </a:xfrm>
            <a:custGeom>
              <a:avLst/>
              <a:gdLst/>
              <a:ahLst/>
              <a:cxnLst/>
              <a:rect l="0" t="0" r="0" b="0"/>
              <a:pathLst>
                <a:path w="1930400" h="2844800">
                  <a:moveTo>
                    <a:pt x="0" y="2844800"/>
                  </a:moveTo>
                  <a:lnTo>
                    <a:pt x="1930400" y="2844800"/>
                  </a:lnTo>
                  <a:lnTo>
                    <a:pt x="1930400" y="0"/>
                  </a:lnTo>
                  <a:lnTo>
                    <a:pt x="0" y="0"/>
                  </a:lnTo>
                  <a:lnTo>
                    <a:pt x="0" y="2844800"/>
                  </a:lnTo>
                  <a:moveTo>
                    <a:pt x="965200" y="1727200"/>
                  </a:moveTo>
                  <a:cubicBezTo>
                    <a:pt x="544355" y="1727200"/>
                    <a:pt x="203200" y="1386044"/>
                    <a:pt x="203200" y="965200"/>
                  </a:cubicBezTo>
                  <a:cubicBezTo>
                    <a:pt x="203200" y="544355"/>
                    <a:pt x="544355" y="203200"/>
                    <a:pt x="965200" y="203200"/>
                  </a:cubicBezTo>
                  <a:cubicBezTo>
                    <a:pt x="1386044" y="203200"/>
                    <a:pt x="1727200" y="544355"/>
                    <a:pt x="1727200" y="965200"/>
                  </a:cubicBezTo>
                  <a:cubicBezTo>
                    <a:pt x="1727200" y="1386044"/>
                    <a:pt x="1386044" y="1727200"/>
                    <a:pt x="965200" y="1727200"/>
                  </a:cubicBezTo>
                  <a:moveTo>
                    <a:pt x="965200" y="1727301"/>
                  </a:moveTo>
                  <a:cubicBezTo>
                    <a:pt x="544355" y="1727301"/>
                    <a:pt x="965200" y="1727200"/>
                    <a:pt x="965200" y="1727301"/>
                  </a:cubicBezTo>
                  <a:cubicBezTo>
                    <a:pt x="1386044" y="1727301"/>
                    <a:pt x="965200" y="1727200"/>
                    <a:pt x="965200" y="1727301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400" b="1"/>
            </a:p>
          </p:txBody>
        </p:sp>
        <p:sp>
          <p:nvSpPr>
            <p:cNvPr id="5" name="Rounded Rectangle 2">
              <a:extLst>
                <a:ext uri="{FF2B5EF4-FFF2-40B4-BE49-F238E27FC236}">
                  <a16:creationId xmlns:a16="http://schemas.microsoft.com/office/drawing/2014/main" id="{2920128D-5788-2CE1-C85E-27DCDC19D103}"/>
                </a:ext>
              </a:extLst>
            </p:cNvPr>
            <p:cNvSpPr/>
            <p:nvPr/>
          </p:nvSpPr>
          <p:spPr>
            <a:xfrm>
              <a:off x="5130800" y="2334684"/>
              <a:ext cx="1930400" cy="2844800"/>
            </a:xfrm>
            <a:custGeom>
              <a:avLst/>
              <a:gdLst/>
              <a:ahLst/>
              <a:cxnLst/>
              <a:rect l="0" t="0" r="0" b="0"/>
              <a:pathLst>
                <a:path w="1930400" h="2844800">
                  <a:moveTo>
                    <a:pt x="965200" y="1727200"/>
                  </a:moveTo>
                  <a:cubicBezTo>
                    <a:pt x="1386040" y="1727200"/>
                    <a:pt x="1727200" y="1386040"/>
                    <a:pt x="1727200" y="965200"/>
                  </a:cubicBezTo>
                  <a:cubicBezTo>
                    <a:pt x="1727200" y="544359"/>
                    <a:pt x="1386040" y="203200"/>
                    <a:pt x="965200" y="203200"/>
                  </a:cubicBezTo>
                  <a:cubicBezTo>
                    <a:pt x="544359" y="203200"/>
                    <a:pt x="203200" y="544359"/>
                    <a:pt x="203200" y="965200"/>
                  </a:cubicBezTo>
                  <a:cubicBezTo>
                    <a:pt x="203200" y="1386040"/>
                    <a:pt x="544359" y="1727200"/>
                    <a:pt x="965200" y="1727200"/>
                  </a:cubicBezTo>
                  <a:close/>
                  <a:moveTo>
                    <a:pt x="1930400" y="1727200"/>
                  </a:moveTo>
                  <a:lnTo>
                    <a:pt x="1930400" y="0"/>
                  </a:lnTo>
                  <a:lnTo>
                    <a:pt x="0" y="0"/>
                  </a:lnTo>
                  <a:lnTo>
                    <a:pt x="0" y="1727200"/>
                  </a:lnTo>
                  <a:moveTo>
                    <a:pt x="0" y="1727200"/>
                  </a:moveTo>
                  <a:lnTo>
                    <a:pt x="0" y="2844800"/>
                  </a:lnTo>
                  <a:lnTo>
                    <a:pt x="1930400" y="2844800"/>
                  </a:lnTo>
                  <a:lnTo>
                    <a:pt x="1930400" y="1727200"/>
                  </a:lnTo>
                </a:path>
              </a:pathLst>
            </a:custGeom>
            <a:noFill/>
            <a:ln w="12699">
              <a:solidFill>
                <a:srgbClr val="969696"/>
              </a:solidFill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400" b="1"/>
            </a:p>
          </p:txBody>
        </p:sp>
        <p:sp>
          <p:nvSpPr>
            <p:cNvPr id="6" name="Rounded Rectangle 3">
              <a:extLst>
                <a:ext uri="{FF2B5EF4-FFF2-40B4-BE49-F238E27FC236}">
                  <a16:creationId xmlns:a16="http://schemas.microsoft.com/office/drawing/2014/main" id="{087CFBFF-585C-E569-6AE6-D3A3E7EA2CB5}"/>
                </a:ext>
              </a:extLst>
            </p:cNvPr>
            <p:cNvSpPr/>
            <p:nvPr/>
          </p:nvSpPr>
          <p:spPr>
            <a:xfrm>
              <a:off x="2387600" y="2952750"/>
              <a:ext cx="2645833" cy="8466"/>
            </a:xfrm>
            <a:custGeom>
              <a:avLst/>
              <a:gdLst/>
              <a:ahLst/>
              <a:cxnLst/>
              <a:rect l="0" t="0" r="0" b="0"/>
              <a:pathLst>
                <a:path w="2645833" h="8466">
                  <a:moveTo>
                    <a:pt x="0" y="0"/>
                  </a:moveTo>
                  <a:lnTo>
                    <a:pt x="2645833" y="0"/>
                  </a:lnTo>
                </a:path>
              </a:pathLst>
            </a:custGeom>
            <a:noFill/>
            <a:ln w="12699">
              <a:solidFill>
                <a:srgbClr val="92BD39"/>
              </a:solidFill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400" b="1"/>
            </a:p>
          </p:txBody>
        </p:sp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E3404900-6DE6-256E-ECB2-78D2713BF115}"/>
                </a:ext>
              </a:extLst>
            </p:cNvPr>
            <p:cNvSpPr/>
            <p:nvPr/>
          </p:nvSpPr>
          <p:spPr>
            <a:xfrm>
              <a:off x="7162800" y="2944284"/>
              <a:ext cx="2641600" cy="8466"/>
            </a:xfrm>
            <a:custGeom>
              <a:avLst/>
              <a:gdLst/>
              <a:ahLst/>
              <a:cxnLst/>
              <a:rect l="0" t="0" r="0" b="0"/>
              <a:pathLst>
                <a:path w="2641600" h="8466">
                  <a:moveTo>
                    <a:pt x="0" y="0"/>
                  </a:moveTo>
                  <a:lnTo>
                    <a:pt x="2641600" y="0"/>
                  </a:lnTo>
                </a:path>
              </a:pathLst>
            </a:custGeom>
            <a:noFill/>
            <a:ln w="12699">
              <a:solidFill>
                <a:srgbClr val="E55753"/>
              </a:solidFill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400" b="1"/>
            </a:p>
          </p:txBody>
        </p:sp>
        <p:sp>
          <p:nvSpPr>
            <p:cNvPr id="8" name="Rounded Rectangle 5">
              <a:extLst>
                <a:ext uri="{FF2B5EF4-FFF2-40B4-BE49-F238E27FC236}">
                  <a16:creationId xmlns:a16="http://schemas.microsoft.com/office/drawing/2014/main" id="{154E8645-A136-C3C0-16E5-AB1E80FDFDB1}"/>
                </a:ext>
              </a:extLst>
            </p:cNvPr>
            <p:cNvSpPr/>
            <p:nvPr/>
          </p:nvSpPr>
          <p:spPr>
            <a:xfrm>
              <a:off x="2387600" y="5179484"/>
              <a:ext cx="2645833" cy="8466"/>
            </a:xfrm>
            <a:custGeom>
              <a:avLst/>
              <a:gdLst/>
              <a:ahLst/>
              <a:cxnLst/>
              <a:rect l="0" t="0" r="0" b="0"/>
              <a:pathLst>
                <a:path w="2645833" h="8466">
                  <a:moveTo>
                    <a:pt x="0" y="0"/>
                  </a:moveTo>
                  <a:lnTo>
                    <a:pt x="2645833" y="0"/>
                  </a:lnTo>
                </a:path>
              </a:pathLst>
            </a:custGeom>
            <a:noFill/>
            <a:ln w="12699">
              <a:solidFill>
                <a:srgbClr val="92BD39"/>
              </a:solidFill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400" b="1"/>
            </a:p>
          </p:txBody>
        </p:sp>
        <p:sp>
          <p:nvSpPr>
            <p:cNvPr id="9" name="Rounded Rectangle 6">
              <a:extLst>
                <a:ext uri="{FF2B5EF4-FFF2-40B4-BE49-F238E27FC236}">
                  <a16:creationId xmlns:a16="http://schemas.microsoft.com/office/drawing/2014/main" id="{EB973CBE-2023-62D7-9ED7-C0F5200B8E23}"/>
                </a:ext>
              </a:extLst>
            </p:cNvPr>
            <p:cNvSpPr/>
            <p:nvPr/>
          </p:nvSpPr>
          <p:spPr>
            <a:xfrm>
              <a:off x="7162800" y="5179484"/>
              <a:ext cx="2641600" cy="8466"/>
            </a:xfrm>
            <a:custGeom>
              <a:avLst/>
              <a:gdLst/>
              <a:ahLst/>
              <a:cxnLst/>
              <a:rect l="0" t="0" r="0" b="0"/>
              <a:pathLst>
                <a:path w="2641600" h="8466">
                  <a:moveTo>
                    <a:pt x="0" y="0"/>
                  </a:moveTo>
                  <a:lnTo>
                    <a:pt x="2641600" y="0"/>
                  </a:lnTo>
                </a:path>
              </a:pathLst>
            </a:custGeom>
            <a:noFill/>
            <a:ln w="12699">
              <a:solidFill>
                <a:srgbClr val="E55753"/>
              </a:solidFill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400" b="1"/>
            </a:p>
          </p:txBody>
        </p:sp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8B6A9D6B-37A0-B8CE-18FB-2B23690E8567}"/>
                </a:ext>
              </a:extLst>
            </p:cNvPr>
            <p:cNvSpPr txBox="1"/>
            <p:nvPr/>
          </p:nvSpPr>
          <p:spPr>
            <a:xfrm>
              <a:off x="2404533" y="2656417"/>
              <a:ext cx="326784" cy="1872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sz="1600" b="1">
                  <a:solidFill>
                    <a:srgbClr val="484848"/>
                  </a:solidFill>
                  <a:latin typeface="Roboto"/>
                </a:rPr>
                <a:t>Pros</a:t>
              </a:r>
            </a:p>
          </p:txBody>
        </p:sp>
        <p:sp>
          <p:nvSpPr>
            <p:cNvPr id="12" name="TextBox 9">
              <a:extLst>
                <a:ext uri="{FF2B5EF4-FFF2-40B4-BE49-F238E27FC236}">
                  <a16:creationId xmlns:a16="http://schemas.microsoft.com/office/drawing/2014/main" id="{5F4DFC6A-497B-1892-FC42-134291D0EFBC}"/>
                </a:ext>
              </a:extLst>
            </p:cNvPr>
            <p:cNvSpPr txBox="1"/>
            <p:nvPr/>
          </p:nvSpPr>
          <p:spPr>
            <a:xfrm>
              <a:off x="9430173" y="2656417"/>
              <a:ext cx="357267" cy="1872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sz="1600" b="1">
                  <a:solidFill>
                    <a:srgbClr val="484848"/>
                  </a:solidFill>
                  <a:latin typeface="Roboto"/>
                </a:rPr>
                <a:t>Cons</a:t>
              </a:r>
            </a:p>
          </p:txBody>
        </p:sp>
        <p:sp>
          <p:nvSpPr>
            <p:cNvPr id="13" name="TextBox 10">
              <a:extLst>
                <a:ext uri="{FF2B5EF4-FFF2-40B4-BE49-F238E27FC236}">
                  <a16:creationId xmlns:a16="http://schemas.microsoft.com/office/drawing/2014/main" id="{BD592413-8A49-B01B-A9C3-273ADAF09BCE}"/>
                </a:ext>
              </a:extLst>
            </p:cNvPr>
            <p:cNvSpPr txBox="1"/>
            <p:nvPr/>
          </p:nvSpPr>
          <p:spPr>
            <a:xfrm>
              <a:off x="2912533" y="3367617"/>
              <a:ext cx="1354689" cy="1872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sz="1600" b="1">
                  <a:solidFill>
                    <a:srgbClr val="484848"/>
                  </a:solidFill>
                  <a:latin typeface="Roboto"/>
                </a:rPr>
                <a:t>Enhanced accuracy</a:t>
              </a:r>
            </a:p>
          </p:txBody>
        </p:sp>
        <p:sp>
          <p:nvSpPr>
            <p:cNvPr id="14" name="TextBox 11">
              <a:extLst>
                <a:ext uri="{FF2B5EF4-FFF2-40B4-BE49-F238E27FC236}">
                  <a16:creationId xmlns:a16="http://schemas.microsoft.com/office/drawing/2014/main" id="{885F0321-AA0F-FBE3-0F9C-CA1BE852D089}"/>
                </a:ext>
              </a:extLst>
            </p:cNvPr>
            <p:cNvSpPr txBox="1"/>
            <p:nvPr/>
          </p:nvSpPr>
          <p:spPr>
            <a:xfrm>
              <a:off x="7951627" y="3367617"/>
              <a:ext cx="1327863" cy="1872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sz="1600" b="1">
                  <a:solidFill>
                    <a:srgbClr val="484848"/>
                  </a:solidFill>
                  <a:latin typeface="Roboto"/>
                </a:rPr>
                <a:t>Data quality issues</a:t>
              </a:r>
            </a:p>
          </p:txBody>
        </p:sp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734CA72A-5CFA-1124-61C0-6ECE2887F71E}"/>
                </a:ext>
              </a:extLst>
            </p:cNvPr>
            <p:cNvSpPr txBox="1"/>
            <p:nvPr/>
          </p:nvSpPr>
          <p:spPr>
            <a:xfrm>
              <a:off x="2912533" y="3875617"/>
              <a:ext cx="1396146" cy="1872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sz="1600" b="1">
                  <a:solidFill>
                    <a:srgbClr val="484848"/>
                  </a:solidFill>
                  <a:latin typeface="Roboto"/>
                </a:rPr>
                <a:t>Improved efficiency</a:t>
              </a:r>
            </a:p>
          </p:txBody>
        </p:sp>
        <p:sp>
          <p:nvSpPr>
            <p:cNvPr id="16" name="TextBox 13">
              <a:extLst>
                <a:ext uri="{FF2B5EF4-FFF2-40B4-BE49-F238E27FC236}">
                  <a16:creationId xmlns:a16="http://schemas.microsoft.com/office/drawing/2014/main" id="{1EB0718F-FDB4-2D02-5BAB-99C6C0F77725}"/>
                </a:ext>
              </a:extLst>
            </p:cNvPr>
            <p:cNvSpPr txBox="1"/>
            <p:nvPr/>
          </p:nvSpPr>
          <p:spPr>
            <a:xfrm>
              <a:off x="8105266" y="3875617"/>
              <a:ext cx="1174226" cy="1872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sz="1600" b="1">
                  <a:solidFill>
                    <a:srgbClr val="484848"/>
                  </a:solidFill>
                  <a:latin typeface="Roboto"/>
                </a:rPr>
                <a:t>Training set bias</a:t>
              </a:r>
            </a:p>
          </p:txBody>
        </p:sp>
        <p:sp>
          <p:nvSpPr>
            <p:cNvPr id="17" name="TextBox 14">
              <a:extLst>
                <a:ext uri="{FF2B5EF4-FFF2-40B4-BE49-F238E27FC236}">
                  <a16:creationId xmlns:a16="http://schemas.microsoft.com/office/drawing/2014/main" id="{FA0B0D1E-6C17-3B38-DE09-B28E7F50A86A}"/>
                </a:ext>
              </a:extLst>
            </p:cNvPr>
            <p:cNvSpPr txBox="1"/>
            <p:nvPr/>
          </p:nvSpPr>
          <p:spPr>
            <a:xfrm>
              <a:off x="2912533" y="4383617"/>
              <a:ext cx="820617" cy="37458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sz="1600" b="1">
                  <a:solidFill>
                    <a:srgbClr val="484848"/>
                  </a:solidFill>
                  <a:latin typeface="Roboto"/>
                </a:rPr>
                <a:t>Data-driven
insights</a:t>
              </a:r>
            </a:p>
          </p:txBody>
        </p:sp>
        <p:sp>
          <p:nvSpPr>
            <p:cNvPr id="18" name="TextBox 15">
              <a:extLst>
                <a:ext uri="{FF2B5EF4-FFF2-40B4-BE49-F238E27FC236}">
                  <a16:creationId xmlns:a16="http://schemas.microsoft.com/office/drawing/2014/main" id="{E246A34C-F842-7A59-7C03-F66A41943B44}"/>
                </a:ext>
              </a:extLst>
            </p:cNvPr>
            <p:cNvSpPr txBox="1"/>
            <p:nvPr/>
          </p:nvSpPr>
          <p:spPr>
            <a:xfrm>
              <a:off x="7946758" y="4383617"/>
              <a:ext cx="1332741" cy="1872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sz="1600" b="1">
                  <a:solidFill>
                    <a:srgbClr val="484848"/>
                  </a:solidFill>
                  <a:latin typeface="Roboto"/>
                </a:rPr>
                <a:t>Need for validation</a:t>
              </a:r>
            </a:p>
          </p:txBody>
        </p:sp>
        <p:sp>
          <p:nvSpPr>
            <p:cNvPr id="19" name="Rounded Rectangle 16">
              <a:extLst>
                <a:ext uri="{FF2B5EF4-FFF2-40B4-BE49-F238E27FC236}">
                  <a16:creationId xmlns:a16="http://schemas.microsoft.com/office/drawing/2014/main" id="{4CD69778-1CB4-4318-D01B-FFE61B8C62AE}"/>
                </a:ext>
              </a:extLst>
            </p:cNvPr>
            <p:cNvSpPr/>
            <p:nvPr/>
          </p:nvSpPr>
          <p:spPr>
            <a:xfrm>
              <a:off x="5755216" y="2967567"/>
              <a:ext cx="681566" cy="681566"/>
            </a:xfrm>
            <a:custGeom>
              <a:avLst/>
              <a:gdLst/>
              <a:ahLst/>
              <a:cxnLst/>
              <a:rect l="0" t="0" r="0" b="0"/>
              <a:pathLst>
                <a:path w="681566" h="681566">
                  <a:moveTo>
                    <a:pt x="34433" y="511500"/>
                  </a:moveTo>
                  <a:cubicBezTo>
                    <a:pt x="34433" y="549077"/>
                    <a:pt x="64895" y="579539"/>
                    <a:pt x="102472" y="579539"/>
                  </a:cubicBezTo>
                  <a:cubicBezTo>
                    <a:pt x="140048" y="579539"/>
                    <a:pt x="170510" y="549077"/>
                    <a:pt x="170510" y="511500"/>
                  </a:cubicBezTo>
                  <a:cubicBezTo>
                    <a:pt x="170510" y="473924"/>
                    <a:pt x="140048" y="443462"/>
                    <a:pt x="102472" y="443462"/>
                  </a:cubicBezTo>
                  <a:cubicBezTo>
                    <a:pt x="64895" y="443462"/>
                    <a:pt x="34433" y="473924"/>
                    <a:pt x="34433" y="511500"/>
                  </a:cubicBezTo>
                  <a:moveTo>
                    <a:pt x="444" y="681566"/>
                  </a:moveTo>
                  <a:cubicBezTo>
                    <a:pt x="24259" y="649128"/>
                    <a:pt x="62232" y="630136"/>
                    <a:pt x="102472" y="630538"/>
                  </a:cubicBezTo>
                  <a:cubicBezTo>
                    <a:pt x="142700" y="630150"/>
                    <a:pt x="180657" y="649140"/>
                    <a:pt x="204469" y="681566"/>
                  </a:cubicBezTo>
                  <a:moveTo>
                    <a:pt x="511471" y="511500"/>
                  </a:moveTo>
                  <a:cubicBezTo>
                    <a:pt x="511471" y="549077"/>
                    <a:pt x="541933" y="579539"/>
                    <a:pt x="579509" y="579539"/>
                  </a:cubicBezTo>
                  <a:cubicBezTo>
                    <a:pt x="617085" y="579539"/>
                    <a:pt x="647547" y="549077"/>
                    <a:pt x="647547" y="511500"/>
                  </a:cubicBezTo>
                  <a:cubicBezTo>
                    <a:pt x="647547" y="473924"/>
                    <a:pt x="617085" y="443462"/>
                    <a:pt x="579509" y="443462"/>
                  </a:cubicBezTo>
                  <a:cubicBezTo>
                    <a:pt x="541933" y="443462"/>
                    <a:pt x="511471" y="473924"/>
                    <a:pt x="511471" y="511500"/>
                  </a:cubicBezTo>
                  <a:moveTo>
                    <a:pt x="477481" y="681566"/>
                  </a:moveTo>
                  <a:cubicBezTo>
                    <a:pt x="501539" y="649399"/>
                    <a:pt x="539356" y="630458"/>
                    <a:pt x="579524" y="630458"/>
                  </a:cubicBezTo>
                  <a:cubicBezTo>
                    <a:pt x="619692" y="630458"/>
                    <a:pt x="657509" y="649399"/>
                    <a:pt x="681566" y="681566"/>
                  </a:cubicBezTo>
                  <a:moveTo>
                    <a:pt x="222250" y="92604"/>
                  </a:moveTo>
                  <a:lnTo>
                    <a:pt x="133350" y="181504"/>
                  </a:lnTo>
                  <a:lnTo>
                    <a:pt x="103716" y="151870"/>
                  </a:lnTo>
                  <a:moveTo>
                    <a:pt x="577850" y="200025"/>
                  </a:moveTo>
                  <a:lnTo>
                    <a:pt x="459316" y="81491"/>
                  </a:lnTo>
                  <a:moveTo>
                    <a:pt x="577850" y="81491"/>
                  </a:moveTo>
                  <a:lnTo>
                    <a:pt x="459316" y="200025"/>
                  </a:lnTo>
                  <a:moveTo>
                    <a:pt x="385233" y="288925"/>
                  </a:moveTo>
                  <a:lnTo>
                    <a:pt x="476237" y="288925"/>
                  </a:lnTo>
                  <a:lnTo>
                    <a:pt x="518583" y="363008"/>
                  </a:lnTo>
                  <a:lnTo>
                    <a:pt x="560929" y="288925"/>
                  </a:lnTo>
                  <a:lnTo>
                    <a:pt x="651933" y="288925"/>
                  </a:lnTo>
                  <a:cubicBezTo>
                    <a:pt x="668299" y="288925"/>
                    <a:pt x="681566" y="275657"/>
                    <a:pt x="681566" y="259291"/>
                  </a:cubicBezTo>
                  <a:lnTo>
                    <a:pt x="681566" y="29633"/>
                  </a:lnTo>
                  <a:cubicBezTo>
                    <a:pt x="681566" y="13267"/>
                    <a:pt x="668299" y="0"/>
                    <a:pt x="651933" y="0"/>
                  </a:cubicBezTo>
                  <a:lnTo>
                    <a:pt x="385233" y="0"/>
                  </a:lnTo>
                  <a:moveTo>
                    <a:pt x="296333" y="0"/>
                  </a:moveTo>
                  <a:lnTo>
                    <a:pt x="29633" y="0"/>
                  </a:lnTo>
                  <a:cubicBezTo>
                    <a:pt x="13267" y="0"/>
                    <a:pt x="0" y="13267"/>
                    <a:pt x="0" y="29633"/>
                  </a:cubicBezTo>
                  <a:lnTo>
                    <a:pt x="0" y="259291"/>
                  </a:lnTo>
                  <a:cubicBezTo>
                    <a:pt x="0" y="275657"/>
                    <a:pt x="13267" y="288925"/>
                    <a:pt x="29633" y="288925"/>
                  </a:cubicBezTo>
                  <a:lnTo>
                    <a:pt x="120637" y="288925"/>
                  </a:lnTo>
                  <a:lnTo>
                    <a:pt x="162983" y="363008"/>
                  </a:lnTo>
                  <a:lnTo>
                    <a:pt x="205329" y="288925"/>
                  </a:lnTo>
                  <a:lnTo>
                    <a:pt x="296333" y="288925"/>
                  </a:lnTo>
                  <a:cubicBezTo>
                    <a:pt x="312699" y="288925"/>
                    <a:pt x="325966" y="275657"/>
                    <a:pt x="325966" y="259291"/>
                  </a:cubicBezTo>
                  <a:lnTo>
                    <a:pt x="325966" y="29633"/>
                  </a:lnTo>
                  <a:cubicBezTo>
                    <a:pt x="325966" y="13267"/>
                    <a:pt x="312699" y="0"/>
                    <a:pt x="296333" y="0"/>
                  </a:cubicBezTo>
                  <a:close/>
                </a:path>
              </a:pathLst>
            </a:custGeom>
            <a:noFill/>
            <a:ln w="12699">
              <a:solidFill>
                <a:srgbClr val="484848"/>
              </a:solidFill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400" b="1"/>
            </a:p>
          </p:txBody>
        </p:sp>
        <p:sp>
          <p:nvSpPr>
            <p:cNvPr id="20" name="Rounded Rectangle 17">
              <a:extLst>
                <a:ext uri="{FF2B5EF4-FFF2-40B4-BE49-F238E27FC236}">
                  <a16:creationId xmlns:a16="http://schemas.microsoft.com/office/drawing/2014/main" id="{81F154DA-E3FA-4B7B-0C53-3E2002083C3F}"/>
                </a:ext>
              </a:extLst>
            </p:cNvPr>
            <p:cNvSpPr/>
            <p:nvPr/>
          </p:nvSpPr>
          <p:spPr>
            <a:xfrm>
              <a:off x="2387600" y="3249084"/>
              <a:ext cx="382102" cy="394868"/>
            </a:xfrm>
            <a:custGeom>
              <a:avLst/>
              <a:gdLst/>
              <a:ahLst/>
              <a:cxnLst/>
              <a:rect l="0" t="0" r="0" b="0"/>
              <a:pathLst>
                <a:path w="382102" h="394868">
                  <a:moveTo>
                    <a:pt x="0" y="0"/>
                  </a:moveTo>
                  <a:moveTo>
                    <a:pt x="149100" y="78841"/>
                  </a:moveTo>
                  <a:lnTo>
                    <a:pt x="226634" y="123605"/>
                  </a:lnTo>
                  <a:lnTo>
                    <a:pt x="226634" y="213133"/>
                  </a:lnTo>
                  <a:lnTo>
                    <a:pt x="149100" y="257898"/>
                  </a:lnTo>
                  <a:lnTo>
                    <a:pt x="71567" y="213133"/>
                  </a:lnTo>
                  <a:lnTo>
                    <a:pt x="71567" y="123605"/>
                  </a:lnTo>
                  <a:close/>
                  <a:moveTo>
                    <a:pt x="0" y="0"/>
                  </a:moveTo>
                  <a:moveTo>
                    <a:pt x="226833" y="212211"/>
                  </a:moveTo>
                  <a:lnTo>
                    <a:pt x="304368" y="256976"/>
                  </a:lnTo>
                  <a:lnTo>
                    <a:pt x="304368" y="346505"/>
                  </a:lnTo>
                  <a:lnTo>
                    <a:pt x="226833" y="391268"/>
                  </a:lnTo>
                  <a:lnTo>
                    <a:pt x="149300" y="346505"/>
                  </a:lnTo>
                  <a:lnTo>
                    <a:pt x="149300" y="256976"/>
                  </a:lnTo>
                  <a:close/>
                  <a:moveTo>
                    <a:pt x="0" y="0"/>
                  </a:moveTo>
                  <a:moveTo>
                    <a:pt x="304568" y="78841"/>
                  </a:moveTo>
                  <a:lnTo>
                    <a:pt x="382102" y="123605"/>
                  </a:lnTo>
                  <a:lnTo>
                    <a:pt x="382102" y="213133"/>
                  </a:lnTo>
                  <a:lnTo>
                    <a:pt x="304568" y="257898"/>
                  </a:lnTo>
                  <a:lnTo>
                    <a:pt x="227035" y="213133"/>
                  </a:lnTo>
                  <a:lnTo>
                    <a:pt x="227035" y="123605"/>
                  </a:lnTo>
                  <a:close/>
                  <a:moveTo>
                    <a:pt x="303988" y="79289"/>
                  </a:moveTo>
                  <a:lnTo>
                    <a:pt x="303988" y="16470"/>
                  </a:lnTo>
                  <a:moveTo>
                    <a:pt x="0" y="0"/>
                  </a:moveTo>
                  <a:moveTo>
                    <a:pt x="338311" y="187965"/>
                  </a:moveTo>
                  <a:lnTo>
                    <a:pt x="338311" y="144660"/>
                  </a:lnTo>
                  <a:moveTo>
                    <a:pt x="0" y="0"/>
                  </a:moveTo>
                  <a:moveTo>
                    <a:pt x="195039" y="318331"/>
                  </a:moveTo>
                  <a:lnTo>
                    <a:pt x="235048" y="343970"/>
                  </a:lnTo>
                  <a:moveTo>
                    <a:pt x="0" y="0"/>
                  </a:moveTo>
                  <a:moveTo>
                    <a:pt x="151879" y="205358"/>
                  </a:moveTo>
                  <a:lnTo>
                    <a:pt x="185033" y="186625"/>
                  </a:lnTo>
                  <a:moveTo>
                    <a:pt x="149526" y="348306"/>
                  </a:moveTo>
                  <a:lnTo>
                    <a:pt x="74885" y="394868"/>
                  </a:lnTo>
                  <a:moveTo>
                    <a:pt x="72669" y="124373"/>
                  </a:moveTo>
                  <a:lnTo>
                    <a:pt x="15015" y="94811"/>
                  </a:lnTo>
                  <a:moveTo>
                    <a:pt x="0" y="0"/>
                  </a:moveTo>
                  <a:moveTo>
                    <a:pt x="307690" y="347566"/>
                  </a:moveTo>
                  <a:lnTo>
                    <a:pt x="372719" y="389693"/>
                  </a:lnTo>
                </a:path>
              </a:pathLst>
            </a:custGeom>
            <a:noFill/>
            <a:ln w="12699">
              <a:solidFill>
                <a:srgbClr val="92BD39"/>
              </a:solidFill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400" b="1"/>
            </a:p>
          </p:txBody>
        </p:sp>
        <p:sp>
          <p:nvSpPr>
            <p:cNvPr id="21" name="Rounded Rectangle 18">
              <a:extLst>
                <a:ext uri="{FF2B5EF4-FFF2-40B4-BE49-F238E27FC236}">
                  <a16:creationId xmlns:a16="http://schemas.microsoft.com/office/drawing/2014/main" id="{5FA51F0E-30AE-F62F-03EF-58EABDEAD620}"/>
                </a:ext>
              </a:extLst>
            </p:cNvPr>
            <p:cNvSpPr/>
            <p:nvPr/>
          </p:nvSpPr>
          <p:spPr>
            <a:xfrm>
              <a:off x="9407279" y="3257550"/>
              <a:ext cx="387841" cy="389466"/>
            </a:xfrm>
            <a:custGeom>
              <a:avLst/>
              <a:gdLst/>
              <a:ahLst/>
              <a:cxnLst/>
              <a:rect l="0" t="0" r="0" b="0"/>
              <a:pathLst>
                <a:path w="387841" h="389466">
                  <a:moveTo>
                    <a:pt x="146761" y="287544"/>
                  </a:moveTo>
                  <a:lnTo>
                    <a:pt x="34848" y="287544"/>
                  </a:lnTo>
                  <a:cubicBezTo>
                    <a:pt x="15599" y="287535"/>
                    <a:pt x="0" y="271928"/>
                    <a:pt x="0" y="252679"/>
                  </a:cubicBezTo>
                  <a:lnTo>
                    <a:pt x="0" y="34848"/>
                  </a:lnTo>
                  <a:cubicBezTo>
                    <a:pt x="9" y="15606"/>
                    <a:pt x="15606" y="9"/>
                    <a:pt x="34848" y="0"/>
                  </a:cubicBezTo>
                  <a:lnTo>
                    <a:pt x="296248" y="0"/>
                  </a:lnTo>
                  <a:cubicBezTo>
                    <a:pt x="315488" y="9"/>
                    <a:pt x="331080" y="15608"/>
                    <a:pt x="331080" y="34848"/>
                  </a:cubicBezTo>
                  <a:lnTo>
                    <a:pt x="331080" y="148132"/>
                  </a:lnTo>
                  <a:moveTo>
                    <a:pt x="0" y="68055"/>
                  </a:moveTo>
                  <a:lnTo>
                    <a:pt x="331097" y="68055"/>
                  </a:lnTo>
                  <a:moveTo>
                    <a:pt x="0" y="212699"/>
                  </a:moveTo>
                  <a:lnTo>
                    <a:pt x="160748" y="212699"/>
                  </a:lnTo>
                  <a:moveTo>
                    <a:pt x="0" y="140495"/>
                  </a:moveTo>
                  <a:lnTo>
                    <a:pt x="331097" y="140495"/>
                  </a:lnTo>
                  <a:moveTo>
                    <a:pt x="135229" y="68055"/>
                  </a:moveTo>
                  <a:lnTo>
                    <a:pt x="135229" y="287544"/>
                  </a:lnTo>
                  <a:moveTo>
                    <a:pt x="232189" y="68055"/>
                  </a:moveTo>
                  <a:lnTo>
                    <a:pt x="232189" y="148132"/>
                  </a:lnTo>
                  <a:moveTo>
                    <a:pt x="350198" y="332147"/>
                  </a:moveTo>
                  <a:cubicBezTo>
                    <a:pt x="351999" y="361762"/>
                    <a:pt x="329604" y="387300"/>
                    <a:pt x="300007" y="389382"/>
                  </a:cubicBezTo>
                  <a:cubicBezTo>
                    <a:pt x="270410" y="387300"/>
                    <a:pt x="248016" y="361762"/>
                    <a:pt x="249817" y="332147"/>
                  </a:cubicBezTo>
                  <a:lnTo>
                    <a:pt x="249817" y="272321"/>
                  </a:lnTo>
                  <a:cubicBezTo>
                    <a:pt x="247978" y="242687"/>
                    <a:pt x="270387" y="217117"/>
                    <a:pt x="300007" y="215053"/>
                  </a:cubicBezTo>
                  <a:cubicBezTo>
                    <a:pt x="329595" y="217126"/>
                    <a:pt x="351989" y="242648"/>
                    <a:pt x="350198" y="272254"/>
                  </a:cubicBezTo>
                  <a:close/>
                  <a:moveTo>
                    <a:pt x="344068" y="244923"/>
                  </a:moveTo>
                  <a:lnTo>
                    <a:pt x="387841" y="210752"/>
                  </a:lnTo>
                  <a:moveTo>
                    <a:pt x="345829" y="355600"/>
                  </a:moveTo>
                  <a:lnTo>
                    <a:pt x="387824" y="389466"/>
                  </a:lnTo>
                  <a:moveTo>
                    <a:pt x="350198" y="306594"/>
                  </a:moveTo>
                  <a:lnTo>
                    <a:pt x="387841" y="306594"/>
                  </a:lnTo>
                  <a:moveTo>
                    <a:pt x="212174" y="210752"/>
                  </a:moveTo>
                  <a:lnTo>
                    <a:pt x="255930" y="244923"/>
                  </a:lnTo>
                  <a:moveTo>
                    <a:pt x="254169" y="355600"/>
                  </a:moveTo>
                  <a:lnTo>
                    <a:pt x="212174" y="389466"/>
                  </a:lnTo>
                  <a:moveTo>
                    <a:pt x="249800" y="306594"/>
                  </a:moveTo>
                  <a:lnTo>
                    <a:pt x="212174" y="306594"/>
                  </a:lnTo>
                  <a:moveTo>
                    <a:pt x="249800" y="280466"/>
                  </a:moveTo>
                  <a:lnTo>
                    <a:pt x="350181" y="280466"/>
                  </a:lnTo>
                </a:path>
              </a:pathLst>
            </a:custGeom>
            <a:noFill/>
            <a:ln w="12699">
              <a:solidFill>
                <a:srgbClr val="E55753"/>
              </a:solidFill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400" b="1"/>
            </a:p>
          </p:txBody>
        </p:sp>
        <p:sp>
          <p:nvSpPr>
            <p:cNvPr id="22" name="Rounded Rectangle 19">
              <a:extLst>
                <a:ext uri="{FF2B5EF4-FFF2-40B4-BE49-F238E27FC236}">
                  <a16:creationId xmlns:a16="http://schemas.microsoft.com/office/drawing/2014/main" id="{36092721-3F1E-4D4B-BF07-F1B5EB531EF5}"/>
                </a:ext>
              </a:extLst>
            </p:cNvPr>
            <p:cNvSpPr/>
            <p:nvPr/>
          </p:nvSpPr>
          <p:spPr>
            <a:xfrm>
              <a:off x="2387600" y="3757084"/>
              <a:ext cx="390553" cy="390555"/>
            </a:xfrm>
            <a:custGeom>
              <a:avLst/>
              <a:gdLst/>
              <a:ahLst/>
              <a:cxnLst/>
              <a:rect l="0" t="0" r="0" b="0"/>
              <a:pathLst>
                <a:path w="390553" h="390555">
                  <a:moveTo>
                    <a:pt x="0" y="0"/>
                  </a:moveTo>
                  <a:moveTo>
                    <a:pt x="126040" y="15846"/>
                  </a:moveTo>
                  <a:lnTo>
                    <a:pt x="140694" y="51428"/>
                  </a:lnTo>
                  <a:moveTo>
                    <a:pt x="0" y="0"/>
                  </a:moveTo>
                  <a:moveTo>
                    <a:pt x="265712" y="354988"/>
                  </a:moveTo>
                  <a:lnTo>
                    <a:pt x="280360" y="390555"/>
                  </a:lnTo>
                  <a:moveTo>
                    <a:pt x="0" y="0"/>
                  </a:moveTo>
                  <a:moveTo>
                    <a:pt x="281120" y="16164"/>
                  </a:moveTo>
                  <a:lnTo>
                    <a:pt x="266320" y="51686"/>
                  </a:lnTo>
                  <a:moveTo>
                    <a:pt x="0" y="0"/>
                  </a:moveTo>
                  <a:moveTo>
                    <a:pt x="140072" y="354736"/>
                  </a:moveTo>
                  <a:lnTo>
                    <a:pt x="125279" y="390243"/>
                  </a:lnTo>
                  <a:moveTo>
                    <a:pt x="0" y="0"/>
                  </a:moveTo>
                  <a:moveTo>
                    <a:pt x="390553" y="126044"/>
                  </a:moveTo>
                  <a:lnTo>
                    <a:pt x="354971" y="140699"/>
                  </a:lnTo>
                  <a:moveTo>
                    <a:pt x="0" y="0"/>
                  </a:moveTo>
                  <a:moveTo>
                    <a:pt x="51411" y="265712"/>
                  </a:moveTo>
                  <a:lnTo>
                    <a:pt x="15844" y="280360"/>
                  </a:lnTo>
                  <a:moveTo>
                    <a:pt x="0" y="0"/>
                  </a:moveTo>
                  <a:moveTo>
                    <a:pt x="390235" y="281123"/>
                  </a:moveTo>
                  <a:lnTo>
                    <a:pt x="354712" y="266325"/>
                  </a:lnTo>
                  <a:moveTo>
                    <a:pt x="51668" y="140072"/>
                  </a:moveTo>
                  <a:lnTo>
                    <a:pt x="16160" y="125279"/>
                  </a:lnTo>
                  <a:moveTo>
                    <a:pt x="203201" y="21563"/>
                  </a:moveTo>
                  <a:cubicBezTo>
                    <a:pt x="219439" y="21563"/>
                    <a:pt x="233624" y="30348"/>
                    <a:pt x="241262" y="43424"/>
                  </a:cubicBezTo>
                  <a:cubicBezTo>
                    <a:pt x="258461" y="47506"/>
                    <a:pt x="274614" y="54294"/>
                    <a:pt x="289245" y="63312"/>
                  </a:cubicBezTo>
                  <a:cubicBezTo>
                    <a:pt x="303897" y="59460"/>
                    <a:pt x="320148" y="63277"/>
                    <a:pt x="331634" y="74763"/>
                  </a:cubicBezTo>
                  <a:cubicBezTo>
                    <a:pt x="343120" y="86249"/>
                    <a:pt x="346936" y="102499"/>
                    <a:pt x="343084" y="117152"/>
                  </a:cubicBezTo>
                  <a:cubicBezTo>
                    <a:pt x="352103" y="131782"/>
                    <a:pt x="358890" y="147933"/>
                    <a:pt x="362972" y="165132"/>
                  </a:cubicBezTo>
                  <a:cubicBezTo>
                    <a:pt x="376053" y="172770"/>
                    <a:pt x="384842" y="186959"/>
                    <a:pt x="384842" y="203198"/>
                  </a:cubicBezTo>
                  <a:cubicBezTo>
                    <a:pt x="384842" y="219439"/>
                    <a:pt x="376053" y="233625"/>
                    <a:pt x="362972" y="241264"/>
                  </a:cubicBezTo>
                  <a:cubicBezTo>
                    <a:pt x="358890" y="258460"/>
                    <a:pt x="352104" y="274609"/>
                    <a:pt x="343089" y="289236"/>
                  </a:cubicBezTo>
                  <a:cubicBezTo>
                    <a:pt x="346945" y="303892"/>
                    <a:pt x="343128" y="320148"/>
                    <a:pt x="331641" y="331635"/>
                  </a:cubicBezTo>
                  <a:cubicBezTo>
                    <a:pt x="320151" y="343125"/>
                    <a:pt x="303897" y="346940"/>
                    <a:pt x="289243" y="343084"/>
                  </a:cubicBezTo>
                  <a:cubicBezTo>
                    <a:pt x="274612" y="352103"/>
                    <a:pt x="258461" y="358890"/>
                    <a:pt x="241262" y="362971"/>
                  </a:cubicBezTo>
                  <a:cubicBezTo>
                    <a:pt x="233624" y="376048"/>
                    <a:pt x="219439" y="384833"/>
                    <a:pt x="203201" y="384833"/>
                  </a:cubicBezTo>
                  <a:cubicBezTo>
                    <a:pt x="186966" y="384833"/>
                    <a:pt x="172780" y="376048"/>
                    <a:pt x="165140" y="362972"/>
                  </a:cubicBezTo>
                  <a:cubicBezTo>
                    <a:pt x="147940" y="358891"/>
                    <a:pt x="131787" y="352103"/>
                    <a:pt x="117156" y="343084"/>
                  </a:cubicBezTo>
                  <a:cubicBezTo>
                    <a:pt x="102503" y="346936"/>
                    <a:pt x="86252" y="343120"/>
                    <a:pt x="74766" y="331634"/>
                  </a:cubicBezTo>
                  <a:cubicBezTo>
                    <a:pt x="63280" y="320148"/>
                    <a:pt x="59463" y="303899"/>
                    <a:pt x="63315" y="289246"/>
                  </a:cubicBezTo>
                  <a:cubicBezTo>
                    <a:pt x="54295" y="274612"/>
                    <a:pt x="47506" y="258458"/>
                    <a:pt x="43424" y="241255"/>
                  </a:cubicBezTo>
                  <a:cubicBezTo>
                    <a:pt x="30352" y="233613"/>
                    <a:pt x="21571" y="219432"/>
                    <a:pt x="21571" y="203198"/>
                  </a:cubicBezTo>
                  <a:cubicBezTo>
                    <a:pt x="21571" y="186966"/>
                    <a:pt x="30352" y="172782"/>
                    <a:pt x="43424" y="165142"/>
                  </a:cubicBezTo>
                  <a:cubicBezTo>
                    <a:pt x="47505" y="147940"/>
                    <a:pt x="54293" y="131787"/>
                    <a:pt x="63312" y="117155"/>
                  </a:cubicBezTo>
                  <a:cubicBezTo>
                    <a:pt x="59460" y="102502"/>
                    <a:pt x="63277" y="86251"/>
                    <a:pt x="74763" y="74766"/>
                  </a:cubicBezTo>
                  <a:cubicBezTo>
                    <a:pt x="86248" y="63280"/>
                    <a:pt x="102498" y="59463"/>
                    <a:pt x="117150" y="63314"/>
                  </a:cubicBezTo>
                  <a:cubicBezTo>
                    <a:pt x="131783" y="54294"/>
                    <a:pt x="147938" y="47505"/>
                    <a:pt x="165140" y="43423"/>
                  </a:cubicBezTo>
                  <a:cubicBezTo>
                    <a:pt x="172780" y="30347"/>
                    <a:pt x="186966" y="21563"/>
                    <a:pt x="203201" y="21563"/>
                  </a:cubicBezTo>
                  <a:close/>
                  <a:moveTo>
                    <a:pt x="137087" y="221943"/>
                  </a:moveTo>
                  <a:cubicBezTo>
                    <a:pt x="147103" y="258001"/>
                    <a:pt x="187167" y="280036"/>
                    <a:pt x="223225" y="270020"/>
                  </a:cubicBezTo>
                  <a:cubicBezTo>
                    <a:pt x="245260" y="262007"/>
                    <a:pt x="263289" y="243978"/>
                    <a:pt x="269299" y="221943"/>
                  </a:cubicBezTo>
                  <a:moveTo>
                    <a:pt x="159107" y="160846"/>
                  </a:moveTo>
                  <a:cubicBezTo>
                    <a:pt x="156341" y="160846"/>
                    <a:pt x="154099" y="163088"/>
                    <a:pt x="154099" y="165854"/>
                  </a:cubicBezTo>
                  <a:cubicBezTo>
                    <a:pt x="154099" y="168619"/>
                    <a:pt x="156341" y="170862"/>
                    <a:pt x="159107" y="170862"/>
                  </a:cubicBezTo>
                  <a:moveTo>
                    <a:pt x="159112" y="170862"/>
                  </a:moveTo>
                  <a:cubicBezTo>
                    <a:pt x="161878" y="170862"/>
                    <a:pt x="164120" y="168619"/>
                    <a:pt x="164120" y="165854"/>
                  </a:cubicBezTo>
                  <a:cubicBezTo>
                    <a:pt x="164120" y="163088"/>
                    <a:pt x="161878" y="160846"/>
                    <a:pt x="159112" y="160846"/>
                  </a:cubicBezTo>
                  <a:moveTo>
                    <a:pt x="247267" y="160846"/>
                  </a:moveTo>
                  <a:cubicBezTo>
                    <a:pt x="244502" y="160846"/>
                    <a:pt x="242258" y="163088"/>
                    <a:pt x="242258" y="165854"/>
                  </a:cubicBezTo>
                  <a:cubicBezTo>
                    <a:pt x="242258" y="168619"/>
                    <a:pt x="244502" y="170862"/>
                    <a:pt x="247267" y="170862"/>
                  </a:cubicBezTo>
                  <a:moveTo>
                    <a:pt x="247267" y="170862"/>
                  </a:moveTo>
                  <a:cubicBezTo>
                    <a:pt x="250034" y="170862"/>
                    <a:pt x="252276" y="168619"/>
                    <a:pt x="252276" y="165854"/>
                  </a:cubicBezTo>
                  <a:cubicBezTo>
                    <a:pt x="252276" y="163088"/>
                    <a:pt x="250034" y="160846"/>
                    <a:pt x="247267" y="160846"/>
                  </a:cubicBezTo>
                </a:path>
              </a:pathLst>
            </a:custGeom>
            <a:noFill/>
            <a:ln w="12699">
              <a:solidFill>
                <a:srgbClr val="92BD39"/>
              </a:solidFill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400" b="1"/>
            </a:p>
          </p:txBody>
        </p:sp>
        <p:sp>
          <p:nvSpPr>
            <p:cNvPr id="23" name="Rounded Rectangle 20">
              <a:extLst>
                <a:ext uri="{FF2B5EF4-FFF2-40B4-BE49-F238E27FC236}">
                  <a16:creationId xmlns:a16="http://schemas.microsoft.com/office/drawing/2014/main" id="{579E68C1-1D03-58F7-2186-B898960DE5B1}"/>
                </a:ext>
              </a:extLst>
            </p:cNvPr>
            <p:cNvSpPr/>
            <p:nvPr/>
          </p:nvSpPr>
          <p:spPr>
            <a:xfrm>
              <a:off x="9441103" y="3765550"/>
              <a:ext cx="316764" cy="392930"/>
            </a:xfrm>
            <a:custGeom>
              <a:avLst/>
              <a:gdLst/>
              <a:ahLst/>
              <a:cxnLst/>
              <a:rect l="0" t="0" r="0" b="0"/>
              <a:pathLst>
                <a:path w="316764" h="392930">
                  <a:moveTo>
                    <a:pt x="130480" y="42333"/>
                  </a:moveTo>
                  <a:cubicBezTo>
                    <a:pt x="130480" y="65713"/>
                    <a:pt x="149433" y="84666"/>
                    <a:pt x="172813" y="84666"/>
                  </a:cubicBezTo>
                  <a:cubicBezTo>
                    <a:pt x="196193" y="84666"/>
                    <a:pt x="215147" y="65713"/>
                    <a:pt x="215147" y="42333"/>
                  </a:cubicBezTo>
                  <a:cubicBezTo>
                    <a:pt x="215147" y="18953"/>
                    <a:pt x="196193" y="0"/>
                    <a:pt x="172813" y="0"/>
                  </a:cubicBezTo>
                  <a:cubicBezTo>
                    <a:pt x="149433" y="0"/>
                    <a:pt x="130480" y="18953"/>
                    <a:pt x="130480" y="42333"/>
                  </a:cubicBezTo>
                  <a:close/>
                  <a:moveTo>
                    <a:pt x="223596" y="169333"/>
                  </a:moveTo>
                  <a:lnTo>
                    <a:pt x="223596" y="118533"/>
                  </a:lnTo>
                  <a:lnTo>
                    <a:pt x="268690" y="118533"/>
                  </a:lnTo>
                  <a:cubicBezTo>
                    <a:pt x="295221" y="118533"/>
                    <a:pt x="316730" y="140041"/>
                    <a:pt x="316730" y="166573"/>
                  </a:cubicBezTo>
                  <a:cubicBezTo>
                    <a:pt x="316764" y="183590"/>
                    <a:pt x="305074" y="198390"/>
                    <a:pt x="288511" y="202296"/>
                  </a:cubicBezTo>
                  <a:cubicBezTo>
                    <a:pt x="271948" y="206202"/>
                    <a:pt x="254876" y="198187"/>
                    <a:pt x="247303" y="182947"/>
                  </a:cubicBezTo>
                  <a:lnTo>
                    <a:pt x="240530" y="169401"/>
                  </a:lnTo>
                  <a:close/>
                  <a:moveTo>
                    <a:pt x="240530" y="169333"/>
                  </a:moveTo>
                  <a:lnTo>
                    <a:pt x="274396" y="169333"/>
                  </a:lnTo>
                  <a:moveTo>
                    <a:pt x="223596" y="118533"/>
                  </a:moveTo>
                  <a:lnTo>
                    <a:pt x="121996" y="118533"/>
                  </a:lnTo>
                  <a:cubicBezTo>
                    <a:pt x="111787" y="118530"/>
                    <a:pt x="102569" y="124640"/>
                    <a:pt x="98594" y="134044"/>
                  </a:cubicBezTo>
                  <a:lnTo>
                    <a:pt x="5461" y="354177"/>
                  </a:lnTo>
                  <a:cubicBezTo>
                    <a:pt x="0" y="367102"/>
                    <a:pt x="6049" y="382006"/>
                    <a:pt x="18974" y="387468"/>
                  </a:cubicBezTo>
                  <a:cubicBezTo>
                    <a:pt x="31898" y="392930"/>
                    <a:pt x="46803" y="386880"/>
                    <a:pt x="52265" y="373955"/>
                  </a:cubicBezTo>
                  <a:lnTo>
                    <a:pt x="85759" y="294792"/>
                  </a:lnTo>
                  <a:lnTo>
                    <a:pt x="122233" y="308068"/>
                  </a:lnTo>
                  <a:cubicBezTo>
                    <a:pt x="132246" y="311720"/>
                    <a:pt x="138914" y="321235"/>
                    <a:pt x="138930" y="331893"/>
                  </a:cubicBezTo>
                  <a:lnTo>
                    <a:pt x="138930" y="364066"/>
                  </a:lnTo>
                  <a:cubicBezTo>
                    <a:pt x="138930" y="378094"/>
                    <a:pt x="150302" y="389466"/>
                    <a:pt x="164330" y="389466"/>
                  </a:cubicBezTo>
                  <a:cubicBezTo>
                    <a:pt x="178358" y="389466"/>
                    <a:pt x="189730" y="378094"/>
                    <a:pt x="189730" y="364066"/>
                  </a:cubicBezTo>
                  <a:lnTo>
                    <a:pt x="189730" y="331893"/>
                  </a:lnTo>
                  <a:cubicBezTo>
                    <a:pt x="189675" y="299869"/>
                    <a:pt x="169650" y="271278"/>
                    <a:pt x="139573" y="260282"/>
                  </a:cubicBezTo>
                  <a:lnTo>
                    <a:pt x="105571" y="247937"/>
                  </a:lnTo>
                  <a:lnTo>
                    <a:pt x="138828" y="169333"/>
                  </a:lnTo>
                  <a:lnTo>
                    <a:pt x="223596" y="169333"/>
                  </a:lnTo>
                </a:path>
              </a:pathLst>
            </a:custGeom>
            <a:noFill/>
            <a:ln w="12699">
              <a:solidFill>
                <a:srgbClr val="E55753"/>
              </a:solidFill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400" b="1"/>
            </a:p>
          </p:txBody>
        </p:sp>
        <p:sp>
          <p:nvSpPr>
            <p:cNvPr id="24" name="Rounded Rectangle 21">
              <a:extLst>
                <a:ext uri="{FF2B5EF4-FFF2-40B4-BE49-F238E27FC236}">
                  <a16:creationId xmlns:a16="http://schemas.microsoft.com/office/drawing/2014/main" id="{180B6247-83E7-231C-60B4-31CBFB1CCEBB}"/>
                </a:ext>
              </a:extLst>
            </p:cNvPr>
            <p:cNvSpPr/>
            <p:nvPr/>
          </p:nvSpPr>
          <p:spPr>
            <a:xfrm>
              <a:off x="2396134" y="4273550"/>
              <a:ext cx="389466" cy="389466"/>
            </a:xfrm>
            <a:custGeom>
              <a:avLst/>
              <a:gdLst/>
              <a:ahLst/>
              <a:cxnLst/>
              <a:rect l="0" t="0" r="0" b="0"/>
              <a:pathLst>
                <a:path w="389466" h="389466">
                  <a:moveTo>
                    <a:pt x="0" y="194733"/>
                  </a:moveTo>
                  <a:cubicBezTo>
                    <a:pt x="0" y="302281"/>
                    <a:pt x="87185" y="389466"/>
                    <a:pt x="194733" y="389466"/>
                  </a:cubicBezTo>
                  <a:cubicBezTo>
                    <a:pt x="302281" y="389466"/>
                    <a:pt x="389466" y="302281"/>
                    <a:pt x="389466" y="194733"/>
                  </a:cubicBezTo>
                  <a:cubicBezTo>
                    <a:pt x="389466" y="87185"/>
                    <a:pt x="302281" y="0"/>
                    <a:pt x="194733" y="0"/>
                  </a:cubicBezTo>
                  <a:cubicBezTo>
                    <a:pt x="87185" y="0"/>
                    <a:pt x="0" y="87185"/>
                    <a:pt x="0" y="194733"/>
                  </a:cubicBezTo>
                  <a:close/>
                  <a:moveTo>
                    <a:pt x="304799" y="287866"/>
                  </a:moveTo>
                  <a:lnTo>
                    <a:pt x="84666" y="287866"/>
                  </a:lnTo>
                  <a:lnTo>
                    <a:pt x="84666" y="118533"/>
                  </a:lnTo>
                  <a:moveTo>
                    <a:pt x="304732" y="143933"/>
                  </a:moveTo>
                  <a:lnTo>
                    <a:pt x="253932" y="151197"/>
                  </a:lnTo>
                  <a:cubicBezTo>
                    <a:pt x="248645" y="151955"/>
                    <a:pt x="244026" y="155162"/>
                    <a:pt x="241469" y="159850"/>
                  </a:cubicBezTo>
                  <a:lnTo>
                    <a:pt x="203132" y="230293"/>
                  </a:lnTo>
                  <a:cubicBezTo>
                    <a:pt x="201888" y="234142"/>
                    <a:pt x="198379" y="236810"/>
                    <a:pt x="194338" y="236980"/>
                  </a:cubicBezTo>
                  <a:cubicBezTo>
                    <a:pt x="190296" y="237150"/>
                    <a:pt x="186576" y="234786"/>
                    <a:pt x="185013" y="231055"/>
                  </a:cubicBezTo>
                  <a:lnTo>
                    <a:pt x="152637" y="182490"/>
                  </a:lnTo>
                  <a:cubicBezTo>
                    <a:pt x="147701" y="175074"/>
                    <a:pt x="137864" y="172750"/>
                    <a:pt x="130132" y="177173"/>
                  </a:cubicBezTo>
                  <a:lnTo>
                    <a:pt x="84598" y="203200"/>
                  </a:lnTo>
                </a:path>
              </a:pathLst>
            </a:custGeom>
            <a:noFill/>
            <a:ln w="12699">
              <a:solidFill>
                <a:srgbClr val="92BD39"/>
              </a:solidFill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400" b="1"/>
            </a:p>
          </p:txBody>
        </p:sp>
        <p:sp>
          <p:nvSpPr>
            <p:cNvPr id="25" name="Rounded Rectangle 22">
              <a:extLst>
                <a:ext uri="{FF2B5EF4-FFF2-40B4-BE49-F238E27FC236}">
                  <a16:creationId xmlns:a16="http://schemas.microsoft.com/office/drawing/2014/main" id="{47763CF8-B3A4-2912-2B2E-DB858FCF78D5}"/>
                </a:ext>
              </a:extLst>
            </p:cNvPr>
            <p:cNvSpPr/>
            <p:nvPr/>
          </p:nvSpPr>
          <p:spPr>
            <a:xfrm>
              <a:off x="9421448" y="4287838"/>
              <a:ext cx="359505" cy="360890"/>
            </a:xfrm>
            <a:custGeom>
              <a:avLst/>
              <a:gdLst/>
              <a:ahLst/>
              <a:cxnLst/>
              <a:rect l="0" t="0" r="0" b="0"/>
              <a:pathLst>
                <a:path w="359505" h="360890">
                  <a:moveTo>
                    <a:pt x="221556" y="70193"/>
                  </a:moveTo>
                  <a:cubicBezTo>
                    <a:pt x="255934" y="63282"/>
                    <a:pt x="283611" y="35267"/>
                    <a:pt x="290534" y="0"/>
                  </a:cubicBezTo>
                  <a:cubicBezTo>
                    <a:pt x="297456" y="35267"/>
                    <a:pt x="325127" y="63282"/>
                    <a:pt x="359505" y="70193"/>
                  </a:cubicBezTo>
                  <a:moveTo>
                    <a:pt x="359505" y="70233"/>
                  </a:moveTo>
                  <a:cubicBezTo>
                    <a:pt x="325127" y="77144"/>
                    <a:pt x="297449" y="105160"/>
                    <a:pt x="290527" y="140427"/>
                  </a:cubicBezTo>
                  <a:cubicBezTo>
                    <a:pt x="283605" y="105160"/>
                    <a:pt x="255934" y="77145"/>
                    <a:pt x="221556" y="70233"/>
                  </a:cubicBezTo>
                  <a:moveTo>
                    <a:pt x="0" y="114762"/>
                  </a:moveTo>
                  <a:lnTo>
                    <a:pt x="174789" y="114762"/>
                  </a:lnTo>
                  <a:moveTo>
                    <a:pt x="0" y="196783"/>
                  </a:moveTo>
                  <a:lnTo>
                    <a:pt x="351648" y="196783"/>
                  </a:lnTo>
                  <a:moveTo>
                    <a:pt x="0" y="278870"/>
                  </a:moveTo>
                  <a:lnTo>
                    <a:pt x="351648" y="278870"/>
                  </a:lnTo>
                  <a:moveTo>
                    <a:pt x="0" y="360890"/>
                  </a:moveTo>
                  <a:lnTo>
                    <a:pt x="351648" y="360890"/>
                  </a:lnTo>
                </a:path>
              </a:pathLst>
            </a:custGeom>
            <a:noFill/>
            <a:ln w="12699">
              <a:solidFill>
                <a:srgbClr val="E55753"/>
              </a:solidFill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400" b="1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Future Directions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8F46011-7128-4844-3D98-D830BE7EB9E9}"/>
              </a:ext>
            </a:extLst>
          </p:cNvPr>
          <p:cNvGrpSpPr/>
          <p:nvPr/>
        </p:nvGrpSpPr>
        <p:grpSpPr>
          <a:xfrm>
            <a:off x="2682910" y="1278731"/>
            <a:ext cx="6270590" cy="4706539"/>
            <a:chOff x="3238500" y="1278731"/>
            <a:chExt cx="5715000" cy="428952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82A8850-4365-72EB-44CE-118BD08E948C}"/>
                </a:ext>
              </a:extLst>
            </p:cNvPr>
            <p:cNvGrpSpPr/>
            <p:nvPr/>
          </p:nvGrpSpPr>
          <p:grpSpPr>
            <a:xfrm>
              <a:off x="4010025" y="1507332"/>
              <a:ext cx="971550" cy="2286000"/>
              <a:chOff x="1228725" y="1485900"/>
              <a:chExt cx="971550" cy="2286000"/>
            </a:xfrm>
          </p:grpSpPr>
          <p:sp>
            <p:nvSpPr>
              <p:cNvPr id="56" name="Rounded Rectangle 1">
                <a:extLst>
                  <a:ext uri="{FF2B5EF4-FFF2-40B4-BE49-F238E27FC236}">
                    <a16:creationId xmlns:a16="http://schemas.microsoft.com/office/drawing/2014/main" id="{B8824C20-E82E-3CC5-CB32-EFA1448C8923}"/>
                  </a:ext>
                </a:extLst>
              </p:cNvPr>
              <p:cNvSpPr/>
              <p:nvPr/>
            </p:nvSpPr>
            <p:spPr>
              <a:xfrm>
                <a:off x="1228725" y="1485900"/>
                <a:ext cx="485775" cy="2286000"/>
              </a:xfrm>
              <a:custGeom>
                <a:avLst/>
                <a:gdLst/>
                <a:ahLst/>
                <a:cxnLst/>
                <a:rect l="0" t="0" r="0" b="0"/>
                <a:pathLst>
                  <a:path w="485775" h="2286000">
                    <a:moveTo>
                      <a:pt x="0" y="1143000"/>
                    </a:moveTo>
                    <a:cubicBezTo>
                      <a:pt x="0" y="1774259"/>
                      <a:pt x="179108" y="2286000"/>
                      <a:pt x="400050" y="2286000"/>
                    </a:cubicBezTo>
                    <a:cubicBezTo>
                      <a:pt x="429472" y="2286000"/>
                      <a:pt x="458162" y="2276922"/>
                      <a:pt x="485775" y="2259691"/>
                    </a:cubicBezTo>
                    <a:cubicBezTo>
                      <a:pt x="306028" y="2147573"/>
                      <a:pt x="171450" y="1690192"/>
                      <a:pt x="171450" y="1143000"/>
                    </a:cubicBezTo>
                    <a:cubicBezTo>
                      <a:pt x="171450" y="595807"/>
                      <a:pt x="306028" y="138426"/>
                      <a:pt x="485775" y="26308"/>
                    </a:cubicBezTo>
                    <a:cubicBezTo>
                      <a:pt x="458162" y="9077"/>
                      <a:pt x="429472" y="0"/>
                      <a:pt x="400050" y="0"/>
                    </a:cubicBezTo>
                    <a:cubicBezTo>
                      <a:pt x="179108" y="0"/>
                      <a:pt x="0" y="511740"/>
                      <a:pt x="0" y="1143000"/>
                    </a:cubicBezTo>
                  </a:path>
                </a:pathLst>
              </a:custGeom>
              <a:solidFill>
                <a:srgbClr val="1EABDA"/>
              </a:solidFill>
              <a:ln>
                <a:noFill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2400"/>
              </a:p>
            </p:txBody>
          </p:sp>
          <p:sp>
            <p:nvSpPr>
              <p:cNvPr id="57" name="Rounded Rectangle 2">
                <a:extLst>
                  <a:ext uri="{FF2B5EF4-FFF2-40B4-BE49-F238E27FC236}">
                    <a16:creationId xmlns:a16="http://schemas.microsoft.com/office/drawing/2014/main" id="{03EF7494-B42E-646A-21DB-FFCE78081033}"/>
                  </a:ext>
                </a:extLst>
              </p:cNvPr>
              <p:cNvSpPr/>
              <p:nvPr/>
            </p:nvSpPr>
            <p:spPr>
              <a:xfrm>
                <a:off x="1628775" y="1485900"/>
                <a:ext cx="571500" cy="2286000"/>
              </a:xfrm>
              <a:custGeom>
                <a:avLst/>
                <a:gdLst/>
                <a:ahLst/>
                <a:cxnLst/>
                <a:rect l="0" t="0" r="0" b="0"/>
                <a:pathLst>
                  <a:path w="571500" h="2286000">
                    <a:moveTo>
                      <a:pt x="571500" y="1143000"/>
                    </a:moveTo>
                    <a:cubicBezTo>
                      <a:pt x="571500" y="1774259"/>
                      <a:pt x="392391" y="2286000"/>
                      <a:pt x="171450" y="2286000"/>
                    </a:cubicBezTo>
                    <a:lnTo>
                      <a:pt x="0" y="2286000"/>
                    </a:lnTo>
                    <a:cubicBezTo>
                      <a:pt x="29422" y="2286000"/>
                      <a:pt x="58112" y="2276922"/>
                      <a:pt x="85725" y="2259691"/>
                    </a:cubicBezTo>
                    <a:cubicBezTo>
                      <a:pt x="265471" y="2147573"/>
                      <a:pt x="400050" y="1690192"/>
                      <a:pt x="400050" y="1143000"/>
                    </a:cubicBezTo>
                    <a:cubicBezTo>
                      <a:pt x="400050" y="595807"/>
                      <a:pt x="265471" y="138426"/>
                      <a:pt x="85725" y="26308"/>
                    </a:cubicBezTo>
                    <a:cubicBezTo>
                      <a:pt x="58112" y="9077"/>
                      <a:pt x="29422" y="0"/>
                      <a:pt x="0" y="0"/>
                    </a:cubicBezTo>
                    <a:lnTo>
                      <a:pt x="171450" y="0"/>
                    </a:lnTo>
                    <a:cubicBezTo>
                      <a:pt x="392391" y="0"/>
                      <a:pt x="571500" y="511740"/>
                      <a:pt x="571500" y="1143000"/>
                    </a:cubicBezTo>
                  </a:path>
                </a:pathLst>
              </a:custGeom>
              <a:solidFill>
                <a:srgbClr val="1EABDA"/>
              </a:solidFill>
              <a:ln>
                <a:noFill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240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7BE0A59-EEEC-1B54-FF0E-4E375CC4B08B}"/>
                </a:ext>
              </a:extLst>
            </p:cNvPr>
            <p:cNvGrpSpPr/>
            <p:nvPr/>
          </p:nvGrpSpPr>
          <p:grpSpPr>
            <a:xfrm>
              <a:off x="4010025" y="1507332"/>
              <a:ext cx="971550" cy="2286000"/>
              <a:chOff x="1228725" y="1485900"/>
              <a:chExt cx="971550" cy="2286000"/>
            </a:xfrm>
          </p:grpSpPr>
          <p:sp>
            <p:nvSpPr>
              <p:cNvPr id="54" name="Rounded Rectangle 4">
                <a:extLst>
                  <a:ext uri="{FF2B5EF4-FFF2-40B4-BE49-F238E27FC236}">
                    <a16:creationId xmlns:a16="http://schemas.microsoft.com/office/drawing/2014/main" id="{73D79618-AC6D-4266-E78B-C3AEE2F9B369}"/>
                  </a:ext>
                </a:extLst>
              </p:cNvPr>
              <p:cNvSpPr/>
              <p:nvPr/>
            </p:nvSpPr>
            <p:spPr>
              <a:xfrm>
                <a:off x="1228725" y="1485900"/>
                <a:ext cx="485775" cy="2286000"/>
              </a:xfrm>
              <a:custGeom>
                <a:avLst/>
                <a:gdLst/>
                <a:ahLst/>
                <a:cxnLst/>
                <a:rect l="0" t="0" r="0" b="0"/>
                <a:pathLst>
                  <a:path w="485775" h="2286000">
                    <a:moveTo>
                      <a:pt x="0" y="1143000"/>
                    </a:moveTo>
                    <a:cubicBezTo>
                      <a:pt x="0" y="1774261"/>
                      <a:pt x="179108" y="2286000"/>
                      <a:pt x="400050" y="2286000"/>
                    </a:cubicBezTo>
                    <a:cubicBezTo>
                      <a:pt x="429474" y="2286000"/>
                      <a:pt x="458158" y="2276923"/>
                      <a:pt x="485775" y="2259696"/>
                    </a:cubicBezTo>
                    <a:cubicBezTo>
                      <a:pt x="306027" y="2147573"/>
                      <a:pt x="171450" y="1690189"/>
                      <a:pt x="171450" y="1143000"/>
                    </a:cubicBezTo>
                    <a:cubicBezTo>
                      <a:pt x="171450" y="595810"/>
                      <a:pt x="306027" y="138426"/>
                      <a:pt x="485775" y="26303"/>
                    </a:cubicBezTo>
                    <a:cubicBezTo>
                      <a:pt x="458158" y="9076"/>
                      <a:pt x="429474" y="0"/>
                      <a:pt x="400050" y="0"/>
                    </a:cubicBezTo>
                    <a:cubicBezTo>
                      <a:pt x="179108" y="0"/>
                      <a:pt x="0" y="511738"/>
                      <a:pt x="0" y="1143000"/>
                    </a:cubicBezTo>
                    <a:close/>
                  </a:path>
                </a:pathLst>
              </a:custGeom>
              <a:noFill/>
              <a:ln w="14287">
                <a:solidFill>
                  <a:srgbClr val="FFFFFF"/>
                </a:solidFill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2400"/>
              </a:p>
            </p:txBody>
          </p:sp>
          <p:sp>
            <p:nvSpPr>
              <p:cNvPr id="55" name="Rounded Rectangle 5">
                <a:extLst>
                  <a:ext uri="{FF2B5EF4-FFF2-40B4-BE49-F238E27FC236}">
                    <a16:creationId xmlns:a16="http://schemas.microsoft.com/office/drawing/2014/main" id="{4A372049-5EB6-D735-B4C1-CFAEDE349FD1}"/>
                  </a:ext>
                </a:extLst>
              </p:cNvPr>
              <p:cNvSpPr/>
              <p:nvPr/>
            </p:nvSpPr>
            <p:spPr>
              <a:xfrm>
                <a:off x="1628775" y="1485900"/>
                <a:ext cx="571500" cy="2286000"/>
              </a:xfrm>
              <a:custGeom>
                <a:avLst/>
                <a:gdLst/>
                <a:ahLst/>
                <a:cxnLst/>
                <a:rect l="0" t="0" r="0" b="0"/>
                <a:pathLst>
                  <a:path w="571500" h="2286000">
                    <a:moveTo>
                      <a:pt x="571500" y="1143000"/>
                    </a:moveTo>
                    <a:cubicBezTo>
                      <a:pt x="571500" y="1774261"/>
                      <a:pt x="392391" y="2286000"/>
                      <a:pt x="171450" y="2286000"/>
                    </a:cubicBezTo>
                    <a:lnTo>
                      <a:pt x="0" y="2286000"/>
                    </a:lnTo>
                    <a:cubicBezTo>
                      <a:pt x="29424" y="2286000"/>
                      <a:pt x="58108" y="2276923"/>
                      <a:pt x="85725" y="2259696"/>
                    </a:cubicBezTo>
                    <a:cubicBezTo>
                      <a:pt x="265472" y="2147573"/>
                      <a:pt x="400050" y="1690189"/>
                      <a:pt x="400050" y="1143000"/>
                    </a:cubicBezTo>
                    <a:cubicBezTo>
                      <a:pt x="400050" y="595810"/>
                      <a:pt x="265472" y="138426"/>
                      <a:pt x="85725" y="26303"/>
                    </a:cubicBezTo>
                    <a:cubicBezTo>
                      <a:pt x="58108" y="9076"/>
                      <a:pt x="29424" y="0"/>
                      <a:pt x="0" y="0"/>
                    </a:cubicBezTo>
                    <a:lnTo>
                      <a:pt x="171450" y="0"/>
                    </a:lnTo>
                    <a:cubicBezTo>
                      <a:pt x="392391" y="0"/>
                      <a:pt x="571500" y="511738"/>
                      <a:pt x="571500" y="1143000"/>
                    </a:cubicBezTo>
                    <a:close/>
                  </a:path>
                </a:pathLst>
              </a:custGeom>
              <a:noFill/>
              <a:ln w="14287">
                <a:solidFill>
                  <a:srgbClr val="FFFFFF"/>
                </a:solidFill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240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A103C9-BA3A-DD87-1A0A-D133FF96A257}"/>
                </a:ext>
              </a:extLst>
            </p:cNvPr>
            <p:cNvGrpSpPr/>
            <p:nvPr/>
          </p:nvGrpSpPr>
          <p:grpSpPr>
            <a:xfrm>
              <a:off x="5610225" y="1507332"/>
              <a:ext cx="971550" cy="2286000"/>
              <a:chOff x="2828925" y="1485900"/>
              <a:chExt cx="971550" cy="2286000"/>
            </a:xfrm>
          </p:grpSpPr>
          <p:sp>
            <p:nvSpPr>
              <p:cNvPr id="52" name="Rounded Rectangle 7">
                <a:extLst>
                  <a:ext uri="{FF2B5EF4-FFF2-40B4-BE49-F238E27FC236}">
                    <a16:creationId xmlns:a16="http://schemas.microsoft.com/office/drawing/2014/main" id="{8BF3CA41-9530-DD0A-41E7-04F87DC76514}"/>
                  </a:ext>
                </a:extLst>
              </p:cNvPr>
              <p:cNvSpPr/>
              <p:nvPr/>
            </p:nvSpPr>
            <p:spPr>
              <a:xfrm>
                <a:off x="2828925" y="1485900"/>
                <a:ext cx="485775" cy="2286000"/>
              </a:xfrm>
              <a:custGeom>
                <a:avLst/>
                <a:gdLst/>
                <a:ahLst/>
                <a:cxnLst/>
                <a:rect l="0" t="0" r="0" b="0"/>
                <a:pathLst>
                  <a:path w="485775" h="2286000">
                    <a:moveTo>
                      <a:pt x="0" y="1143000"/>
                    </a:moveTo>
                    <a:cubicBezTo>
                      <a:pt x="0" y="1774259"/>
                      <a:pt x="179108" y="2286000"/>
                      <a:pt x="400050" y="2286000"/>
                    </a:cubicBezTo>
                    <a:cubicBezTo>
                      <a:pt x="429472" y="2286000"/>
                      <a:pt x="458162" y="2276922"/>
                      <a:pt x="485775" y="2259691"/>
                    </a:cubicBezTo>
                    <a:cubicBezTo>
                      <a:pt x="306028" y="2147573"/>
                      <a:pt x="171450" y="1690192"/>
                      <a:pt x="171450" y="1143000"/>
                    </a:cubicBezTo>
                    <a:cubicBezTo>
                      <a:pt x="171450" y="595807"/>
                      <a:pt x="306028" y="138426"/>
                      <a:pt x="485775" y="26308"/>
                    </a:cubicBezTo>
                    <a:cubicBezTo>
                      <a:pt x="458162" y="9077"/>
                      <a:pt x="429472" y="0"/>
                      <a:pt x="400050" y="0"/>
                    </a:cubicBezTo>
                    <a:cubicBezTo>
                      <a:pt x="179108" y="0"/>
                      <a:pt x="0" y="511740"/>
                      <a:pt x="0" y="1143000"/>
                    </a:cubicBezTo>
                  </a:path>
                </a:pathLst>
              </a:custGeom>
              <a:solidFill>
                <a:srgbClr val="3CC583"/>
              </a:solidFill>
              <a:ln>
                <a:noFill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2400"/>
              </a:p>
            </p:txBody>
          </p:sp>
          <p:sp>
            <p:nvSpPr>
              <p:cNvPr id="53" name="Rounded Rectangle 8">
                <a:extLst>
                  <a:ext uri="{FF2B5EF4-FFF2-40B4-BE49-F238E27FC236}">
                    <a16:creationId xmlns:a16="http://schemas.microsoft.com/office/drawing/2014/main" id="{3A51C6EC-4481-D7A5-49DE-66815F457DAD}"/>
                  </a:ext>
                </a:extLst>
              </p:cNvPr>
              <p:cNvSpPr/>
              <p:nvPr/>
            </p:nvSpPr>
            <p:spPr>
              <a:xfrm>
                <a:off x="3228975" y="1485900"/>
                <a:ext cx="571500" cy="2286000"/>
              </a:xfrm>
              <a:custGeom>
                <a:avLst/>
                <a:gdLst/>
                <a:ahLst/>
                <a:cxnLst/>
                <a:rect l="0" t="0" r="0" b="0"/>
                <a:pathLst>
                  <a:path w="571500" h="2286000">
                    <a:moveTo>
                      <a:pt x="571500" y="1143000"/>
                    </a:moveTo>
                    <a:cubicBezTo>
                      <a:pt x="571500" y="1774259"/>
                      <a:pt x="392391" y="2286000"/>
                      <a:pt x="171450" y="2286000"/>
                    </a:cubicBezTo>
                    <a:lnTo>
                      <a:pt x="0" y="2286000"/>
                    </a:lnTo>
                    <a:cubicBezTo>
                      <a:pt x="29422" y="2286000"/>
                      <a:pt x="58112" y="2276922"/>
                      <a:pt x="85725" y="2259691"/>
                    </a:cubicBezTo>
                    <a:cubicBezTo>
                      <a:pt x="265471" y="2147573"/>
                      <a:pt x="400050" y="1690192"/>
                      <a:pt x="400050" y="1143000"/>
                    </a:cubicBezTo>
                    <a:cubicBezTo>
                      <a:pt x="400050" y="595807"/>
                      <a:pt x="265471" y="138426"/>
                      <a:pt x="85725" y="26308"/>
                    </a:cubicBezTo>
                    <a:cubicBezTo>
                      <a:pt x="58112" y="9077"/>
                      <a:pt x="29422" y="0"/>
                      <a:pt x="0" y="0"/>
                    </a:cubicBezTo>
                    <a:lnTo>
                      <a:pt x="171450" y="0"/>
                    </a:lnTo>
                    <a:cubicBezTo>
                      <a:pt x="392391" y="0"/>
                      <a:pt x="571500" y="511740"/>
                      <a:pt x="571500" y="1143000"/>
                    </a:cubicBezTo>
                  </a:path>
                </a:pathLst>
              </a:custGeom>
              <a:solidFill>
                <a:srgbClr val="3CC583"/>
              </a:solidFill>
              <a:ln>
                <a:noFill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240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D3D3432-1F88-A698-3613-AE8C3A5AB72F}"/>
                </a:ext>
              </a:extLst>
            </p:cNvPr>
            <p:cNvGrpSpPr/>
            <p:nvPr/>
          </p:nvGrpSpPr>
          <p:grpSpPr>
            <a:xfrm>
              <a:off x="5610225" y="1507332"/>
              <a:ext cx="971550" cy="2286000"/>
              <a:chOff x="2828925" y="1485900"/>
              <a:chExt cx="971550" cy="2286000"/>
            </a:xfrm>
          </p:grpSpPr>
          <p:sp>
            <p:nvSpPr>
              <p:cNvPr id="50" name="Rounded Rectangle 10">
                <a:extLst>
                  <a:ext uri="{FF2B5EF4-FFF2-40B4-BE49-F238E27FC236}">
                    <a16:creationId xmlns:a16="http://schemas.microsoft.com/office/drawing/2014/main" id="{AE50B2AD-F8B6-2975-D9FD-BFC265AD5E65}"/>
                  </a:ext>
                </a:extLst>
              </p:cNvPr>
              <p:cNvSpPr/>
              <p:nvPr/>
            </p:nvSpPr>
            <p:spPr>
              <a:xfrm>
                <a:off x="2828925" y="1485900"/>
                <a:ext cx="485775" cy="2286000"/>
              </a:xfrm>
              <a:custGeom>
                <a:avLst/>
                <a:gdLst/>
                <a:ahLst/>
                <a:cxnLst/>
                <a:rect l="0" t="0" r="0" b="0"/>
                <a:pathLst>
                  <a:path w="485775" h="2286000">
                    <a:moveTo>
                      <a:pt x="0" y="1143000"/>
                    </a:moveTo>
                    <a:cubicBezTo>
                      <a:pt x="0" y="1774261"/>
                      <a:pt x="179108" y="2286000"/>
                      <a:pt x="400050" y="2286000"/>
                    </a:cubicBezTo>
                    <a:cubicBezTo>
                      <a:pt x="429474" y="2286000"/>
                      <a:pt x="458158" y="2276923"/>
                      <a:pt x="485775" y="2259696"/>
                    </a:cubicBezTo>
                    <a:cubicBezTo>
                      <a:pt x="306027" y="2147573"/>
                      <a:pt x="171450" y="1690189"/>
                      <a:pt x="171450" y="1143000"/>
                    </a:cubicBezTo>
                    <a:cubicBezTo>
                      <a:pt x="171450" y="595810"/>
                      <a:pt x="306027" y="138426"/>
                      <a:pt x="485775" y="26303"/>
                    </a:cubicBezTo>
                    <a:cubicBezTo>
                      <a:pt x="458158" y="9076"/>
                      <a:pt x="429474" y="0"/>
                      <a:pt x="400050" y="0"/>
                    </a:cubicBezTo>
                    <a:cubicBezTo>
                      <a:pt x="179108" y="0"/>
                      <a:pt x="0" y="511738"/>
                      <a:pt x="0" y="1143000"/>
                    </a:cubicBezTo>
                    <a:close/>
                  </a:path>
                </a:pathLst>
              </a:custGeom>
              <a:noFill/>
              <a:ln w="14287">
                <a:solidFill>
                  <a:srgbClr val="FFFFFF"/>
                </a:solidFill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2400"/>
              </a:p>
            </p:txBody>
          </p:sp>
          <p:sp>
            <p:nvSpPr>
              <p:cNvPr id="51" name="Rounded Rectangle 11">
                <a:extLst>
                  <a:ext uri="{FF2B5EF4-FFF2-40B4-BE49-F238E27FC236}">
                    <a16:creationId xmlns:a16="http://schemas.microsoft.com/office/drawing/2014/main" id="{749A900A-710B-A122-D925-83DD15087ACD}"/>
                  </a:ext>
                </a:extLst>
              </p:cNvPr>
              <p:cNvSpPr/>
              <p:nvPr/>
            </p:nvSpPr>
            <p:spPr>
              <a:xfrm>
                <a:off x="3228975" y="1485900"/>
                <a:ext cx="571500" cy="2286000"/>
              </a:xfrm>
              <a:custGeom>
                <a:avLst/>
                <a:gdLst/>
                <a:ahLst/>
                <a:cxnLst/>
                <a:rect l="0" t="0" r="0" b="0"/>
                <a:pathLst>
                  <a:path w="571500" h="2286000">
                    <a:moveTo>
                      <a:pt x="571500" y="1143000"/>
                    </a:moveTo>
                    <a:cubicBezTo>
                      <a:pt x="571500" y="1774261"/>
                      <a:pt x="392391" y="2286000"/>
                      <a:pt x="171450" y="2286000"/>
                    </a:cubicBezTo>
                    <a:lnTo>
                      <a:pt x="0" y="2286000"/>
                    </a:lnTo>
                    <a:cubicBezTo>
                      <a:pt x="29424" y="2286000"/>
                      <a:pt x="58108" y="2276923"/>
                      <a:pt x="85725" y="2259696"/>
                    </a:cubicBezTo>
                    <a:cubicBezTo>
                      <a:pt x="265472" y="2147573"/>
                      <a:pt x="400050" y="1690189"/>
                      <a:pt x="400050" y="1143000"/>
                    </a:cubicBezTo>
                    <a:cubicBezTo>
                      <a:pt x="400050" y="595810"/>
                      <a:pt x="265472" y="138426"/>
                      <a:pt x="85725" y="26303"/>
                    </a:cubicBezTo>
                    <a:cubicBezTo>
                      <a:pt x="58108" y="9076"/>
                      <a:pt x="29424" y="0"/>
                      <a:pt x="0" y="0"/>
                    </a:cubicBezTo>
                    <a:lnTo>
                      <a:pt x="171450" y="0"/>
                    </a:lnTo>
                    <a:cubicBezTo>
                      <a:pt x="392391" y="0"/>
                      <a:pt x="571500" y="511738"/>
                      <a:pt x="571500" y="1143000"/>
                    </a:cubicBezTo>
                    <a:close/>
                  </a:path>
                </a:pathLst>
              </a:custGeom>
              <a:noFill/>
              <a:ln w="14287">
                <a:solidFill>
                  <a:srgbClr val="FFFFFF"/>
                </a:solidFill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240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A741D33-AA07-E384-A100-30D32A8F4DFC}"/>
                </a:ext>
              </a:extLst>
            </p:cNvPr>
            <p:cNvGrpSpPr/>
            <p:nvPr/>
          </p:nvGrpSpPr>
          <p:grpSpPr>
            <a:xfrm>
              <a:off x="7210425" y="1507332"/>
              <a:ext cx="971550" cy="2286000"/>
              <a:chOff x="4429125" y="1485900"/>
              <a:chExt cx="971550" cy="2286000"/>
            </a:xfrm>
          </p:grpSpPr>
          <p:sp>
            <p:nvSpPr>
              <p:cNvPr id="48" name="Rounded Rectangle 13">
                <a:extLst>
                  <a:ext uri="{FF2B5EF4-FFF2-40B4-BE49-F238E27FC236}">
                    <a16:creationId xmlns:a16="http://schemas.microsoft.com/office/drawing/2014/main" id="{23E064EA-9942-2C9B-D3B4-66A6A92D175F}"/>
                  </a:ext>
                </a:extLst>
              </p:cNvPr>
              <p:cNvSpPr/>
              <p:nvPr/>
            </p:nvSpPr>
            <p:spPr>
              <a:xfrm>
                <a:off x="4429125" y="1485900"/>
                <a:ext cx="485775" cy="2286000"/>
              </a:xfrm>
              <a:custGeom>
                <a:avLst/>
                <a:gdLst/>
                <a:ahLst/>
                <a:cxnLst/>
                <a:rect l="0" t="0" r="0" b="0"/>
                <a:pathLst>
                  <a:path w="485775" h="2286000">
                    <a:moveTo>
                      <a:pt x="0" y="1143000"/>
                    </a:moveTo>
                    <a:cubicBezTo>
                      <a:pt x="0" y="1774259"/>
                      <a:pt x="179108" y="2286000"/>
                      <a:pt x="400050" y="2286000"/>
                    </a:cubicBezTo>
                    <a:cubicBezTo>
                      <a:pt x="429472" y="2286000"/>
                      <a:pt x="458162" y="2276922"/>
                      <a:pt x="485775" y="2259691"/>
                    </a:cubicBezTo>
                    <a:cubicBezTo>
                      <a:pt x="306028" y="2147573"/>
                      <a:pt x="171450" y="1690192"/>
                      <a:pt x="171450" y="1143000"/>
                    </a:cubicBezTo>
                    <a:cubicBezTo>
                      <a:pt x="171450" y="595807"/>
                      <a:pt x="306028" y="138426"/>
                      <a:pt x="485775" y="26308"/>
                    </a:cubicBezTo>
                    <a:cubicBezTo>
                      <a:pt x="458162" y="9077"/>
                      <a:pt x="429472" y="0"/>
                      <a:pt x="400050" y="0"/>
                    </a:cubicBezTo>
                    <a:cubicBezTo>
                      <a:pt x="179108" y="0"/>
                      <a:pt x="0" y="511740"/>
                      <a:pt x="0" y="1143000"/>
                    </a:cubicBezTo>
                  </a:path>
                </a:pathLst>
              </a:custGeom>
              <a:solidFill>
                <a:srgbClr val="92BD39"/>
              </a:solidFill>
              <a:ln>
                <a:noFill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2400"/>
              </a:p>
            </p:txBody>
          </p:sp>
          <p:sp>
            <p:nvSpPr>
              <p:cNvPr id="49" name="Rounded Rectangle 14">
                <a:extLst>
                  <a:ext uri="{FF2B5EF4-FFF2-40B4-BE49-F238E27FC236}">
                    <a16:creationId xmlns:a16="http://schemas.microsoft.com/office/drawing/2014/main" id="{17DFC0BF-FF37-C3D8-B982-6C47B9879A4A}"/>
                  </a:ext>
                </a:extLst>
              </p:cNvPr>
              <p:cNvSpPr/>
              <p:nvPr/>
            </p:nvSpPr>
            <p:spPr>
              <a:xfrm>
                <a:off x="4829175" y="1485900"/>
                <a:ext cx="571500" cy="2286000"/>
              </a:xfrm>
              <a:custGeom>
                <a:avLst/>
                <a:gdLst/>
                <a:ahLst/>
                <a:cxnLst/>
                <a:rect l="0" t="0" r="0" b="0"/>
                <a:pathLst>
                  <a:path w="571500" h="2286000">
                    <a:moveTo>
                      <a:pt x="571500" y="1143000"/>
                    </a:moveTo>
                    <a:cubicBezTo>
                      <a:pt x="571500" y="1774259"/>
                      <a:pt x="392391" y="2286000"/>
                      <a:pt x="171450" y="2286000"/>
                    </a:cubicBezTo>
                    <a:lnTo>
                      <a:pt x="0" y="2286000"/>
                    </a:lnTo>
                    <a:cubicBezTo>
                      <a:pt x="29422" y="2286000"/>
                      <a:pt x="58112" y="2276922"/>
                      <a:pt x="85725" y="2259691"/>
                    </a:cubicBezTo>
                    <a:cubicBezTo>
                      <a:pt x="265471" y="2147573"/>
                      <a:pt x="400050" y="1690192"/>
                      <a:pt x="400050" y="1143000"/>
                    </a:cubicBezTo>
                    <a:cubicBezTo>
                      <a:pt x="400050" y="595807"/>
                      <a:pt x="265471" y="138426"/>
                      <a:pt x="85725" y="26308"/>
                    </a:cubicBezTo>
                    <a:cubicBezTo>
                      <a:pt x="58112" y="9077"/>
                      <a:pt x="29422" y="0"/>
                      <a:pt x="0" y="0"/>
                    </a:cubicBezTo>
                    <a:lnTo>
                      <a:pt x="171450" y="0"/>
                    </a:lnTo>
                    <a:cubicBezTo>
                      <a:pt x="392391" y="0"/>
                      <a:pt x="571500" y="511740"/>
                      <a:pt x="571500" y="1143000"/>
                    </a:cubicBezTo>
                  </a:path>
                </a:pathLst>
              </a:custGeom>
              <a:solidFill>
                <a:srgbClr val="92BD39"/>
              </a:solidFill>
              <a:ln>
                <a:noFill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2400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80D2F5D-B7E7-ECBE-C003-7F74864792C9}"/>
                </a:ext>
              </a:extLst>
            </p:cNvPr>
            <p:cNvGrpSpPr/>
            <p:nvPr/>
          </p:nvGrpSpPr>
          <p:grpSpPr>
            <a:xfrm>
              <a:off x="7210425" y="1507332"/>
              <a:ext cx="971550" cy="2286000"/>
              <a:chOff x="4429125" y="1485900"/>
              <a:chExt cx="971550" cy="2286000"/>
            </a:xfrm>
          </p:grpSpPr>
          <p:sp>
            <p:nvSpPr>
              <p:cNvPr id="46" name="Rounded Rectangle 16">
                <a:extLst>
                  <a:ext uri="{FF2B5EF4-FFF2-40B4-BE49-F238E27FC236}">
                    <a16:creationId xmlns:a16="http://schemas.microsoft.com/office/drawing/2014/main" id="{060D7FAE-4FE2-77C2-E741-1E2959D3890E}"/>
                  </a:ext>
                </a:extLst>
              </p:cNvPr>
              <p:cNvSpPr/>
              <p:nvPr/>
            </p:nvSpPr>
            <p:spPr>
              <a:xfrm>
                <a:off x="4429125" y="1485900"/>
                <a:ext cx="485775" cy="2286000"/>
              </a:xfrm>
              <a:custGeom>
                <a:avLst/>
                <a:gdLst/>
                <a:ahLst/>
                <a:cxnLst/>
                <a:rect l="0" t="0" r="0" b="0"/>
                <a:pathLst>
                  <a:path w="485775" h="2286000">
                    <a:moveTo>
                      <a:pt x="0" y="1143000"/>
                    </a:moveTo>
                    <a:cubicBezTo>
                      <a:pt x="0" y="1774261"/>
                      <a:pt x="179108" y="2286000"/>
                      <a:pt x="400050" y="2286000"/>
                    </a:cubicBezTo>
                    <a:cubicBezTo>
                      <a:pt x="429474" y="2286000"/>
                      <a:pt x="458158" y="2276923"/>
                      <a:pt x="485775" y="2259696"/>
                    </a:cubicBezTo>
                    <a:cubicBezTo>
                      <a:pt x="306027" y="2147573"/>
                      <a:pt x="171450" y="1690189"/>
                      <a:pt x="171450" y="1143000"/>
                    </a:cubicBezTo>
                    <a:cubicBezTo>
                      <a:pt x="171450" y="595810"/>
                      <a:pt x="306027" y="138426"/>
                      <a:pt x="485775" y="26303"/>
                    </a:cubicBezTo>
                    <a:cubicBezTo>
                      <a:pt x="458158" y="9076"/>
                      <a:pt x="429474" y="0"/>
                      <a:pt x="400050" y="0"/>
                    </a:cubicBezTo>
                    <a:cubicBezTo>
                      <a:pt x="179108" y="0"/>
                      <a:pt x="0" y="511738"/>
                      <a:pt x="0" y="1143000"/>
                    </a:cubicBezTo>
                    <a:close/>
                  </a:path>
                </a:pathLst>
              </a:custGeom>
              <a:noFill/>
              <a:ln w="14287">
                <a:solidFill>
                  <a:srgbClr val="FFFFFF"/>
                </a:solidFill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2400"/>
              </a:p>
            </p:txBody>
          </p:sp>
          <p:sp>
            <p:nvSpPr>
              <p:cNvPr id="47" name="Rounded Rectangle 17">
                <a:extLst>
                  <a:ext uri="{FF2B5EF4-FFF2-40B4-BE49-F238E27FC236}">
                    <a16:creationId xmlns:a16="http://schemas.microsoft.com/office/drawing/2014/main" id="{8D4EC9D5-2938-1E38-A25A-10CC00CB1F87}"/>
                  </a:ext>
                </a:extLst>
              </p:cNvPr>
              <p:cNvSpPr/>
              <p:nvPr/>
            </p:nvSpPr>
            <p:spPr>
              <a:xfrm>
                <a:off x="4829175" y="1485900"/>
                <a:ext cx="571500" cy="2286000"/>
              </a:xfrm>
              <a:custGeom>
                <a:avLst/>
                <a:gdLst/>
                <a:ahLst/>
                <a:cxnLst/>
                <a:rect l="0" t="0" r="0" b="0"/>
                <a:pathLst>
                  <a:path w="571500" h="2286000">
                    <a:moveTo>
                      <a:pt x="571500" y="1143000"/>
                    </a:moveTo>
                    <a:cubicBezTo>
                      <a:pt x="571500" y="1774261"/>
                      <a:pt x="392391" y="2286000"/>
                      <a:pt x="171450" y="2286000"/>
                    </a:cubicBezTo>
                    <a:lnTo>
                      <a:pt x="0" y="2286000"/>
                    </a:lnTo>
                    <a:cubicBezTo>
                      <a:pt x="29424" y="2286000"/>
                      <a:pt x="58108" y="2276923"/>
                      <a:pt x="85725" y="2259696"/>
                    </a:cubicBezTo>
                    <a:cubicBezTo>
                      <a:pt x="265472" y="2147573"/>
                      <a:pt x="400050" y="1690189"/>
                      <a:pt x="400050" y="1143000"/>
                    </a:cubicBezTo>
                    <a:cubicBezTo>
                      <a:pt x="400050" y="595810"/>
                      <a:pt x="265472" y="138426"/>
                      <a:pt x="85725" y="26303"/>
                    </a:cubicBezTo>
                    <a:cubicBezTo>
                      <a:pt x="58108" y="9076"/>
                      <a:pt x="29424" y="0"/>
                      <a:pt x="0" y="0"/>
                    </a:cubicBezTo>
                    <a:lnTo>
                      <a:pt x="171450" y="0"/>
                    </a:lnTo>
                    <a:cubicBezTo>
                      <a:pt x="392391" y="0"/>
                      <a:pt x="571500" y="511738"/>
                      <a:pt x="571500" y="1143000"/>
                    </a:cubicBezTo>
                    <a:close/>
                  </a:path>
                </a:pathLst>
              </a:custGeom>
              <a:noFill/>
              <a:ln w="14287">
                <a:solidFill>
                  <a:srgbClr val="FFFFFF"/>
                </a:solidFill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240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0B3C1BA-A86F-742D-4850-17E9D693DDBD}"/>
                </a:ext>
              </a:extLst>
            </p:cNvPr>
            <p:cNvGrpSpPr/>
            <p:nvPr/>
          </p:nvGrpSpPr>
          <p:grpSpPr>
            <a:xfrm>
              <a:off x="3238500" y="1278732"/>
              <a:ext cx="5715000" cy="2743200"/>
              <a:chOff x="457200" y="1257300"/>
              <a:chExt cx="5715000" cy="2743200"/>
            </a:xfrm>
          </p:grpSpPr>
          <p:sp>
            <p:nvSpPr>
              <p:cNvPr id="33" name="Rounded Rectangle 19">
                <a:extLst>
                  <a:ext uri="{FF2B5EF4-FFF2-40B4-BE49-F238E27FC236}">
                    <a16:creationId xmlns:a16="http://schemas.microsoft.com/office/drawing/2014/main" id="{21761F2A-6037-CD86-9A6A-FC69090CF2C6}"/>
                  </a:ext>
                </a:extLst>
              </p:cNvPr>
              <p:cNvSpPr/>
              <p:nvPr/>
            </p:nvSpPr>
            <p:spPr>
              <a:xfrm>
                <a:off x="457200" y="1371600"/>
                <a:ext cx="685800" cy="685800"/>
              </a:xfrm>
              <a:custGeom>
                <a:avLst/>
                <a:gdLst/>
                <a:ahLst/>
                <a:cxnLst/>
                <a:rect l="0" t="0" r="0" b="0"/>
                <a:pathLst>
                  <a:path w="685800" h="685800">
                    <a:moveTo>
                      <a:pt x="0" y="114300"/>
                    </a:moveTo>
                    <a:lnTo>
                      <a:pt x="0" y="0"/>
                    </a:lnTo>
                    <a:lnTo>
                      <a:pt x="228600" y="0"/>
                    </a:lnTo>
                    <a:lnTo>
                      <a:pt x="228600" y="114300"/>
                    </a:lnTo>
                    <a:cubicBezTo>
                      <a:pt x="228600" y="240553"/>
                      <a:pt x="330946" y="342900"/>
                      <a:pt x="457200" y="342900"/>
                    </a:cubicBezTo>
                    <a:lnTo>
                      <a:pt x="457200" y="228600"/>
                    </a:lnTo>
                    <a:lnTo>
                      <a:pt x="685800" y="457200"/>
                    </a:lnTo>
                    <a:lnTo>
                      <a:pt x="457200" y="685800"/>
                    </a:lnTo>
                    <a:lnTo>
                      <a:pt x="457200" y="571500"/>
                    </a:lnTo>
                    <a:cubicBezTo>
                      <a:pt x="204692" y="571500"/>
                      <a:pt x="0" y="366807"/>
                      <a:pt x="0" y="11430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2400"/>
              </a:p>
            </p:txBody>
          </p:sp>
          <p:sp>
            <p:nvSpPr>
              <p:cNvPr id="34" name="Rounded Rectangle 20">
                <a:extLst>
                  <a:ext uri="{FF2B5EF4-FFF2-40B4-BE49-F238E27FC236}">
                    <a16:creationId xmlns:a16="http://schemas.microsoft.com/office/drawing/2014/main" id="{ADB2B221-066E-F732-6D12-80DA143D1607}"/>
                  </a:ext>
                </a:extLst>
              </p:cNvPr>
              <p:cNvSpPr/>
              <p:nvPr/>
            </p:nvSpPr>
            <p:spPr>
              <a:xfrm>
                <a:off x="5486400" y="1257300"/>
                <a:ext cx="685800" cy="685800"/>
              </a:xfrm>
              <a:custGeom>
                <a:avLst/>
                <a:gdLst/>
                <a:ahLst/>
                <a:cxnLst/>
                <a:rect l="0" t="0" r="0" b="0"/>
                <a:pathLst>
                  <a:path w="685800" h="685800">
                    <a:moveTo>
                      <a:pt x="114300" y="685800"/>
                    </a:moveTo>
                    <a:lnTo>
                      <a:pt x="0" y="685800"/>
                    </a:lnTo>
                    <a:lnTo>
                      <a:pt x="0" y="457200"/>
                    </a:lnTo>
                    <a:lnTo>
                      <a:pt x="114300" y="457200"/>
                    </a:lnTo>
                    <a:cubicBezTo>
                      <a:pt x="240553" y="457200"/>
                      <a:pt x="342900" y="354853"/>
                      <a:pt x="342900" y="228600"/>
                    </a:cubicBezTo>
                    <a:lnTo>
                      <a:pt x="228600" y="228600"/>
                    </a:lnTo>
                    <a:lnTo>
                      <a:pt x="457200" y="0"/>
                    </a:lnTo>
                    <a:lnTo>
                      <a:pt x="685800" y="228600"/>
                    </a:lnTo>
                    <a:lnTo>
                      <a:pt x="571500" y="228600"/>
                    </a:lnTo>
                    <a:cubicBezTo>
                      <a:pt x="571500" y="481107"/>
                      <a:pt x="366807" y="685800"/>
                      <a:pt x="114300" y="68580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2400"/>
              </a:p>
            </p:txBody>
          </p:sp>
          <p:sp>
            <p:nvSpPr>
              <p:cNvPr id="35" name="Rounded Rectangle 21">
                <a:extLst>
                  <a:ext uri="{FF2B5EF4-FFF2-40B4-BE49-F238E27FC236}">
                    <a16:creationId xmlns:a16="http://schemas.microsoft.com/office/drawing/2014/main" id="{EC9D68AE-9206-FBCC-BD77-A037896C4CAB}"/>
                  </a:ext>
                </a:extLst>
              </p:cNvPr>
              <p:cNvSpPr/>
              <p:nvPr/>
            </p:nvSpPr>
            <p:spPr>
              <a:xfrm>
                <a:off x="457200" y="3200400"/>
                <a:ext cx="685800" cy="685800"/>
              </a:xfrm>
              <a:custGeom>
                <a:avLst/>
                <a:gdLst/>
                <a:ahLst/>
                <a:cxnLst/>
                <a:rect l="0" t="0" r="0" b="0"/>
                <a:pathLst>
                  <a:path w="685800" h="685800">
                    <a:moveTo>
                      <a:pt x="0" y="571500"/>
                    </a:moveTo>
                    <a:lnTo>
                      <a:pt x="0" y="685800"/>
                    </a:lnTo>
                    <a:lnTo>
                      <a:pt x="228600" y="685800"/>
                    </a:lnTo>
                    <a:lnTo>
                      <a:pt x="228600" y="571500"/>
                    </a:lnTo>
                    <a:cubicBezTo>
                      <a:pt x="228600" y="445246"/>
                      <a:pt x="330946" y="342900"/>
                      <a:pt x="457200" y="342900"/>
                    </a:cubicBezTo>
                    <a:lnTo>
                      <a:pt x="457200" y="457200"/>
                    </a:lnTo>
                    <a:lnTo>
                      <a:pt x="685800" y="228600"/>
                    </a:lnTo>
                    <a:lnTo>
                      <a:pt x="457200" y="0"/>
                    </a:lnTo>
                    <a:lnTo>
                      <a:pt x="457200" y="114300"/>
                    </a:lnTo>
                    <a:cubicBezTo>
                      <a:pt x="204692" y="114300"/>
                      <a:pt x="0" y="318992"/>
                      <a:pt x="0" y="57150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2400"/>
              </a:p>
            </p:txBody>
          </p:sp>
          <p:sp>
            <p:nvSpPr>
              <p:cNvPr id="36" name="Rounded Rectangle 22">
                <a:extLst>
                  <a:ext uri="{FF2B5EF4-FFF2-40B4-BE49-F238E27FC236}">
                    <a16:creationId xmlns:a16="http://schemas.microsoft.com/office/drawing/2014/main" id="{B42274D3-439B-947C-40AC-D24E9DEF3D17}"/>
                  </a:ext>
                </a:extLst>
              </p:cNvPr>
              <p:cNvSpPr/>
              <p:nvPr/>
            </p:nvSpPr>
            <p:spPr>
              <a:xfrm>
                <a:off x="5486400" y="3314700"/>
                <a:ext cx="685800" cy="685800"/>
              </a:xfrm>
              <a:custGeom>
                <a:avLst/>
                <a:gdLst/>
                <a:ahLst/>
                <a:cxnLst/>
                <a:rect l="0" t="0" r="0" b="0"/>
                <a:pathLst>
                  <a:path w="685800" h="685800">
                    <a:moveTo>
                      <a:pt x="114300" y="0"/>
                    </a:moveTo>
                    <a:lnTo>
                      <a:pt x="0" y="0"/>
                    </a:lnTo>
                    <a:lnTo>
                      <a:pt x="0" y="228600"/>
                    </a:lnTo>
                    <a:lnTo>
                      <a:pt x="114300" y="228600"/>
                    </a:lnTo>
                    <a:cubicBezTo>
                      <a:pt x="240553" y="228600"/>
                      <a:pt x="342900" y="330946"/>
                      <a:pt x="342900" y="457200"/>
                    </a:cubicBezTo>
                    <a:lnTo>
                      <a:pt x="228600" y="457200"/>
                    </a:lnTo>
                    <a:lnTo>
                      <a:pt x="457200" y="685800"/>
                    </a:lnTo>
                    <a:lnTo>
                      <a:pt x="685800" y="457200"/>
                    </a:lnTo>
                    <a:lnTo>
                      <a:pt x="571500" y="457200"/>
                    </a:lnTo>
                    <a:cubicBezTo>
                      <a:pt x="571500" y="204692"/>
                      <a:pt x="366807" y="0"/>
                      <a:pt x="114300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2400"/>
              </a:p>
            </p:txBody>
          </p:sp>
          <p:sp>
            <p:nvSpPr>
              <p:cNvPr id="37" name="Rounded Rectangle 23">
                <a:extLst>
                  <a:ext uri="{FF2B5EF4-FFF2-40B4-BE49-F238E27FC236}">
                    <a16:creationId xmlns:a16="http://schemas.microsoft.com/office/drawing/2014/main" id="{3A8AF1DA-5C3B-7C0E-A83D-F89A596A12BE}"/>
                  </a:ext>
                </a:extLst>
              </p:cNvPr>
              <p:cNvSpPr/>
              <p:nvPr/>
            </p:nvSpPr>
            <p:spPr>
              <a:xfrm>
                <a:off x="2286000" y="3200400"/>
                <a:ext cx="457200" cy="457200"/>
              </a:xfrm>
              <a:custGeom>
                <a:avLst/>
                <a:gdLst/>
                <a:ahLst/>
                <a:cxnLst/>
                <a:rect l="0" t="0" r="0" b="0"/>
                <a:pathLst>
                  <a:path w="457200" h="457200">
                    <a:moveTo>
                      <a:pt x="0" y="342900"/>
                    </a:moveTo>
                    <a:lnTo>
                      <a:pt x="228600" y="342900"/>
                    </a:lnTo>
                    <a:lnTo>
                      <a:pt x="228600" y="457200"/>
                    </a:lnTo>
                    <a:lnTo>
                      <a:pt x="457200" y="228600"/>
                    </a:lnTo>
                    <a:lnTo>
                      <a:pt x="228600" y="0"/>
                    </a:lnTo>
                    <a:lnTo>
                      <a:pt x="228600" y="114300"/>
                    </a:lnTo>
                    <a:lnTo>
                      <a:pt x="0" y="114300"/>
                    </a:lnTo>
                    <a:lnTo>
                      <a:pt x="0" y="342900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2400"/>
              </a:p>
            </p:txBody>
          </p:sp>
          <p:sp>
            <p:nvSpPr>
              <p:cNvPr id="38" name="Rounded Rectangle 24">
                <a:extLst>
                  <a:ext uri="{FF2B5EF4-FFF2-40B4-BE49-F238E27FC236}">
                    <a16:creationId xmlns:a16="http://schemas.microsoft.com/office/drawing/2014/main" id="{88D29C78-50CB-A393-E9BE-54B6B43C8A34}"/>
                  </a:ext>
                </a:extLst>
              </p:cNvPr>
              <p:cNvSpPr/>
              <p:nvPr/>
            </p:nvSpPr>
            <p:spPr>
              <a:xfrm>
                <a:off x="3886200" y="3200400"/>
                <a:ext cx="457200" cy="457200"/>
              </a:xfrm>
              <a:custGeom>
                <a:avLst/>
                <a:gdLst/>
                <a:ahLst/>
                <a:cxnLst/>
                <a:rect l="0" t="0" r="0" b="0"/>
                <a:pathLst>
                  <a:path w="457200" h="457200">
                    <a:moveTo>
                      <a:pt x="0" y="342900"/>
                    </a:moveTo>
                    <a:lnTo>
                      <a:pt x="228600" y="342900"/>
                    </a:lnTo>
                    <a:lnTo>
                      <a:pt x="228600" y="457200"/>
                    </a:lnTo>
                    <a:lnTo>
                      <a:pt x="457200" y="228600"/>
                    </a:lnTo>
                    <a:lnTo>
                      <a:pt x="228600" y="0"/>
                    </a:lnTo>
                    <a:lnTo>
                      <a:pt x="228600" y="114300"/>
                    </a:lnTo>
                    <a:lnTo>
                      <a:pt x="0" y="114300"/>
                    </a:lnTo>
                    <a:lnTo>
                      <a:pt x="0" y="342900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2400"/>
              </a:p>
            </p:txBody>
          </p:sp>
          <p:sp>
            <p:nvSpPr>
              <p:cNvPr id="39" name="Rounded Rectangle 25">
                <a:extLst>
                  <a:ext uri="{FF2B5EF4-FFF2-40B4-BE49-F238E27FC236}">
                    <a16:creationId xmlns:a16="http://schemas.microsoft.com/office/drawing/2014/main" id="{F2918A64-69EE-8DA3-A9D1-13D597EA6AFB}"/>
                  </a:ext>
                </a:extLst>
              </p:cNvPr>
              <p:cNvSpPr/>
              <p:nvPr/>
            </p:nvSpPr>
            <p:spPr>
              <a:xfrm>
                <a:off x="2286000" y="1600200"/>
                <a:ext cx="457200" cy="457200"/>
              </a:xfrm>
              <a:custGeom>
                <a:avLst/>
                <a:gdLst/>
                <a:ahLst/>
                <a:cxnLst/>
                <a:rect l="0" t="0" r="0" b="0"/>
                <a:pathLst>
                  <a:path w="457200" h="457200">
                    <a:moveTo>
                      <a:pt x="0" y="342900"/>
                    </a:moveTo>
                    <a:lnTo>
                      <a:pt x="228600" y="342900"/>
                    </a:lnTo>
                    <a:lnTo>
                      <a:pt x="228600" y="457200"/>
                    </a:lnTo>
                    <a:lnTo>
                      <a:pt x="457200" y="228600"/>
                    </a:lnTo>
                    <a:lnTo>
                      <a:pt x="228600" y="0"/>
                    </a:lnTo>
                    <a:lnTo>
                      <a:pt x="228600" y="114300"/>
                    </a:lnTo>
                    <a:lnTo>
                      <a:pt x="0" y="114300"/>
                    </a:lnTo>
                    <a:lnTo>
                      <a:pt x="0" y="342900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2400"/>
              </a:p>
            </p:txBody>
          </p:sp>
          <p:sp>
            <p:nvSpPr>
              <p:cNvPr id="40" name="Rounded Rectangle 26">
                <a:extLst>
                  <a:ext uri="{FF2B5EF4-FFF2-40B4-BE49-F238E27FC236}">
                    <a16:creationId xmlns:a16="http://schemas.microsoft.com/office/drawing/2014/main" id="{16E8BB6B-9778-4CFB-2184-316A7BF5E0E8}"/>
                  </a:ext>
                </a:extLst>
              </p:cNvPr>
              <p:cNvSpPr/>
              <p:nvPr/>
            </p:nvSpPr>
            <p:spPr>
              <a:xfrm>
                <a:off x="3886200" y="1600200"/>
                <a:ext cx="457200" cy="457200"/>
              </a:xfrm>
              <a:custGeom>
                <a:avLst/>
                <a:gdLst/>
                <a:ahLst/>
                <a:cxnLst/>
                <a:rect l="0" t="0" r="0" b="0"/>
                <a:pathLst>
                  <a:path w="457200" h="457200">
                    <a:moveTo>
                      <a:pt x="0" y="342900"/>
                    </a:moveTo>
                    <a:lnTo>
                      <a:pt x="228600" y="342900"/>
                    </a:lnTo>
                    <a:lnTo>
                      <a:pt x="228600" y="457200"/>
                    </a:lnTo>
                    <a:lnTo>
                      <a:pt x="457200" y="228600"/>
                    </a:lnTo>
                    <a:lnTo>
                      <a:pt x="228600" y="0"/>
                    </a:lnTo>
                    <a:lnTo>
                      <a:pt x="228600" y="114300"/>
                    </a:lnTo>
                    <a:lnTo>
                      <a:pt x="0" y="114300"/>
                    </a:lnTo>
                    <a:lnTo>
                      <a:pt x="0" y="342900"/>
                    </a:lnTo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2400"/>
              </a:p>
            </p:txBody>
          </p:sp>
          <p:sp>
            <p:nvSpPr>
              <p:cNvPr id="41" name="Rounded Rectangle 27">
                <a:extLst>
                  <a:ext uri="{FF2B5EF4-FFF2-40B4-BE49-F238E27FC236}">
                    <a16:creationId xmlns:a16="http://schemas.microsoft.com/office/drawing/2014/main" id="{E40262D9-9BBB-3531-E6F1-F08ACDA2F986}"/>
                  </a:ext>
                </a:extLst>
              </p:cNvPr>
              <p:cNvSpPr/>
              <p:nvPr/>
            </p:nvSpPr>
            <p:spPr>
              <a:xfrm>
                <a:off x="914400" y="1857375"/>
                <a:ext cx="1114425" cy="1543050"/>
              </a:xfrm>
              <a:custGeom>
                <a:avLst/>
                <a:gdLst/>
                <a:ahLst/>
                <a:cxnLst/>
                <a:rect l="0" t="0" r="0" b="0"/>
                <a:pathLst>
                  <a:path w="1114425" h="1543050">
                    <a:moveTo>
                      <a:pt x="1113320" y="685809"/>
                    </a:moveTo>
                    <a:cubicBezTo>
                      <a:pt x="1066485" y="686400"/>
                      <a:pt x="1028700" y="724547"/>
                      <a:pt x="1028700" y="771525"/>
                    </a:cubicBezTo>
                    <a:cubicBezTo>
                      <a:pt x="1028700" y="818502"/>
                      <a:pt x="1066485" y="856649"/>
                      <a:pt x="1113320" y="857240"/>
                    </a:cubicBezTo>
                    <a:cubicBezTo>
                      <a:pt x="1114053" y="828941"/>
                      <a:pt x="1114425" y="800357"/>
                      <a:pt x="1114425" y="771525"/>
                    </a:cubicBezTo>
                    <a:cubicBezTo>
                      <a:pt x="1114425" y="742692"/>
                      <a:pt x="1114053" y="714108"/>
                      <a:pt x="1113320" y="685809"/>
                    </a:cubicBezTo>
                    <a:moveTo>
                      <a:pt x="428625" y="171450"/>
                    </a:moveTo>
                    <a:cubicBezTo>
                      <a:pt x="475973" y="171450"/>
                      <a:pt x="514350" y="133073"/>
                      <a:pt x="514350" y="85725"/>
                    </a:cubicBezTo>
                    <a:cubicBezTo>
                      <a:pt x="514350" y="38376"/>
                      <a:pt x="475973" y="0"/>
                      <a:pt x="428625" y="0"/>
                    </a:cubicBezTo>
                    <a:cubicBezTo>
                      <a:pt x="381276" y="0"/>
                      <a:pt x="342900" y="38376"/>
                      <a:pt x="342900" y="85725"/>
                    </a:cubicBezTo>
                    <a:cubicBezTo>
                      <a:pt x="342900" y="133073"/>
                      <a:pt x="381276" y="171450"/>
                      <a:pt x="428625" y="171450"/>
                    </a:cubicBezTo>
                    <a:moveTo>
                      <a:pt x="171450" y="771525"/>
                    </a:moveTo>
                    <a:cubicBezTo>
                      <a:pt x="171450" y="818873"/>
                      <a:pt x="133073" y="857250"/>
                      <a:pt x="85725" y="857250"/>
                    </a:cubicBezTo>
                    <a:cubicBezTo>
                      <a:pt x="38376" y="857250"/>
                      <a:pt x="0" y="818873"/>
                      <a:pt x="0" y="771525"/>
                    </a:cubicBezTo>
                    <a:cubicBezTo>
                      <a:pt x="0" y="724176"/>
                      <a:pt x="38376" y="685800"/>
                      <a:pt x="85725" y="685800"/>
                    </a:cubicBezTo>
                    <a:cubicBezTo>
                      <a:pt x="133073" y="685800"/>
                      <a:pt x="171450" y="724176"/>
                      <a:pt x="171450" y="771525"/>
                    </a:cubicBezTo>
                    <a:moveTo>
                      <a:pt x="428625" y="857250"/>
                    </a:moveTo>
                    <a:cubicBezTo>
                      <a:pt x="475973" y="857250"/>
                      <a:pt x="514350" y="818873"/>
                      <a:pt x="514350" y="771525"/>
                    </a:cubicBezTo>
                    <a:cubicBezTo>
                      <a:pt x="514350" y="724176"/>
                      <a:pt x="475973" y="685800"/>
                      <a:pt x="428625" y="685800"/>
                    </a:cubicBezTo>
                    <a:cubicBezTo>
                      <a:pt x="381276" y="685800"/>
                      <a:pt x="342900" y="724176"/>
                      <a:pt x="342900" y="771525"/>
                    </a:cubicBezTo>
                    <a:cubicBezTo>
                      <a:pt x="342900" y="818873"/>
                      <a:pt x="381276" y="857250"/>
                      <a:pt x="428625" y="857250"/>
                    </a:cubicBezTo>
                    <a:moveTo>
                      <a:pt x="257175" y="1200150"/>
                    </a:moveTo>
                    <a:cubicBezTo>
                      <a:pt x="304523" y="1200150"/>
                      <a:pt x="342900" y="1161773"/>
                      <a:pt x="342900" y="1114425"/>
                    </a:cubicBezTo>
                    <a:cubicBezTo>
                      <a:pt x="342900" y="1067076"/>
                      <a:pt x="304523" y="1028700"/>
                      <a:pt x="257175" y="1028700"/>
                    </a:cubicBezTo>
                    <a:cubicBezTo>
                      <a:pt x="209826" y="1028700"/>
                      <a:pt x="171450" y="1067076"/>
                      <a:pt x="171450" y="1114425"/>
                    </a:cubicBezTo>
                    <a:cubicBezTo>
                      <a:pt x="171450" y="1161773"/>
                      <a:pt x="209826" y="1200150"/>
                      <a:pt x="257175" y="1200150"/>
                    </a:cubicBezTo>
                    <a:moveTo>
                      <a:pt x="600075" y="1200150"/>
                    </a:moveTo>
                    <a:cubicBezTo>
                      <a:pt x="647423" y="1200150"/>
                      <a:pt x="685800" y="1161773"/>
                      <a:pt x="685800" y="1114425"/>
                    </a:cubicBezTo>
                    <a:cubicBezTo>
                      <a:pt x="685800" y="1067076"/>
                      <a:pt x="647423" y="1028700"/>
                      <a:pt x="600075" y="1028700"/>
                    </a:cubicBezTo>
                    <a:cubicBezTo>
                      <a:pt x="552726" y="1028700"/>
                      <a:pt x="514350" y="1067076"/>
                      <a:pt x="514350" y="1114425"/>
                    </a:cubicBezTo>
                    <a:cubicBezTo>
                      <a:pt x="514350" y="1161773"/>
                      <a:pt x="552726" y="1200150"/>
                      <a:pt x="600075" y="1200150"/>
                    </a:cubicBezTo>
                    <a:moveTo>
                      <a:pt x="1028700" y="1114425"/>
                    </a:moveTo>
                    <a:cubicBezTo>
                      <a:pt x="1028700" y="1161773"/>
                      <a:pt x="990323" y="1200150"/>
                      <a:pt x="942975" y="1200150"/>
                    </a:cubicBezTo>
                    <a:cubicBezTo>
                      <a:pt x="895626" y="1200150"/>
                      <a:pt x="857250" y="1161773"/>
                      <a:pt x="857250" y="1114425"/>
                    </a:cubicBezTo>
                    <a:cubicBezTo>
                      <a:pt x="857250" y="1067076"/>
                      <a:pt x="895626" y="1028700"/>
                      <a:pt x="942975" y="1028700"/>
                    </a:cubicBezTo>
                    <a:cubicBezTo>
                      <a:pt x="990323" y="1028700"/>
                      <a:pt x="1028700" y="1067076"/>
                      <a:pt x="1028700" y="1114425"/>
                    </a:cubicBezTo>
                    <a:moveTo>
                      <a:pt x="771525" y="171450"/>
                    </a:moveTo>
                    <a:cubicBezTo>
                      <a:pt x="818873" y="171450"/>
                      <a:pt x="857250" y="133073"/>
                      <a:pt x="857250" y="85725"/>
                    </a:cubicBezTo>
                    <a:cubicBezTo>
                      <a:pt x="857250" y="38376"/>
                      <a:pt x="818873" y="0"/>
                      <a:pt x="771525" y="0"/>
                    </a:cubicBezTo>
                    <a:cubicBezTo>
                      <a:pt x="724176" y="0"/>
                      <a:pt x="685800" y="38376"/>
                      <a:pt x="685800" y="85725"/>
                    </a:cubicBezTo>
                    <a:cubicBezTo>
                      <a:pt x="685800" y="133073"/>
                      <a:pt x="724176" y="171450"/>
                      <a:pt x="771525" y="171450"/>
                    </a:cubicBezTo>
                    <a:moveTo>
                      <a:pt x="514350" y="1457325"/>
                    </a:moveTo>
                    <a:cubicBezTo>
                      <a:pt x="514350" y="1504673"/>
                      <a:pt x="475973" y="1543050"/>
                      <a:pt x="428625" y="1543050"/>
                    </a:cubicBezTo>
                    <a:cubicBezTo>
                      <a:pt x="381276" y="1543050"/>
                      <a:pt x="342900" y="1504673"/>
                      <a:pt x="342900" y="1457325"/>
                    </a:cubicBezTo>
                    <a:cubicBezTo>
                      <a:pt x="342900" y="1409976"/>
                      <a:pt x="381276" y="1371600"/>
                      <a:pt x="428625" y="1371600"/>
                    </a:cubicBezTo>
                    <a:cubicBezTo>
                      <a:pt x="475973" y="1371600"/>
                      <a:pt x="514350" y="1409976"/>
                      <a:pt x="514350" y="1457325"/>
                    </a:cubicBezTo>
                    <a:moveTo>
                      <a:pt x="857250" y="1457325"/>
                    </a:moveTo>
                    <a:cubicBezTo>
                      <a:pt x="857250" y="1504673"/>
                      <a:pt x="818873" y="1543050"/>
                      <a:pt x="771525" y="1543050"/>
                    </a:cubicBezTo>
                    <a:cubicBezTo>
                      <a:pt x="724176" y="1543050"/>
                      <a:pt x="685800" y="1504673"/>
                      <a:pt x="685800" y="1457325"/>
                    </a:cubicBezTo>
                    <a:cubicBezTo>
                      <a:pt x="685800" y="1409976"/>
                      <a:pt x="724176" y="1371600"/>
                      <a:pt x="771525" y="1371600"/>
                    </a:cubicBezTo>
                    <a:cubicBezTo>
                      <a:pt x="818873" y="1371600"/>
                      <a:pt x="857250" y="1409976"/>
                      <a:pt x="857250" y="1457325"/>
                    </a:cubicBezTo>
                    <a:moveTo>
                      <a:pt x="771525" y="857250"/>
                    </a:moveTo>
                    <a:cubicBezTo>
                      <a:pt x="818873" y="857250"/>
                      <a:pt x="857250" y="818873"/>
                      <a:pt x="857250" y="771525"/>
                    </a:cubicBezTo>
                    <a:cubicBezTo>
                      <a:pt x="857250" y="724176"/>
                      <a:pt x="818873" y="685800"/>
                      <a:pt x="771525" y="685800"/>
                    </a:cubicBezTo>
                    <a:cubicBezTo>
                      <a:pt x="724176" y="685800"/>
                      <a:pt x="685800" y="724176"/>
                      <a:pt x="685800" y="771525"/>
                    </a:cubicBezTo>
                    <a:cubicBezTo>
                      <a:pt x="685800" y="818873"/>
                      <a:pt x="724176" y="857250"/>
                      <a:pt x="771525" y="857250"/>
                    </a:cubicBezTo>
                    <a:moveTo>
                      <a:pt x="257175" y="514350"/>
                    </a:moveTo>
                    <a:cubicBezTo>
                      <a:pt x="304523" y="514350"/>
                      <a:pt x="342900" y="475973"/>
                      <a:pt x="342900" y="428625"/>
                    </a:cubicBezTo>
                    <a:cubicBezTo>
                      <a:pt x="342900" y="381276"/>
                      <a:pt x="304523" y="342900"/>
                      <a:pt x="257175" y="342900"/>
                    </a:cubicBezTo>
                    <a:cubicBezTo>
                      <a:pt x="209826" y="342900"/>
                      <a:pt x="171450" y="381276"/>
                      <a:pt x="171450" y="428625"/>
                    </a:cubicBezTo>
                    <a:cubicBezTo>
                      <a:pt x="171450" y="475973"/>
                      <a:pt x="209826" y="514350"/>
                      <a:pt x="257175" y="514350"/>
                    </a:cubicBezTo>
                    <a:moveTo>
                      <a:pt x="685800" y="428625"/>
                    </a:moveTo>
                    <a:cubicBezTo>
                      <a:pt x="685800" y="475973"/>
                      <a:pt x="647423" y="514350"/>
                      <a:pt x="600075" y="514350"/>
                    </a:cubicBezTo>
                    <a:cubicBezTo>
                      <a:pt x="552726" y="514350"/>
                      <a:pt x="514350" y="475973"/>
                      <a:pt x="514350" y="428625"/>
                    </a:cubicBezTo>
                    <a:cubicBezTo>
                      <a:pt x="514350" y="381276"/>
                      <a:pt x="552726" y="342900"/>
                      <a:pt x="600075" y="342900"/>
                    </a:cubicBezTo>
                    <a:cubicBezTo>
                      <a:pt x="647423" y="342900"/>
                      <a:pt x="685800" y="381276"/>
                      <a:pt x="685800" y="428625"/>
                    </a:cubicBezTo>
                    <a:moveTo>
                      <a:pt x="942975" y="514350"/>
                    </a:moveTo>
                    <a:cubicBezTo>
                      <a:pt x="990323" y="514350"/>
                      <a:pt x="1028700" y="475973"/>
                      <a:pt x="1028700" y="428625"/>
                    </a:cubicBezTo>
                    <a:cubicBezTo>
                      <a:pt x="1028700" y="381276"/>
                      <a:pt x="990323" y="342900"/>
                      <a:pt x="942975" y="342900"/>
                    </a:cubicBezTo>
                    <a:cubicBezTo>
                      <a:pt x="895626" y="342900"/>
                      <a:pt x="857250" y="381276"/>
                      <a:pt x="857250" y="428625"/>
                    </a:cubicBezTo>
                    <a:cubicBezTo>
                      <a:pt x="857250" y="475973"/>
                      <a:pt x="895626" y="514350"/>
                      <a:pt x="942975" y="51435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2400"/>
              </a:p>
            </p:txBody>
          </p:sp>
          <p:sp>
            <p:nvSpPr>
              <p:cNvPr id="42" name="Rounded Rectangle 28">
                <a:extLst>
                  <a:ext uri="{FF2B5EF4-FFF2-40B4-BE49-F238E27FC236}">
                    <a16:creationId xmlns:a16="http://schemas.microsoft.com/office/drawing/2014/main" id="{6F27EC1B-4E17-28FA-E265-94AC8A2719D8}"/>
                  </a:ext>
                </a:extLst>
              </p:cNvPr>
              <p:cNvSpPr/>
              <p:nvPr/>
            </p:nvSpPr>
            <p:spPr>
              <a:xfrm>
                <a:off x="571500" y="2200275"/>
                <a:ext cx="342900" cy="857250"/>
              </a:xfrm>
              <a:custGeom>
                <a:avLst/>
                <a:gdLst/>
                <a:ahLst/>
                <a:cxnLst/>
                <a:rect l="0" t="0" r="0" b="0"/>
                <a:pathLst>
                  <a:path w="342900" h="857250">
                    <a:moveTo>
                      <a:pt x="171450" y="428625"/>
                    </a:moveTo>
                    <a:cubicBezTo>
                      <a:pt x="171450" y="475973"/>
                      <a:pt x="133073" y="514350"/>
                      <a:pt x="85725" y="514350"/>
                    </a:cubicBezTo>
                    <a:cubicBezTo>
                      <a:pt x="38376" y="514350"/>
                      <a:pt x="0" y="475973"/>
                      <a:pt x="0" y="428625"/>
                    </a:cubicBezTo>
                    <a:cubicBezTo>
                      <a:pt x="0" y="381276"/>
                      <a:pt x="38376" y="342900"/>
                      <a:pt x="85725" y="342900"/>
                    </a:cubicBezTo>
                    <a:cubicBezTo>
                      <a:pt x="133073" y="342900"/>
                      <a:pt x="171450" y="381276"/>
                      <a:pt x="171450" y="428625"/>
                    </a:cubicBezTo>
                    <a:moveTo>
                      <a:pt x="257175" y="857250"/>
                    </a:moveTo>
                    <a:cubicBezTo>
                      <a:pt x="304523" y="857250"/>
                      <a:pt x="342900" y="818873"/>
                      <a:pt x="342900" y="771525"/>
                    </a:cubicBezTo>
                    <a:cubicBezTo>
                      <a:pt x="342900" y="724176"/>
                      <a:pt x="304523" y="685800"/>
                      <a:pt x="257175" y="685800"/>
                    </a:cubicBezTo>
                    <a:cubicBezTo>
                      <a:pt x="209826" y="685800"/>
                      <a:pt x="171450" y="724176"/>
                      <a:pt x="171450" y="771525"/>
                    </a:cubicBezTo>
                    <a:cubicBezTo>
                      <a:pt x="171450" y="818873"/>
                      <a:pt x="209826" y="857250"/>
                      <a:pt x="257175" y="857250"/>
                    </a:cubicBezTo>
                    <a:moveTo>
                      <a:pt x="257175" y="171450"/>
                    </a:moveTo>
                    <a:cubicBezTo>
                      <a:pt x="304523" y="171450"/>
                      <a:pt x="342900" y="133073"/>
                      <a:pt x="342900" y="85725"/>
                    </a:cubicBezTo>
                    <a:cubicBezTo>
                      <a:pt x="342900" y="38376"/>
                      <a:pt x="304523" y="0"/>
                      <a:pt x="257175" y="0"/>
                    </a:cubicBezTo>
                    <a:cubicBezTo>
                      <a:pt x="209826" y="0"/>
                      <a:pt x="171450" y="38376"/>
                      <a:pt x="171450" y="85725"/>
                    </a:cubicBezTo>
                    <a:cubicBezTo>
                      <a:pt x="171450" y="133073"/>
                      <a:pt x="209826" y="171450"/>
                      <a:pt x="257175" y="17145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2400"/>
              </a:p>
            </p:txBody>
          </p:sp>
          <p:sp>
            <p:nvSpPr>
              <p:cNvPr id="43" name="Rounded Rectangle 29">
                <a:extLst>
                  <a:ext uri="{FF2B5EF4-FFF2-40B4-BE49-F238E27FC236}">
                    <a16:creationId xmlns:a16="http://schemas.microsoft.com/office/drawing/2014/main" id="{CA5BCACD-9775-6B96-CFD9-EC55BF62FE4C}"/>
                  </a:ext>
                </a:extLst>
              </p:cNvPr>
              <p:cNvSpPr/>
              <p:nvPr/>
            </p:nvSpPr>
            <p:spPr>
              <a:xfrm>
                <a:off x="3886200" y="1857375"/>
                <a:ext cx="1332804" cy="1543050"/>
              </a:xfrm>
              <a:custGeom>
                <a:avLst/>
                <a:gdLst/>
                <a:ahLst/>
                <a:cxnLst/>
                <a:rect l="0" t="0" r="0" b="0"/>
                <a:pathLst>
                  <a:path w="1332804" h="1543050">
                    <a:moveTo>
                      <a:pt x="1314621" y="347719"/>
                    </a:moveTo>
                    <a:cubicBezTo>
                      <a:pt x="1281236" y="359435"/>
                      <a:pt x="1257300" y="391239"/>
                      <a:pt x="1257300" y="428625"/>
                    </a:cubicBezTo>
                    <a:cubicBezTo>
                      <a:pt x="1257300" y="472516"/>
                      <a:pt x="1290275" y="508701"/>
                      <a:pt x="1332804" y="513749"/>
                    </a:cubicBezTo>
                    <a:cubicBezTo>
                      <a:pt x="1328204" y="456647"/>
                      <a:pt x="1322098" y="401193"/>
                      <a:pt x="1314621" y="347719"/>
                    </a:cubicBezTo>
                    <a:moveTo>
                      <a:pt x="1332804" y="1029300"/>
                    </a:moveTo>
                    <a:cubicBezTo>
                      <a:pt x="1290275" y="1034348"/>
                      <a:pt x="1257300" y="1070533"/>
                      <a:pt x="1257300" y="1114425"/>
                    </a:cubicBezTo>
                    <a:cubicBezTo>
                      <a:pt x="1257300" y="1151820"/>
                      <a:pt x="1281236" y="1183614"/>
                      <a:pt x="1314621" y="1195330"/>
                    </a:cubicBezTo>
                    <a:cubicBezTo>
                      <a:pt x="1322098" y="1141866"/>
                      <a:pt x="1328204" y="1086402"/>
                      <a:pt x="1332804" y="1029300"/>
                    </a:cubicBezTo>
                    <a:moveTo>
                      <a:pt x="1028700" y="171450"/>
                    </a:moveTo>
                    <a:cubicBezTo>
                      <a:pt x="1076048" y="171450"/>
                      <a:pt x="1114425" y="133073"/>
                      <a:pt x="1114425" y="85725"/>
                    </a:cubicBezTo>
                    <a:cubicBezTo>
                      <a:pt x="1114425" y="38376"/>
                      <a:pt x="1076048" y="0"/>
                      <a:pt x="1028700" y="0"/>
                    </a:cubicBezTo>
                    <a:cubicBezTo>
                      <a:pt x="981351" y="0"/>
                      <a:pt x="942975" y="38376"/>
                      <a:pt x="942975" y="85725"/>
                    </a:cubicBezTo>
                    <a:cubicBezTo>
                      <a:pt x="942975" y="133073"/>
                      <a:pt x="981351" y="171450"/>
                      <a:pt x="1028700" y="171450"/>
                    </a:cubicBezTo>
                    <a:moveTo>
                      <a:pt x="85725" y="1200150"/>
                    </a:moveTo>
                    <a:cubicBezTo>
                      <a:pt x="133073" y="1200150"/>
                      <a:pt x="171450" y="1161773"/>
                      <a:pt x="171450" y="1114425"/>
                    </a:cubicBezTo>
                    <a:cubicBezTo>
                      <a:pt x="171450" y="1067076"/>
                      <a:pt x="133073" y="1028700"/>
                      <a:pt x="85725" y="1028700"/>
                    </a:cubicBezTo>
                    <a:cubicBezTo>
                      <a:pt x="38376" y="1028700"/>
                      <a:pt x="0" y="1067076"/>
                      <a:pt x="0" y="1114425"/>
                    </a:cubicBezTo>
                    <a:cubicBezTo>
                      <a:pt x="0" y="1161773"/>
                      <a:pt x="38376" y="1200150"/>
                      <a:pt x="85725" y="1200150"/>
                    </a:cubicBezTo>
                    <a:moveTo>
                      <a:pt x="714375" y="1200150"/>
                    </a:moveTo>
                    <a:cubicBezTo>
                      <a:pt x="761723" y="1200150"/>
                      <a:pt x="800100" y="1161773"/>
                      <a:pt x="800100" y="1114425"/>
                    </a:cubicBezTo>
                    <a:cubicBezTo>
                      <a:pt x="800100" y="1067076"/>
                      <a:pt x="761723" y="1028700"/>
                      <a:pt x="714375" y="1028700"/>
                    </a:cubicBezTo>
                    <a:cubicBezTo>
                      <a:pt x="667026" y="1028700"/>
                      <a:pt x="628650" y="1067076"/>
                      <a:pt x="628650" y="1114425"/>
                    </a:cubicBezTo>
                    <a:cubicBezTo>
                      <a:pt x="628650" y="1161773"/>
                      <a:pt x="667026" y="1200150"/>
                      <a:pt x="714375" y="1200150"/>
                    </a:cubicBezTo>
                    <a:moveTo>
                      <a:pt x="1114425" y="1457325"/>
                    </a:moveTo>
                    <a:cubicBezTo>
                      <a:pt x="1114425" y="1504673"/>
                      <a:pt x="1076048" y="1543050"/>
                      <a:pt x="1028700" y="1543050"/>
                    </a:cubicBezTo>
                    <a:cubicBezTo>
                      <a:pt x="981351" y="1543050"/>
                      <a:pt x="942975" y="1504673"/>
                      <a:pt x="942975" y="1457325"/>
                    </a:cubicBezTo>
                    <a:cubicBezTo>
                      <a:pt x="942975" y="1409976"/>
                      <a:pt x="981351" y="1371600"/>
                      <a:pt x="1028700" y="1371600"/>
                    </a:cubicBezTo>
                    <a:cubicBezTo>
                      <a:pt x="1076048" y="1371600"/>
                      <a:pt x="1114425" y="1409976"/>
                      <a:pt x="1114425" y="1457325"/>
                    </a:cubicBezTo>
                    <a:moveTo>
                      <a:pt x="1028700" y="857250"/>
                    </a:moveTo>
                    <a:cubicBezTo>
                      <a:pt x="1076048" y="857250"/>
                      <a:pt x="1114425" y="818873"/>
                      <a:pt x="1114425" y="771525"/>
                    </a:cubicBezTo>
                    <a:cubicBezTo>
                      <a:pt x="1114425" y="724176"/>
                      <a:pt x="1076048" y="685800"/>
                      <a:pt x="1028700" y="685800"/>
                    </a:cubicBezTo>
                    <a:cubicBezTo>
                      <a:pt x="981351" y="685800"/>
                      <a:pt x="942975" y="724176"/>
                      <a:pt x="942975" y="771525"/>
                    </a:cubicBezTo>
                    <a:cubicBezTo>
                      <a:pt x="942975" y="818873"/>
                      <a:pt x="981351" y="857250"/>
                      <a:pt x="1028700" y="857250"/>
                    </a:cubicBezTo>
                    <a:moveTo>
                      <a:pt x="314325" y="771525"/>
                    </a:moveTo>
                    <a:cubicBezTo>
                      <a:pt x="314325" y="818873"/>
                      <a:pt x="352701" y="857250"/>
                      <a:pt x="400050" y="857250"/>
                    </a:cubicBezTo>
                    <a:cubicBezTo>
                      <a:pt x="447398" y="857250"/>
                      <a:pt x="485775" y="818873"/>
                      <a:pt x="485775" y="771525"/>
                    </a:cubicBezTo>
                    <a:cubicBezTo>
                      <a:pt x="485775" y="724176"/>
                      <a:pt x="447398" y="685800"/>
                      <a:pt x="400050" y="685800"/>
                    </a:cubicBezTo>
                    <a:cubicBezTo>
                      <a:pt x="352701" y="685800"/>
                      <a:pt x="314325" y="724176"/>
                      <a:pt x="314325" y="771525"/>
                    </a:cubicBezTo>
                    <a:moveTo>
                      <a:pt x="714375" y="514350"/>
                    </a:moveTo>
                    <a:cubicBezTo>
                      <a:pt x="761723" y="514350"/>
                      <a:pt x="800100" y="475973"/>
                      <a:pt x="800100" y="428625"/>
                    </a:cubicBezTo>
                    <a:cubicBezTo>
                      <a:pt x="800100" y="381276"/>
                      <a:pt x="761723" y="342900"/>
                      <a:pt x="714375" y="342900"/>
                    </a:cubicBezTo>
                    <a:cubicBezTo>
                      <a:pt x="667026" y="342900"/>
                      <a:pt x="628650" y="381276"/>
                      <a:pt x="628650" y="428625"/>
                    </a:cubicBezTo>
                    <a:cubicBezTo>
                      <a:pt x="628650" y="475973"/>
                      <a:pt x="667026" y="514350"/>
                      <a:pt x="714375" y="514350"/>
                    </a:cubicBezTo>
                    <a:moveTo>
                      <a:pt x="171450" y="428625"/>
                    </a:moveTo>
                    <a:cubicBezTo>
                      <a:pt x="171450" y="475973"/>
                      <a:pt x="133073" y="514350"/>
                      <a:pt x="85725" y="514350"/>
                    </a:cubicBezTo>
                    <a:cubicBezTo>
                      <a:pt x="38376" y="514350"/>
                      <a:pt x="0" y="475973"/>
                      <a:pt x="0" y="428625"/>
                    </a:cubicBezTo>
                    <a:cubicBezTo>
                      <a:pt x="0" y="381276"/>
                      <a:pt x="38376" y="342900"/>
                      <a:pt x="85725" y="342900"/>
                    </a:cubicBezTo>
                    <a:cubicBezTo>
                      <a:pt x="133073" y="342900"/>
                      <a:pt x="171450" y="381276"/>
                      <a:pt x="171450" y="428625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2400"/>
              </a:p>
            </p:txBody>
          </p:sp>
          <p:sp>
            <p:nvSpPr>
              <p:cNvPr id="44" name="Rounded Rectangle 30">
                <a:extLst>
                  <a:ext uri="{FF2B5EF4-FFF2-40B4-BE49-F238E27FC236}">
                    <a16:creationId xmlns:a16="http://schemas.microsoft.com/office/drawing/2014/main" id="{5B0102A9-1FD2-0720-8981-CC78414C15A6}"/>
                  </a:ext>
                </a:extLst>
              </p:cNvPr>
              <p:cNvSpPr/>
              <p:nvPr/>
            </p:nvSpPr>
            <p:spPr>
              <a:xfrm>
                <a:off x="2286000" y="1857375"/>
                <a:ext cx="1332433" cy="1543050"/>
              </a:xfrm>
              <a:custGeom>
                <a:avLst/>
                <a:gdLst/>
                <a:ahLst/>
                <a:cxnLst/>
                <a:rect l="0" t="0" r="0" b="0"/>
                <a:pathLst>
                  <a:path w="1332433" h="1543050">
                    <a:moveTo>
                      <a:pt x="1315831" y="356435"/>
                    </a:moveTo>
                    <a:cubicBezTo>
                      <a:pt x="1292085" y="371675"/>
                      <a:pt x="1276350" y="398316"/>
                      <a:pt x="1276350" y="428625"/>
                    </a:cubicBezTo>
                    <a:cubicBezTo>
                      <a:pt x="1276350" y="465553"/>
                      <a:pt x="1299695" y="497024"/>
                      <a:pt x="1332433" y="509082"/>
                    </a:cubicBezTo>
                    <a:cubicBezTo>
                      <a:pt x="1328127" y="456723"/>
                      <a:pt x="1322555" y="405745"/>
                      <a:pt x="1315831" y="356435"/>
                    </a:cubicBezTo>
                    <a:moveTo>
                      <a:pt x="1332433" y="1033967"/>
                    </a:moveTo>
                    <a:cubicBezTo>
                      <a:pt x="1299695" y="1046025"/>
                      <a:pt x="1276350" y="1077506"/>
                      <a:pt x="1276350" y="1114425"/>
                    </a:cubicBezTo>
                    <a:cubicBezTo>
                      <a:pt x="1276350" y="1144733"/>
                      <a:pt x="1292085" y="1171374"/>
                      <a:pt x="1315831" y="1186614"/>
                    </a:cubicBezTo>
                    <a:cubicBezTo>
                      <a:pt x="1322555" y="1137304"/>
                      <a:pt x="1328127" y="1086326"/>
                      <a:pt x="1332433" y="1033967"/>
                    </a:cubicBezTo>
                    <a:moveTo>
                      <a:pt x="714375" y="171450"/>
                    </a:moveTo>
                    <a:cubicBezTo>
                      <a:pt x="761723" y="171450"/>
                      <a:pt x="800100" y="133073"/>
                      <a:pt x="800100" y="85725"/>
                    </a:cubicBezTo>
                    <a:cubicBezTo>
                      <a:pt x="800100" y="38376"/>
                      <a:pt x="761723" y="0"/>
                      <a:pt x="714375" y="0"/>
                    </a:cubicBezTo>
                    <a:cubicBezTo>
                      <a:pt x="667026" y="0"/>
                      <a:pt x="628650" y="38376"/>
                      <a:pt x="628650" y="85725"/>
                    </a:cubicBezTo>
                    <a:cubicBezTo>
                      <a:pt x="628650" y="133073"/>
                      <a:pt x="667026" y="171450"/>
                      <a:pt x="714375" y="171450"/>
                    </a:cubicBezTo>
                    <a:moveTo>
                      <a:pt x="85725" y="1200150"/>
                    </a:moveTo>
                    <a:cubicBezTo>
                      <a:pt x="133073" y="1200150"/>
                      <a:pt x="171450" y="1161773"/>
                      <a:pt x="171450" y="1114425"/>
                    </a:cubicBezTo>
                    <a:cubicBezTo>
                      <a:pt x="171450" y="1067076"/>
                      <a:pt x="133073" y="1028700"/>
                      <a:pt x="85725" y="1028700"/>
                    </a:cubicBezTo>
                    <a:cubicBezTo>
                      <a:pt x="38376" y="1028700"/>
                      <a:pt x="0" y="1067076"/>
                      <a:pt x="0" y="1114425"/>
                    </a:cubicBezTo>
                    <a:cubicBezTo>
                      <a:pt x="0" y="1161773"/>
                      <a:pt x="38376" y="1200150"/>
                      <a:pt x="85725" y="1200150"/>
                    </a:cubicBezTo>
                    <a:moveTo>
                      <a:pt x="571500" y="1114425"/>
                    </a:moveTo>
                    <a:cubicBezTo>
                      <a:pt x="571500" y="1161773"/>
                      <a:pt x="533123" y="1200150"/>
                      <a:pt x="485775" y="1200150"/>
                    </a:cubicBezTo>
                    <a:cubicBezTo>
                      <a:pt x="438426" y="1200150"/>
                      <a:pt x="400050" y="1161773"/>
                      <a:pt x="400050" y="1114425"/>
                    </a:cubicBezTo>
                    <a:cubicBezTo>
                      <a:pt x="400050" y="1067076"/>
                      <a:pt x="438426" y="1028700"/>
                      <a:pt x="485775" y="1028700"/>
                    </a:cubicBezTo>
                    <a:cubicBezTo>
                      <a:pt x="533123" y="1028700"/>
                      <a:pt x="571500" y="1067076"/>
                      <a:pt x="571500" y="1114425"/>
                    </a:cubicBezTo>
                    <a:moveTo>
                      <a:pt x="1009650" y="1114425"/>
                    </a:moveTo>
                    <a:cubicBezTo>
                      <a:pt x="1009650" y="1161773"/>
                      <a:pt x="971273" y="1200150"/>
                      <a:pt x="923925" y="1200150"/>
                    </a:cubicBezTo>
                    <a:cubicBezTo>
                      <a:pt x="876576" y="1200150"/>
                      <a:pt x="838200" y="1161773"/>
                      <a:pt x="838200" y="1114425"/>
                    </a:cubicBezTo>
                    <a:cubicBezTo>
                      <a:pt x="838200" y="1067076"/>
                      <a:pt x="876576" y="1028700"/>
                      <a:pt x="923925" y="1028700"/>
                    </a:cubicBezTo>
                    <a:cubicBezTo>
                      <a:pt x="971273" y="1028700"/>
                      <a:pt x="1009650" y="1067076"/>
                      <a:pt x="1009650" y="1114425"/>
                    </a:cubicBezTo>
                    <a:moveTo>
                      <a:pt x="1238250" y="85725"/>
                    </a:moveTo>
                    <a:cubicBezTo>
                      <a:pt x="1238250" y="133073"/>
                      <a:pt x="1199873" y="171450"/>
                      <a:pt x="1152525" y="171450"/>
                    </a:cubicBezTo>
                    <a:cubicBezTo>
                      <a:pt x="1105176" y="171450"/>
                      <a:pt x="1066800" y="133073"/>
                      <a:pt x="1066800" y="85725"/>
                    </a:cubicBezTo>
                    <a:cubicBezTo>
                      <a:pt x="1066800" y="38376"/>
                      <a:pt x="1105176" y="0"/>
                      <a:pt x="1152525" y="0"/>
                    </a:cubicBezTo>
                    <a:cubicBezTo>
                      <a:pt x="1199873" y="0"/>
                      <a:pt x="1238250" y="38376"/>
                      <a:pt x="1238250" y="85725"/>
                    </a:cubicBezTo>
                    <a:moveTo>
                      <a:pt x="714375" y="1543050"/>
                    </a:moveTo>
                    <a:cubicBezTo>
                      <a:pt x="761723" y="1543050"/>
                      <a:pt x="800100" y="1504673"/>
                      <a:pt x="800100" y="1457325"/>
                    </a:cubicBezTo>
                    <a:cubicBezTo>
                      <a:pt x="800100" y="1409976"/>
                      <a:pt x="761723" y="1371600"/>
                      <a:pt x="714375" y="1371600"/>
                    </a:cubicBezTo>
                    <a:cubicBezTo>
                      <a:pt x="667026" y="1371600"/>
                      <a:pt x="628650" y="1409976"/>
                      <a:pt x="628650" y="1457325"/>
                    </a:cubicBezTo>
                    <a:cubicBezTo>
                      <a:pt x="628650" y="1504673"/>
                      <a:pt x="667026" y="1543050"/>
                      <a:pt x="714375" y="1543050"/>
                    </a:cubicBezTo>
                    <a:moveTo>
                      <a:pt x="1238250" y="1457325"/>
                    </a:moveTo>
                    <a:cubicBezTo>
                      <a:pt x="1238250" y="1504673"/>
                      <a:pt x="1199873" y="1543050"/>
                      <a:pt x="1152525" y="1543050"/>
                    </a:cubicBezTo>
                    <a:cubicBezTo>
                      <a:pt x="1105176" y="1543050"/>
                      <a:pt x="1066800" y="1504673"/>
                      <a:pt x="1066800" y="1457325"/>
                    </a:cubicBezTo>
                    <a:cubicBezTo>
                      <a:pt x="1066800" y="1409976"/>
                      <a:pt x="1105176" y="1371600"/>
                      <a:pt x="1152525" y="1371600"/>
                    </a:cubicBezTo>
                    <a:cubicBezTo>
                      <a:pt x="1199873" y="1371600"/>
                      <a:pt x="1238250" y="1409976"/>
                      <a:pt x="1238250" y="1457325"/>
                    </a:cubicBezTo>
                    <a:moveTo>
                      <a:pt x="714375" y="857250"/>
                    </a:moveTo>
                    <a:cubicBezTo>
                      <a:pt x="761723" y="857250"/>
                      <a:pt x="800100" y="818873"/>
                      <a:pt x="800100" y="771525"/>
                    </a:cubicBezTo>
                    <a:cubicBezTo>
                      <a:pt x="800100" y="724176"/>
                      <a:pt x="761723" y="685800"/>
                      <a:pt x="714375" y="685800"/>
                    </a:cubicBezTo>
                    <a:cubicBezTo>
                      <a:pt x="667026" y="685800"/>
                      <a:pt x="628650" y="724176"/>
                      <a:pt x="628650" y="771525"/>
                    </a:cubicBezTo>
                    <a:cubicBezTo>
                      <a:pt x="628650" y="818873"/>
                      <a:pt x="667026" y="857250"/>
                      <a:pt x="714375" y="857250"/>
                    </a:cubicBezTo>
                    <a:moveTo>
                      <a:pt x="1238250" y="771525"/>
                    </a:moveTo>
                    <a:cubicBezTo>
                      <a:pt x="1238250" y="818873"/>
                      <a:pt x="1199873" y="857250"/>
                      <a:pt x="1152525" y="857250"/>
                    </a:cubicBezTo>
                    <a:cubicBezTo>
                      <a:pt x="1105176" y="857250"/>
                      <a:pt x="1066800" y="818873"/>
                      <a:pt x="1066800" y="771525"/>
                    </a:cubicBezTo>
                    <a:cubicBezTo>
                      <a:pt x="1066800" y="724176"/>
                      <a:pt x="1105176" y="685800"/>
                      <a:pt x="1152525" y="685800"/>
                    </a:cubicBezTo>
                    <a:cubicBezTo>
                      <a:pt x="1199873" y="685800"/>
                      <a:pt x="1238250" y="724176"/>
                      <a:pt x="1238250" y="771525"/>
                    </a:cubicBezTo>
                    <a:moveTo>
                      <a:pt x="276225" y="857250"/>
                    </a:moveTo>
                    <a:cubicBezTo>
                      <a:pt x="228876" y="857250"/>
                      <a:pt x="190500" y="818873"/>
                      <a:pt x="190500" y="771525"/>
                    </a:cubicBezTo>
                    <a:cubicBezTo>
                      <a:pt x="190500" y="724176"/>
                      <a:pt x="228876" y="685800"/>
                      <a:pt x="276225" y="685800"/>
                    </a:cubicBezTo>
                    <a:cubicBezTo>
                      <a:pt x="323573" y="685800"/>
                      <a:pt x="361950" y="724176"/>
                      <a:pt x="361950" y="771525"/>
                    </a:cubicBezTo>
                    <a:cubicBezTo>
                      <a:pt x="361950" y="818873"/>
                      <a:pt x="323573" y="857250"/>
                      <a:pt x="276225" y="857250"/>
                    </a:cubicBezTo>
                    <a:moveTo>
                      <a:pt x="571500" y="428625"/>
                    </a:moveTo>
                    <a:cubicBezTo>
                      <a:pt x="571500" y="475973"/>
                      <a:pt x="533123" y="514350"/>
                      <a:pt x="485775" y="514350"/>
                    </a:cubicBezTo>
                    <a:cubicBezTo>
                      <a:pt x="438426" y="514350"/>
                      <a:pt x="400050" y="475973"/>
                      <a:pt x="400050" y="428625"/>
                    </a:cubicBezTo>
                    <a:cubicBezTo>
                      <a:pt x="400050" y="381276"/>
                      <a:pt x="438426" y="342900"/>
                      <a:pt x="485775" y="342900"/>
                    </a:cubicBezTo>
                    <a:cubicBezTo>
                      <a:pt x="533123" y="342900"/>
                      <a:pt x="571500" y="381276"/>
                      <a:pt x="571500" y="428625"/>
                    </a:cubicBezTo>
                    <a:moveTo>
                      <a:pt x="85725" y="514350"/>
                    </a:moveTo>
                    <a:cubicBezTo>
                      <a:pt x="133073" y="514350"/>
                      <a:pt x="171450" y="475973"/>
                      <a:pt x="171450" y="428625"/>
                    </a:cubicBezTo>
                    <a:cubicBezTo>
                      <a:pt x="171450" y="381276"/>
                      <a:pt x="133073" y="342900"/>
                      <a:pt x="85725" y="342900"/>
                    </a:cubicBezTo>
                    <a:cubicBezTo>
                      <a:pt x="38376" y="342900"/>
                      <a:pt x="0" y="381276"/>
                      <a:pt x="0" y="428625"/>
                    </a:cubicBezTo>
                    <a:cubicBezTo>
                      <a:pt x="0" y="475973"/>
                      <a:pt x="38376" y="514350"/>
                      <a:pt x="85725" y="514350"/>
                    </a:cubicBezTo>
                    <a:moveTo>
                      <a:pt x="1009650" y="428625"/>
                    </a:moveTo>
                    <a:cubicBezTo>
                      <a:pt x="1009650" y="475973"/>
                      <a:pt x="971273" y="514350"/>
                      <a:pt x="923925" y="514350"/>
                    </a:cubicBezTo>
                    <a:cubicBezTo>
                      <a:pt x="876576" y="514350"/>
                      <a:pt x="838200" y="475973"/>
                      <a:pt x="838200" y="428625"/>
                    </a:cubicBezTo>
                    <a:cubicBezTo>
                      <a:pt x="838200" y="381276"/>
                      <a:pt x="876576" y="342900"/>
                      <a:pt x="923925" y="342900"/>
                    </a:cubicBezTo>
                    <a:cubicBezTo>
                      <a:pt x="971273" y="342900"/>
                      <a:pt x="1009650" y="381276"/>
                      <a:pt x="1009650" y="428625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2400"/>
              </a:p>
            </p:txBody>
          </p:sp>
          <p:sp>
            <p:nvSpPr>
              <p:cNvPr id="45" name="Rounded Rectangle 31">
                <a:extLst>
                  <a:ext uri="{FF2B5EF4-FFF2-40B4-BE49-F238E27FC236}">
                    <a16:creationId xmlns:a16="http://schemas.microsoft.com/office/drawing/2014/main" id="{0C1120E4-3A57-EC02-C213-24425DE9B7D2}"/>
                  </a:ext>
                </a:extLst>
              </p:cNvPr>
              <p:cNvSpPr/>
              <p:nvPr/>
            </p:nvSpPr>
            <p:spPr>
              <a:xfrm>
                <a:off x="5486400" y="2200275"/>
                <a:ext cx="571500" cy="857250"/>
              </a:xfrm>
              <a:custGeom>
                <a:avLst/>
                <a:gdLst/>
                <a:ahLst/>
                <a:cxnLst/>
                <a:rect l="0" t="0" r="0" b="0"/>
                <a:pathLst>
                  <a:path w="571500" h="857250">
                    <a:moveTo>
                      <a:pt x="485775" y="857250"/>
                    </a:moveTo>
                    <a:cubicBezTo>
                      <a:pt x="533123" y="857250"/>
                      <a:pt x="571500" y="818873"/>
                      <a:pt x="571500" y="771525"/>
                    </a:cubicBezTo>
                    <a:cubicBezTo>
                      <a:pt x="571500" y="724176"/>
                      <a:pt x="533123" y="685800"/>
                      <a:pt x="485775" y="685800"/>
                    </a:cubicBezTo>
                    <a:cubicBezTo>
                      <a:pt x="438426" y="685800"/>
                      <a:pt x="400050" y="724176"/>
                      <a:pt x="400050" y="771525"/>
                    </a:cubicBezTo>
                    <a:cubicBezTo>
                      <a:pt x="400050" y="818873"/>
                      <a:pt x="438426" y="857250"/>
                      <a:pt x="485775" y="857250"/>
                    </a:cubicBezTo>
                    <a:moveTo>
                      <a:pt x="0" y="428625"/>
                    </a:moveTo>
                    <a:cubicBezTo>
                      <a:pt x="0" y="475973"/>
                      <a:pt x="38376" y="514350"/>
                      <a:pt x="85725" y="514350"/>
                    </a:cubicBezTo>
                    <a:cubicBezTo>
                      <a:pt x="133073" y="514350"/>
                      <a:pt x="171450" y="475973"/>
                      <a:pt x="171450" y="428625"/>
                    </a:cubicBezTo>
                    <a:cubicBezTo>
                      <a:pt x="171450" y="381276"/>
                      <a:pt x="133073" y="342900"/>
                      <a:pt x="85725" y="342900"/>
                    </a:cubicBezTo>
                    <a:cubicBezTo>
                      <a:pt x="38376" y="342900"/>
                      <a:pt x="0" y="381276"/>
                      <a:pt x="0" y="428625"/>
                    </a:cubicBezTo>
                    <a:moveTo>
                      <a:pt x="485775" y="171450"/>
                    </a:moveTo>
                    <a:cubicBezTo>
                      <a:pt x="533123" y="171450"/>
                      <a:pt x="571500" y="133073"/>
                      <a:pt x="571500" y="85725"/>
                    </a:cubicBezTo>
                    <a:cubicBezTo>
                      <a:pt x="571500" y="38376"/>
                      <a:pt x="533123" y="0"/>
                      <a:pt x="485775" y="0"/>
                    </a:cubicBezTo>
                    <a:cubicBezTo>
                      <a:pt x="438426" y="0"/>
                      <a:pt x="400050" y="38376"/>
                      <a:pt x="400050" y="85725"/>
                    </a:cubicBezTo>
                    <a:cubicBezTo>
                      <a:pt x="400050" y="133073"/>
                      <a:pt x="438426" y="171450"/>
                      <a:pt x="485775" y="17145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240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A7A2A69-F364-7CB3-E14B-647DAD268661}"/>
                </a:ext>
              </a:extLst>
            </p:cNvPr>
            <p:cNvGrpSpPr/>
            <p:nvPr/>
          </p:nvGrpSpPr>
          <p:grpSpPr>
            <a:xfrm>
              <a:off x="3238500" y="1278731"/>
              <a:ext cx="5715000" cy="2743199"/>
              <a:chOff x="457200" y="1257299"/>
              <a:chExt cx="5715000" cy="2743199"/>
            </a:xfrm>
          </p:grpSpPr>
          <p:sp>
            <p:nvSpPr>
              <p:cNvPr id="20" name="Rounded Rectangle 33">
                <a:extLst>
                  <a:ext uri="{FF2B5EF4-FFF2-40B4-BE49-F238E27FC236}">
                    <a16:creationId xmlns:a16="http://schemas.microsoft.com/office/drawing/2014/main" id="{BF546997-A584-9F30-13F0-4ED1660EBB04}"/>
                  </a:ext>
                </a:extLst>
              </p:cNvPr>
              <p:cNvSpPr/>
              <p:nvPr/>
            </p:nvSpPr>
            <p:spPr>
              <a:xfrm>
                <a:off x="457200" y="1371599"/>
                <a:ext cx="685800" cy="685800"/>
              </a:xfrm>
              <a:custGeom>
                <a:avLst/>
                <a:gdLst/>
                <a:ahLst/>
                <a:cxnLst/>
                <a:rect l="0" t="0" r="0" b="0"/>
                <a:pathLst>
                  <a:path w="685800" h="685800">
                    <a:moveTo>
                      <a:pt x="0" y="114300"/>
                    </a:moveTo>
                    <a:lnTo>
                      <a:pt x="0" y="0"/>
                    </a:lnTo>
                    <a:lnTo>
                      <a:pt x="228600" y="0"/>
                    </a:lnTo>
                    <a:lnTo>
                      <a:pt x="228600" y="114300"/>
                    </a:lnTo>
                    <a:cubicBezTo>
                      <a:pt x="228600" y="240551"/>
                      <a:pt x="330948" y="342900"/>
                      <a:pt x="457200" y="342900"/>
                    </a:cubicBezTo>
                    <a:lnTo>
                      <a:pt x="457200" y="228600"/>
                    </a:lnTo>
                    <a:lnTo>
                      <a:pt x="685800" y="457200"/>
                    </a:lnTo>
                    <a:lnTo>
                      <a:pt x="457200" y="685800"/>
                    </a:lnTo>
                    <a:lnTo>
                      <a:pt x="457200" y="571500"/>
                    </a:lnTo>
                    <a:cubicBezTo>
                      <a:pt x="204695" y="571500"/>
                      <a:pt x="0" y="366804"/>
                      <a:pt x="0" y="114300"/>
                    </a:cubicBezTo>
                    <a:close/>
                  </a:path>
                </a:pathLst>
              </a:custGeom>
              <a:noFill/>
              <a:ln w="14287">
                <a:solidFill>
                  <a:srgbClr val="FFFFFF"/>
                </a:solidFill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2400"/>
              </a:p>
            </p:txBody>
          </p:sp>
          <p:sp>
            <p:nvSpPr>
              <p:cNvPr id="21" name="Rounded Rectangle 34">
                <a:extLst>
                  <a:ext uri="{FF2B5EF4-FFF2-40B4-BE49-F238E27FC236}">
                    <a16:creationId xmlns:a16="http://schemas.microsoft.com/office/drawing/2014/main" id="{EC0EEA50-BC90-821B-4B8A-02558A8FB2F7}"/>
                  </a:ext>
                </a:extLst>
              </p:cNvPr>
              <p:cNvSpPr/>
              <p:nvPr/>
            </p:nvSpPr>
            <p:spPr>
              <a:xfrm>
                <a:off x="5486400" y="1257299"/>
                <a:ext cx="685800" cy="685800"/>
              </a:xfrm>
              <a:custGeom>
                <a:avLst/>
                <a:gdLst/>
                <a:ahLst/>
                <a:cxnLst/>
                <a:rect l="0" t="0" r="0" b="0"/>
                <a:pathLst>
                  <a:path w="685800" h="685800">
                    <a:moveTo>
                      <a:pt x="114300" y="685800"/>
                    </a:moveTo>
                    <a:lnTo>
                      <a:pt x="0" y="685800"/>
                    </a:lnTo>
                    <a:lnTo>
                      <a:pt x="0" y="457200"/>
                    </a:lnTo>
                    <a:lnTo>
                      <a:pt x="114300" y="457200"/>
                    </a:lnTo>
                    <a:cubicBezTo>
                      <a:pt x="240551" y="457200"/>
                      <a:pt x="342900" y="354851"/>
                      <a:pt x="342900" y="228600"/>
                    </a:cubicBezTo>
                    <a:lnTo>
                      <a:pt x="228600" y="228600"/>
                    </a:lnTo>
                    <a:lnTo>
                      <a:pt x="457200" y="0"/>
                    </a:lnTo>
                    <a:lnTo>
                      <a:pt x="685800" y="228600"/>
                    </a:lnTo>
                    <a:lnTo>
                      <a:pt x="571500" y="228600"/>
                    </a:lnTo>
                    <a:cubicBezTo>
                      <a:pt x="571500" y="481104"/>
                      <a:pt x="366804" y="685800"/>
                      <a:pt x="114300" y="685800"/>
                    </a:cubicBezTo>
                    <a:close/>
                  </a:path>
                </a:pathLst>
              </a:custGeom>
              <a:noFill/>
              <a:ln w="14287">
                <a:solidFill>
                  <a:srgbClr val="FFFFFF"/>
                </a:solidFill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2400"/>
              </a:p>
            </p:txBody>
          </p:sp>
          <p:sp>
            <p:nvSpPr>
              <p:cNvPr id="22" name="Rounded Rectangle 35">
                <a:extLst>
                  <a:ext uri="{FF2B5EF4-FFF2-40B4-BE49-F238E27FC236}">
                    <a16:creationId xmlns:a16="http://schemas.microsoft.com/office/drawing/2014/main" id="{9DFB4C36-B24A-9E18-0669-A057B996CBB7}"/>
                  </a:ext>
                </a:extLst>
              </p:cNvPr>
              <p:cNvSpPr/>
              <p:nvPr/>
            </p:nvSpPr>
            <p:spPr>
              <a:xfrm>
                <a:off x="457200" y="3200399"/>
                <a:ext cx="685800" cy="685799"/>
              </a:xfrm>
              <a:custGeom>
                <a:avLst/>
                <a:gdLst/>
                <a:ahLst/>
                <a:cxnLst/>
                <a:rect l="0" t="0" r="0" b="0"/>
                <a:pathLst>
                  <a:path w="685800" h="685799">
                    <a:moveTo>
                      <a:pt x="0" y="571499"/>
                    </a:moveTo>
                    <a:lnTo>
                      <a:pt x="0" y="685799"/>
                    </a:lnTo>
                    <a:lnTo>
                      <a:pt x="228600" y="685799"/>
                    </a:lnTo>
                    <a:lnTo>
                      <a:pt x="228600" y="571499"/>
                    </a:lnTo>
                    <a:cubicBezTo>
                      <a:pt x="228600" y="445248"/>
                      <a:pt x="330948" y="342900"/>
                      <a:pt x="457200" y="342900"/>
                    </a:cubicBezTo>
                    <a:lnTo>
                      <a:pt x="457200" y="457199"/>
                    </a:lnTo>
                    <a:lnTo>
                      <a:pt x="685800" y="228600"/>
                    </a:lnTo>
                    <a:lnTo>
                      <a:pt x="457200" y="0"/>
                    </a:lnTo>
                    <a:lnTo>
                      <a:pt x="457200" y="114300"/>
                    </a:lnTo>
                    <a:cubicBezTo>
                      <a:pt x="204695" y="114300"/>
                      <a:pt x="0" y="318995"/>
                      <a:pt x="0" y="571499"/>
                    </a:cubicBezTo>
                    <a:close/>
                  </a:path>
                </a:pathLst>
              </a:custGeom>
              <a:noFill/>
              <a:ln w="14287">
                <a:solidFill>
                  <a:srgbClr val="FFFFFF"/>
                </a:solidFill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2400"/>
              </a:p>
            </p:txBody>
          </p:sp>
          <p:sp>
            <p:nvSpPr>
              <p:cNvPr id="23" name="Rounded Rectangle 36">
                <a:extLst>
                  <a:ext uri="{FF2B5EF4-FFF2-40B4-BE49-F238E27FC236}">
                    <a16:creationId xmlns:a16="http://schemas.microsoft.com/office/drawing/2014/main" id="{ECCD9188-5B48-09C7-BC41-0A4EB85C4CA5}"/>
                  </a:ext>
                </a:extLst>
              </p:cNvPr>
              <p:cNvSpPr/>
              <p:nvPr/>
            </p:nvSpPr>
            <p:spPr>
              <a:xfrm>
                <a:off x="5486400" y="3314699"/>
                <a:ext cx="685800" cy="685799"/>
              </a:xfrm>
              <a:custGeom>
                <a:avLst/>
                <a:gdLst/>
                <a:ahLst/>
                <a:cxnLst/>
                <a:rect l="0" t="0" r="0" b="0"/>
                <a:pathLst>
                  <a:path w="685800" h="685799">
                    <a:moveTo>
                      <a:pt x="114300" y="0"/>
                    </a:moveTo>
                    <a:lnTo>
                      <a:pt x="0" y="0"/>
                    </a:lnTo>
                    <a:lnTo>
                      <a:pt x="0" y="228600"/>
                    </a:lnTo>
                    <a:lnTo>
                      <a:pt x="114300" y="228600"/>
                    </a:lnTo>
                    <a:cubicBezTo>
                      <a:pt x="240551" y="228600"/>
                      <a:pt x="342900" y="330948"/>
                      <a:pt x="342900" y="457199"/>
                    </a:cubicBezTo>
                    <a:lnTo>
                      <a:pt x="228600" y="457199"/>
                    </a:lnTo>
                    <a:lnTo>
                      <a:pt x="457200" y="685799"/>
                    </a:lnTo>
                    <a:lnTo>
                      <a:pt x="685800" y="457199"/>
                    </a:lnTo>
                    <a:lnTo>
                      <a:pt x="571500" y="457199"/>
                    </a:lnTo>
                    <a:cubicBezTo>
                      <a:pt x="571500" y="204695"/>
                      <a:pt x="366804" y="0"/>
                      <a:pt x="114300" y="0"/>
                    </a:cubicBezTo>
                    <a:close/>
                  </a:path>
                </a:pathLst>
              </a:custGeom>
              <a:noFill/>
              <a:ln w="14287">
                <a:solidFill>
                  <a:srgbClr val="FFFFFF"/>
                </a:solidFill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2400"/>
              </a:p>
            </p:txBody>
          </p:sp>
          <p:sp>
            <p:nvSpPr>
              <p:cNvPr id="24" name="Rounded Rectangle 37">
                <a:extLst>
                  <a:ext uri="{FF2B5EF4-FFF2-40B4-BE49-F238E27FC236}">
                    <a16:creationId xmlns:a16="http://schemas.microsoft.com/office/drawing/2014/main" id="{234BAFD5-C7F2-0D42-E71D-792D15479536}"/>
                  </a:ext>
                </a:extLst>
              </p:cNvPr>
              <p:cNvSpPr/>
              <p:nvPr/>
            </p:nvSpPr>
            <p:spPr>
              <a:xfrm>
                <a:off x="2286000" y="3200399"/>
                <a:ext cx="457200" cy="457199"/>
              </a:xfrm>
              <a:custGeom>
                <a:avLst/>
                <a:gdLst/>
                <a:ahLst/>
                <a:cxnLst/>
                <a:rect l="0" t="0" r="0" b="0"/>
                <a:pathLst>
                  <a:path w="457200" h="457199">
                    <a:moveTo>
                      <a:pt x="0" y="342900"/>
                    </a:moveTo>
                    <a:lnTo>
                      <a:pt x="228600" y="342900"/>
                    </a:lnTo>
                    <a:lnTo>
                      <a:pt x="228600" y="457199"/>
                    </a:lnTo>
                    <a:lnTo>
                      <a:pt x="457200" y="228600"/>
                    </a:lnTo>
                    <a:lnTo>
                      <a:pt x="228600" y="0"/>
                    </a:lnTo>
                    <a:lnTo>
                      <a:pt x="228600" y="114300"/>
                    </a:lnTo>
                    <a:lnTo>
                      <a:pt x="0" y="114300"/>
                    </a:lnTo>
                    <a:lnTo>
                      <a:pt x="0" y="342900"/>
                    </a:lnTo>
                    <a:close/>
                  </a:path>
                </a:pathLst>
              </a:custGeom>
              <a:noFill/>
              <a:ln w="14287">
                <a:solidFill>
                  <a:srgbClr val="FFFFFF"/>
                </a:solidFill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2400"/>
              </a:p>
            </p:txBody>
          </p:sp>
          <p:sp>
            <p:nvSpPr>
              <p:cNvPr id="25" name="Rounded Rectangle 38">
                <a:extLst>
                  <a:ext uri="{FF2B5EF4-FFF2-40B4-BE49-F238E27FC236}">
                    <a16:creationId xmlns:a16="http://schemas.microsoft.com/office/drawing/2014/main" id="{4683362C-A46E-4CC4-DDCF-0CFCA466D37A}"/>
                  </a:ext>
                </a:extLst>
              </p:cNvPr>
              <p:cNvSpPr/>
              <p:nvPr/>
            </p:nvSpPr>
            <p:spPr>
              <a:xfrm>
                <a:off x="3886200" y="3200399"/>
                <a:ext cx="457200" cy="457199"/>
              </a:xfrm>
              <a:custGeom>
                <a:avLst/>
                <a:gdLst/>
                <a:ahLst/>
                <a:cxnLst/>
                <a:rect l="0" t="0" r="0" b="0"/>
                <a:pathLst>
                  <a:path w="457200" h="457199">
                    <a:moveTo>
                      <a:pt x="0" y="342900"/>
                    </a:moveTo>
                    <a:lnTo>
                      <a:pt x="228600" y="342900"/>
                    </a:lnTo>
                    <a:lnTo>
                      <a:pt x="228600" y="457199"/>
                    </a:lnTo>
                    <a:lnTo>
                      <a:pt x="457200" y="228600"/>
                    </a:lnTo>
                    <a:lnTo>
                      <a:pt x="228600" y="0"/>
                    </a:lnTo>
                    <a:lnTo>
                      <a:pt x="228600" y="114300"/>
                    </a:lnTo>
                    <a:lnTo>
                      <a:pt x="0" y="114300"/>
                    </a:lnTo>
                    <a:lnTo>
                      <a:pt x="0" y="342900"/>
                    </a:lnTo>
                    <a:close/>
                  </a:path>
                </a:pathLst>
              </a:custGeom>
              <a:noFill/>
              <a:ln w="14287">
                <a:solidFill>
                  <a:srgbClr val="FFFFFF"/>
                </a:solidFill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2400"/>
              </a:p>
            </p:txBody>
          </p:sp>
          <p:sp>
            <p:nvSpPr>
              <p:cNvPr id="26" name="Rounded Rectangle 39">
                <a:extLst>
                  <a:ext uri="{FF2B5EF4-FFF2-40B4-BE49-F238E27FC236}">
                    <a16:creationId xmlns:a16="http://schemas.microsoft.com/office/drawing/2014/main" id="{278DF596-80FA-4FB3-DF51-8A84D7FE193D}"/>
                  </a:ext>
                </a:extLst>
              </p:cNvPr>
              <p:cNvSpPr/>
              <p:nvPr/>
            </p:nvSpPr>
            <p:spPr>
              <a:xfrm>
                <a:off x="2286000" y="1600199"/>
                <a:ext cx="457200" cy="457200"/>
              </a:xfrm>
              <a:custGeom>
                <a:avLst/>
                <a:gdLst/>
                <a:ahLst/>
                <a:cxnLst/>
                <a:rect l="0" t="0" r="0" b="0"/>
                <a:pathLst>
                  <a:path w="457200" h="457200">
                    <a:moveTo>
                      <a:pt x="0" y="342900"/>
                    </a:moveTo>
                    <a:lnTo>
                      <a:pt x="228600" y="342900"/>
                    </a:lnTo>
                    <a:lnTo>
                      <a:pt x="228600" y="457200"/>
                    </a:lnTo>
                    <a:lnTo>
                      <a:pt x="457200" y="228600"/>
                    </a:lnTo>
                    <a:lnTo>
                      <a:pt x="228600" y="0"/>
                    </a:lnTo>
                    <a:lnTo>
                      <a:pt x="228600" y="114300"/>
                    </a:lnTo>
                    <a:lnTo>
                      <a:pt x="0" y="114300"/>
                    </a:lnTo>
                    <a:lnTo>
                      <a:pt x="0" y="342900"/>
                    </a:lnTo>
                    <a:close/>
                  </a:path>
                </a:pathLst>
              </a:custGeom>
              <a:noFill/>
              <a:ln w="14287">
                <a:solidFill>
                  <a:srgbClr val="FFFFFF"/>
                </a:solidFill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2400"/>
              </a:p>
            </p:txBody>
          </p:sp>
          <p:sp>
            <p:nvSpPr>
              <p:cNvPr id="27" name="Rounded Rectangle 40">
                <a:extLst>
                  <a:ext uri="{FF2B5EF4-FFF2-40B4-BE49-F238E27FC236}">
                    <a16:creationId xmlns:a16="http://schemas.microsoft.com/office/drawing/2014/main" id="{36BD303B-146F-EBB5-571C-F035BDFC3D30}"/>
                  </a:ext>
                </a:extLst>
              </p:cNvPr>
              <p:cNvSpPr/>
              <p:nvPr/>
            </p:nvSpPr>
            <p:spPr>
              <a:xfrm>
                <a:off x="3886200" y="1600199"/>
                <a:ext cx="457200" cy="457200"/>
              </a:xfrm>
              <a:custGeom>
                <a:avLst/>
                <a:gdLst/>
                <a:ahLst/>
                <a:cxnLst/>
                <a:rect l="0" t="0" r="0" b="0"/>
                <a:pathLst>
                  <a:path w="457200" h="457200">
                    <a:moveTo>
                      <a:pt x="0" y="342900"/>
                    </a:moveTo>
                    <a:lnTo>
                      <a:pt x="228600" y="342900"/>
                    </a:lnTo>
                    <a:lnTo>
                      <a:pt x="228600" y="457200"/>
                    </a:lnTo>
                    <a:lnTo>
                      <a:pt x="457200" y="228600"/>
                    </a:lnTo>
                    <a:lnTo>
                      <a:pt x="228600" y="0"/>
                    </a:lnTo>
                    <a:lnTo>
                      <a:pt x="228600" y="114300"/>
                    </a:lnTo>
                    <a:lnTo>
                      <a:pt x="0" y="114300"/>
                    </a:lnTo>
                    <a:lnTo>
                      <a:pt x="0" y="342900"/>
                    </a:lnTo>
                    <a:close/>
                  </a:path>
                </a:pathLst>
              </a:custGeom>
              <a:noFill/>
              <a:ln w="14287">
                <a:solidFill>
                  <a:srgbClr val="FFFFFF"/>
                </a:solidFill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2400"/>
              </a:p>
            </p:txBody>
          </p:sp>
          <p:sp>
            <p:nvSpPr>
              <p:cNvPr id="28" name="Rounded Rectangle 41">
                <a:extLst>
                  <a:ext uri="{FF2B5EF4-FFF2-40B4-BE49-F238E27FC236}">
                    <a16:creationId xmlns:a16="http://schemas.microsoft.com/office/drawing/2014/main" id="{78E36B2B-938F-8063-5936-E64B19B68B21}"/>
                  </a:ext>
                </a:extLst>
              </p:cNvPr>
              <p:cNvSpPr/>
              <p:nvPr/>
            </p:nvSpPr>
            <p:spPr>
              <a:xfrm>
                <a:off x="914400" y="1857375"/>
                <a:ext cx="1114425" cy="1543050"/>
              </a:xfrm>
              <a:custGeom>
                <a:avLst/>
                <a:gdLst/>
                <a:ahLst/>
                <a:cxnLst/>
                <a:rect l="0" t="0" r="0" b="0"/>
                <a:pathLst>
                  <a:path w="1114425" h="1543050">
                    <a:moveTo>
                      <a:pt x="1113317" y="685806"/>
                    </a:moveTo>
                    <a:cubicBezTo>
                      <a:pt x="1066482" y="686400"/>
                      <a:pt x="1028700" y="724550"/>
                      <a:pt x="1028700" y="771525"/>
                    </a:cubicBezTo>
                    <a:cubicBezTo>
                      <a:pt x="1028700" y="818499"/>
                      <a:pt x="1066482" y="856649"/>
                      <a:pt x="1113317" y="857243"/>
                    </a:cubicBezTo>
                    <a:cubicBezTo>
                      <a:pt x="1114051" y="828944"/>
                      <a:pt x="1114425" y="800359"/>
                      <a:pt x="1114425" y="771525"/>
                    </a:cubicBezTo>
                    <a:cubicBezTo>
                      <a:pt x="1114425" y="742690"/>
                      <a:pt x="1114051" y="714105"/>
                      <a:pt x="1113317" y="685806"/>
                    </a:cubicBezTo>
                    <a:close/>
                    <a:moveTo>
                      <a:pt x="428625" y="171450"/>
                    </a:moveTo>
                    <a:cubicBezTo>
                      <a:pt x="475969" y="171450"/>
                      <a:pt x="514350" y="133069"/>
                      <a:pt x="514350" y="85725"/>
                    </a:cubicBezTo>
                    <a:cubicBezTo>
                      <a:pt x="514350" y="38380"/>
                      <a:pt x="475969" y="0"/>
                      <a:pt x="428625" y="0"/>
                    </a:cubicBezTo>
                    <a:cubicBezTo>
                      <a:pt x="381280" y="0"/>
                      <a:pt x="342900" y="38380"/>
                      <a:pt x="342900" y="85725"/>
                    </a:cubicBezTo>
                    <a:cubicBezTo>
                      <a:pt x="342900" y="133069"/>
                      <a:pt x="381280" y="171450"/>
                      <a:pt x="428625" y="171450"/>
                    </a:cubicBezTo>
                    <a:close/>
                    <a:moveTo>
                      <a:pt x="171450" y="771525"/>
                    </a:moveTo>
                    <a:cubicBezTo>
                      <a:pt x="171450" y="818869"/>
                      <a:pt x="133069" y="857250"/>
                      <a:pt x="85725" y="857250"/>
                    </a:cubicBezTo>
                    <a:cubicBezTo>
                      <a:pt x="38380" y="857250"/>
                      <a:pt x="0" y="818869"/>
                      <a:pt x="0" y="771525"/>
                    </a:cubicBezTo>
                    <a:cubicBezTo>
                      <a:pt x="0" y="724180"/>
                      <a:pt x="38380" y="685800"/>
                      <a:pt x="85725" y="685800"/>
                    </a:cubicBezTo>
                    <a:cubicBezTo>
                      <a:pt x="133069" y="685800"/>
                      <a:pt x="171450" y="724180"/>
                      <a:pt x="171450" y="771525"/>
                    </a:cubicBezTo>
                    <a:close/>
                    <a:moveTo>
                      <a:pt x="428625" y="857250"/>
                    </a:moveTo>
                    <a:cubicBezTo>
                      <a:pt x="475969" y="857250"/>
                      <a:pt x="514350" y="818869"/>
                      <a:pt x="514350" y="771525"/>
                    </a:cubicBezTo>
                    <a:cubicBezTo>
                      <a:pt x="514350" y="724180"/>
                      <a:pt x="475969" y="685800"/>
                      <a:pt x="428625" y="685800"/>
                    </a:cubicBezTo>
                    <a:cubicBezTo>
                      <a:pt x="381280" y="685800"/>
                      <a:pt x="342900" y="724180"/>
                      <a:pt x="342900" y="771525"/>
                    </a:cubicBezTo>
                    <a:cubicBezTo>
                      <a:pt x="342900" y="818869"/>
                      <a:pt x="381280" y="857250"/>
                      <a:pt x="428625" y="857250"/>
                    </a:cubicBezTo>
                    <a:close/>
                    <a:moveTo>
                      <a:pt x="257175" y="1200150"/>
                    </a:moveTo>
                    <a:cubicBezTo>
                      <a:pt x="304519" y="1200150"/>
                      <a:pt x="342900" y="1161769"/>
                      <a:pt x="342900" y="1114425"/>
                    </a:cubicBezTo>
                    <a:cubicBezTo>
                      <a:pt x="342900" y="1067080"/>
                      <a:pt x="304519" y="1028700"/>
                      <a:pt x="257175" y="1028700"/>
                    </a:cubicBezTo>
                    <a:cubicBezTo>
                      <a:pt x="209830" y="1028700"/>
                      <a:pt x="171450" y="1067080"/>
                      <a:pt x="171450" y="1114425"/>
                    </a:cubicBezTo>
                    <a:cubicBezTo>
                      <a:pt x="171450" y="1161769"/>
                      <a:pt x="209830" y="1200150"/>
                      <a:pt x="257175" y="1200150"/>
                    </a:cubicBezTo>
                    <a:close/>
                    <a:moveTo>
                      <a:pt x="600075" y="1200150"/>
                    </a:moveTo>
                    <a:cubicBezTo>
                      <a:pt x="647419" y="1200150"/>
                      <a:pt x="685800" y="1161769"/>
                      <a:pt x="685800" y="1114425"/>
                    </a:cubicBezTo>
                    <a:cubicBezTo>
                      <a:pt x="685800" y="1067080"/>
                      <a:pt x="647419" y="1028700"/>
                      <a:pt x="600075" y="1028700"/>
                    </a:cubicBezTo>
                    <a:cubicBezTo>
                      <a:pt x="552730" y="1028700"/>
                      <a:pt x="514350" y="1067080"/>
                      <a:pt x="514350" y="1114425"/>
                    </a:cubicBezTo>
                    <a:cubicBezTo>
                      <a:pt x="514350" y="1161769"/>
                      <a:pt x="552730" y="1200150"/>
                      <a:pt x="600075" y="1200150"/>
                    </a:cubicBezTo>
                    <a:close/>
                    <a:moveTo>
                      <a:pt x="1028700" y="1114425"/>
                    </a:moveTo>
                    <a:cubicBezTo>
                      <a:pt x="1028700" y="1161769"/>
                      <a:pt x="990319" y="1200150"/>
                      <a:pt x="942975" y="1200150"/>
                    </a:cubicBezTo>
                    <a:cubicBezTo>
                      <a:pt x="895630" y="1200150"/>
                      <a:pt x="857250" y="1161769"/>
                      <a:pt x="857250" y="1114425"/>
                    </a:cubicBezTo>
                    <a:cubicBezTo>
                      <a:pt x="857250" y="1067080"/>
                      <a:pt x="895630" y="1028700"/>
                      <a:pt x="942975" y="1028700"/>
                    </a:cubicBezTo>
                    <a:cubicBezTo>
                      <a:pt x="990319" y="1028700"/>
                      <a:pt x="1028700" y="1067080"/>
                      <a:pt x="1028700" y="1114425"/>
                    </a:cubicBezTo>
                    <a:close/>
                    <a:moveTo>
                      <a:pt x="771525" y="171450"/>
                    </a:moveTo>
                    <a:cubicBezTo>
                      <a:pt x="818869" y="171450"/>
                      <a:pt x="857250" y="133069"/>
                      <a:pt x="857250" y="85725"/>
                    </a:cubicBezTo>
                    <a:cubicBezTo>
                      <a:pt x="857250" y="38380"/>
                      <a:pt x="818869" y="0"/>
                      <a:pt x="771525" y="0"/>
                    </a:cubicBezTo>
                    <a:cubicBezTo>
                      <a:pt x="724180" y="0"/>
                      <a:pt x="685800" y="38380"/>
                      <a:pt x="685800" y="85725"/>
                    </a:cubicBezTo>
                    <a:cubicBezTo>
                      <a:pt x="685800" y="133069"/>
                      <a:pt x="724180" y="171450"/>
                      <a:pt x="771525" y="171450"/>
                    </a:cubicBezTo>
                    <a:close/>
                    <a:moveTo>
                      <a:pt x="514350" y="1457325"/>
                    </a:moveTo>
                    <a:cubicBezTo>
                      <a:pt x="514350" y="1504669"/>
                      <a:pt x="475969" y="1543050"/>
                      <a:pt x="428625" y="1543050"/>
                    </a:cubicBezTo>
                    <a:cubicBezTo>
                      <a:pt x="381280" y="1543050"/>
                      <a:pt x="342900" y="1504669"/>
                      <a:pt x="342900" y="1457325"/>
                    </a:cubicBezTo>
                    <a:cubicBezTo>
                      <a:pt x="342900" y="1409980"/>
                      <a:pt x="381280" y="1371600"/>
                      <a:pt x="428625" y="1371600"/>
                    </a:cubicBezTo>
                    <a:cubicBezTo>
                      <a:pt x="475969" y="1371600"/>
                      <a:pt x="514350" y="1409980"/>
                      <a:pt x="514350" y="1457325"/>
                    </a:cubicBezTo>
                    <a:close/>
                    <a:moveTo>
                      <a:pt x="857250" y="1457325"/>
                    </a:moveTo>
                    <a:cubicBezTo>
                      <a:pt x="857250" y="1504669"/>
                      <a:pt x="818869" y="1543050"/>
                      <a:pt x="771525" y="1543050"/>
                    </a:cubicBezTo>
                    <a:cubicBezTo>
                      <a:pt x="724180" y="1543050"/>
                      <a:pt x="685800" y="1504669"/>
                      <a:pt x="685800" y="1457325"/>
                    </a:cubicBezTo>
                    <a:cubicBezTo>
                      <a:pt x="685800" y="1409980"/>
                      <a:pt x="724180" y="1371600"/>
                      <a:pt x="771525" y="1371600"/>
                    </a:cubicBezTo>
                    <a:cubicBezTo>
                      <a:pt x="818869" y="1371600"/>
                      <a:pt x="857250" y="1409980"/>
                      <a:pt x="857250" y="1457325"/>
                    </a:cubicBezTo>
                    <a:close/>
                    <a:moveTo>
                      <a:pt x="771525" y="857250"/>
                    </a:moveTo>
                    <a:cubicBezTo>
                      <a:pt x="818869" y="857250"/>
                      <a:pt x="857250" y="818869"/>
                      <a:pt x="857250" y="771525"/>
                    </a:cubicBezTo>
                    <a:cubicBezTo>
                      <a:pt x="857250" y="724180"/>
                      <a:pt x="818869" y="685800"/>
                      <a:pt x="771525" y="685800"/>
                    </a:cubicBezTo>
                    <a:cubicBezTo>
                      <a:pt x="724180" y="685800"/>
                      <a:pt x="685800" y="724180"/>
                      <a:pt x="685800" y="771525"/>
                    </a:cubicBezTo>
                    <a:cubicBezTo>
                      <a:pt x="685800" y="818869"/>
                      <a:pt x="724180" y="857250"/>
                      <a:pt x="771525" y="857250"/>
                    </a:cubicBezTo>
                    <a:close/>
                    <a:moveTo>
                      <a:pt x="257175" y="514350"/>
                    </a:moveTo>
                    <a:cubicBezTo>
                      <a:pt x="304519" y="514350"/>
                      <a:pt x="342900" y="475969"/>
                      <a:pt x="342900" y="428625"/>
                    </a:cubicBezTo>
                    <a:cubicBezTo>
                      <a:pt x="342900" y="381280"/>
                      <a:pt x="304519" y="342900"/>
                      <a:pt x="257175" y="342900"/>
                    </a:cubicBezTo>
                    <a:cubicBezTo>
                      <a:pt x="209830" y="342900"/>
                      <a:pt x="171450" y="381280"/>
                      <a:pt x="171450" y="428625"/>
                    </a:cubicBezTo>
                    <a:cubicBezTo>
                      <a:pt x="171450" y="475969"/>
                      <a:pt x="209830" y="514350"/>
                      <a:pt x="257175" y="514350"/>
                    </a:cubicBezTo>
                    <a:close/>
                    <a:moveTo>
                      <a:pt x="685800" y="428625"/>
                    </a:moveTo>
                    <a:cubicBezTo>
                      <a:pt x="685800" y="475969"/>
                      <a:pt x="647419" y="514350"/>
                      <a:pt x="600075" y="514350"/>
                    </a:cubicBezTo>
                    <a:cubicBezTo>
                      <a:pt x="552730" y="514350"/>
                      <a:pt x="514350" y="475969"/>
                      <a:pt x="514350" y="428625"/>
                    </a:cubicBezTo>
                    <a:cubicBezTo>
                      <a:pt x="514350" y="381280"/>
                      <a:pt x="552730" y="342900"/>
                      <a:pt x="600075" y="342900"/>
                    </a:cubicBezTo>
                    <a:cubicBezTo>
                      <a:pt x="647419" y="342900"/>
                      <a:pt x="685800" y="381280"/>
                      <a:pt x="685800" y="428625"/>
                    </a:cubicBezTo>
                    <a:close/>
                    <a:moveTo>
                      <a:pt x="942975" y="514350"/>
                    </a:moveTo>
                    <a:cubicBezTo>
                      <a:pt x="990319" y="514350"/>
                      <a:pt x="1028700" y="475969"/>
                      <a:pt x="1028700" y="428625"/>
                    </a:cubicBezTo>
                    <a:cubicBezTo>
                      <a:pt x="1028700" y="381280"/>
                      <a:pt x="990319" y="342900"/>
                      <a:pt x="942975" y="342900"/>
                    </a:cubicBezTo>
                    <a:cubicBezTo>
                      <a:pt x="895630" y="342900"/>
                      <a:pt x="857250" y="381280"/>
                      <a:pt x="857250" y="428625"/>
                    </a:cubicBezTo>
                    <a:cubicBezTo>
                      <a:pt x="857250" y="475969"/>
                      <a:pt x="895630" y="514350"/>
                      <a:pt x="942975" y="514350"/>
                    </a:cubicBezTo>
                    <a:close/>
                  </a:path>
                </a:pathLst>
              </a:custGeom>
              <a:noFill/>
              <a:ln w="14287">
                <a:solidFill>
                  <a:srgbClr val="FFFFFF"/>
                </a:solidFill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2400"/>
              </a:p>
            </p:txBody>
          </p:sp>
          <p:sp>
            <p:nvSpPr>
              <p:cNvPr id="29" name="Rounded Rectangle 42">
                <a:extLst>
                  <a:ext uri="{FF2B5EF4-FFF2-40B4-BE49-F238E27FC236}">
                    <a16:creationId xmlns:a16="http://schemas.microsoft.com/office/drawing/2014/main" id="{F0456C2B-229A-948A-57F3-DFA33F0AF39F}"/>
                  </a:ext>
                </a:extLst>
              </p:cNvPr>
              <p:cNvSpPr/>
              <p:nvPr/>
            </p:nvSpPr>
            <p:spPr>
              <a:xfrm>
                <a:off x="571500" y="2200275"/>
                <a:ext cx="342900" cy="857250"/>
              </a:xfrm>
              <a:custGeom>
                <a:avLst/>
                <a:gdLst/>
                <a:ahLst/>
                <a:cxnLst/>
                <a:rect l="0" t="0" r="0" b="0"/>
                <a:pathLst>
                  <a:path w="342900" h="857250">
                    <a:moveTo>
                      <a:pt x="171450" y="428625"/>
                    </a:moveTo>
                    <a:cubicBezTo>
                      <a:pt x="171450" y="475969"/>
                      <a:pt x="133069" y="514350"/>
                      <a:pt x="85725" y="514350"/>
                    </a:cubicBezTo>
                    <a:cubicBezTo>
                      <a:pt x="38380" y="514350"/>
                      <a:pt x="0" y="475969"/>
                      <a:pt x="0" y="428625"/>
                    </a:cubicBezTo>
                    <a:cubicBezTo>
                      <a:pt x="0" y="381280"/>
                      <a:pt x="38380" y="342900"/>
                      <a:pt x="85725" y="342900"/>
                    </a:cubicBezTo>
                    <a:cubicBezTo>
                      <a:pt x="133069" y="342900"/>
                      <a:pt x="171450" y="381280"/>
                      <a:pt x="171450" y="428625"/>
                    </a:cubicBezTo>
                    <a:close/>
                    <a:moveTo>
                      <a:pt x="257175" y="857250"/>
                    </a:moveTo>
                    <a:cubicBezTo>
                      <a:pt x="304519" y="857250"/>
                      <a:pt x="342900" y="818869"/>
                      <a:pt x="342900" y="771525"/>
                    </a:cubicBezTo>
                    <a:cubicBezTo>
                      <a:pt x="342900" y="724180"/>
                      <a:pt x="304519" y="685800"/>
                      <a:pt x="257175" y="685800"/>
                    </a:cubicBezTo>
                    <a:cubicBezTo>
                      <a:pt x="209830" y="685800"/>
                      <a:pt x="171450" y="724180"/>
                      <a:pt x="171450" y="771525"/>
                    </a:cubicBezTo>
                    <a:cubicBezTo>
                      <a:pt x="171450" y="818869"/>
                      <a:pt x="209830" y="857250"/>
                      <a:pt x="257175" y="857250"/>
                    </a:cubicBezTo>
                    <a:close/>
                    <a:moveTo>
                      <a:pt x="257175" y="171450"/>
                    </a:moveTo>
                    <a:cubicBezTo>
                      <a:pt x="304519" y="171450"/>
                      <a:pt x="342900" y="133069"/>
                      <a:pt x="342900" y="85725"/>
                    </a:cubicBezTo>
                    <a:cubicBezTo>
                      <a:pt x="342900" y="38380"/>
                      <a:pt x="304519" y="0"/>
                      <a:pt x="257175" y="0"/>
                    </a:cubicBezTo>
                    <a:cubicBezTo>
                      <a:pt x="209830" y="0"/>
                      <a:pt x="171450" y="38380"/>
                      <a:pt x="171450" y="85725"/>
                    </a:cubicBezTo>
                    <a:cubicBezTo>
                      <a:pt x="171450" y="133069"/>
                      <a:pt x="209830" y="171450"/>
                      <a:pt x="257175" y="171450"/>
                    </a:cubicBezTo>
                    <a:close/>
                  </a:path>
                </a:pathLst>
              </a:custGeom>
              <a:noFill/>
              <a:ln w="14287">
                <a:solidFill>
                  <a:srgbClr val="FFFFFF"/>
                </a:solidFill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2400"/>
              </a:p>
            </p:txBody>
          </p:sp>
          <p:sp>
            <p:nvSpPr>
              <p:cNvPr id="30" name="Rounded Rectangle 43">
                <a:extLst>
                  <a:ext uri="{FF2B5EF4-FFF2-40B4-BE49-F238E27FC236}">
                    <a16:creationId xmlns:a16="http://schemas.microsoft.com/office/drawing/2014/main" id="{0A662007-E000-AC15-D0BC-359B6C812906}"/>
                  </a:ext>
                </a:extLst>
              </p:cNvPr>
              <p:cNvSpPr/>
              <p:nvPr/>
            </p:nvSpPr>
            <p:spPr>
              <a:xfrm>
                <a:off x="3886200" y="1857375"/>
                <a:ext cx="1332809" cy="1543050"/>
              </a:xfrm>
              <a:custGeom>
                <a:avLst/>
                <a:gdLst/>
                <a:ahLst/>
                <a:cxnLst/>
                <a:rect l="0" t="0" r="0" b="0"/>
                <a:pathLst>
                  <a:path w="1332809" h="1543050">
                    <a:moveTo>
                      <a:pt x="1314623" y="347716"/>
                    </a:moveTo>
                    <a:cubicBezTo>
                      <a:pt x="1281237" y="359436"/>
                      <a:pt x="1257300" y="391234"/>
                      <a:pt x="1257300" y="428625"/>
                    </a:cubicBezTo>
                    <a:cubicBezTo>
                      <a:pt x="1257300" y="472512"/>
                      <a:pt x="1290280" y="508697"/>
                      <a:pt x="1332809" y="513748"/>
                    </a:cubicBezTo>
                    <a:cubicBezTo>
                      <a:pt x="1328203" y="456650"/>
                      <a:pt x="1322099" y="401188"/>
                      <a:pt x="1314623" y="347716"/>
                    </a:cubicBezTo>
                    <a:close/>
                    <a:moveTo>
                      <a:pt x="1332809" y="1029301"/>
                    </a:moveTo>
                    <a:cubicBezTo>
                      <a:pt x="1290280" y="1034352"/>
                      <a:pt x="1257300" y="1070536"/>
                      <a:pt x="1257300" y="1114425"/>
                    </a:cubicBezTo>
                    <a:cubicBezTo>
                      <a:pt x="1257300" y="1151815"/>
                      <a:pt x="1281237" y="1183613"/>
                      <a:pt x="1314623" y="1195333"/>
                    </a:cubicBezTo>
                    <a:cubicBezTo>
                      <a:pt x="1322099" y="1141861"/>
                      <a:pt x="1328203" y="1086399"/>
                      <a:pt x="1332809" y="1029301"/>
                    </a:cubicBezTo>
                    <a:close/>
                    <a:moveTo>
                      <a:pt x="1028700" y="171450"/>
                    </a:moveTo>
                    <a:cubicBezTo>
                      <a:pt x="1076044" y="171450"/>
                      <a:pt x="1114425" y="133069"/>
                      <a:pt x="1114425" y="85725"/>
                    </a:cubicBezTo>
                    <a:cubicBezTo>
                      <a:pt x="1114425" y="38380"/>
                      <a:pt x="1076044" y="0"/>
                      <a:pt x="1028700" y="0"/>
                    </a:cubicBezTo>
                    <a:cubicBezTo>
                      <a:pt x="981355" y="0"/>
                      <a:pt x="942975" y="38380"/>
                      <a:pt x="942975" y="85725"/>
                    </a:cubicBezTo>
                    <a:cubicBezTo>
                      <a:pt x="942975" y="133069"/>
                      <a:pt x="981355" y="171450"/>
                      <a:pt x="1028700" y="171450"/>
                    </a:cubicBezTo>
                    <a:close/>
                    <a:moveTo>
                      <a:pt x="85725" y="1200150"/>
                    </a:moveTo>
                    <a:cubicBezTo>
                      <a:pt x="133069" y="1200150"/>
                      <a:pt x="171450" y="1161769"/>
                      <a:pt x="171450" y="1114425"/>
                    </a:cubicBezTo>
                    <a:cubicBezTo>
                      <a:pt x="171450" y="1067080"/>
                      <a:pt x="133069" y="1028700"/>
                      <a:pt x="85725" y="1028700"/>
                    </a:cubicBezTo>
                    <a:cubicBezTo>
                      <a:pt x="38380" y="1028700"/>
                      <a:pt x="0" y="1067080"/>
                      <a:pt x="0" y="1114425"/>
                    </a:cubicBezTo>
                    <a:cubicBezTo>
                      <a:pt x="0" y="1161769"/>
                      <a:pt x="38380" y="1200150"/>
                      <a:pt x="85725" y="1200150"/>
                    </a:cubicBezTo>
                    <a:close/>
                    <a:moveTo>
                      <a:pt x="714375" y="1200150"/>
                    </a:moveTo>
                    <a:cubicBezTo>
                      <a:pt x="761719" y="1200150"/>
                      <a:pt x="800100" y="1161769"/>
                      <a:pt x="800100" y="1114425"/>
                    </a:cubicBezTo>
                    <a:cubicBezTo>
                      <a:pt x="800100" y="1067080"/>
                      <a:pt x="761719" y="1028700"/>
                      <a:pt x="714375" y="1028700"/>
                    </a:cubicBezTo>
                    <a:cubicBezTo>
                      <a:pt x="667030" y="1028700"/>
                      <a:pt x="628650" y="1067080"/>
                      <a:pt x="628650" y="1114425"/>
                    </a:cubicBezTo>
                    <a:cubicBezTo>
                      <a:pt x="628650" y="1161769"/>
                      <a:pt x="667030" y="1200150"/>
                      <a:pt x="714375" y="1200150"/>
                    </a:cubicBezTo>
                    <a:close/>
                    <a:moveTo>
                      <a:pt x="1114425" y="1457325"/>
                    </a:moveTo>
                    <a:cubicBezTo>
                      <a:pt x="1114425" y="1504669"/>
                      <a:pt x="1076044" y="1543050"/>
                      <a:pt x="1028700" y="1543050"/>
                    </a:cubicBezTo>
                    <a:cubicBezTo>
                      <a:pt x="981355" y="1543050"/>
                      <a:pt x="942975" y="1504669"/>
                      <a:pt x="942975" y="1457325"/>
                    </a:cubicBezTo>
                    <a:cubicBezTo>
                      <a:pt x="942975" y="1409980"/>
                      <a:pt x="981355" y="1371600"/>
                      <a:pt x="1028700" y="1371600"/>
                    </a:cubicBezTo>
                    <a:cubicBezTo>
                      <a:pt x="1076044" y="1371600"/>
                      <a:pt x="1114425" y="1409980"/>
                      <a:pt x="1114425" y="1457325"/>
                    </a:cubicBezTo>
                    <a:close/>
                    <a:moveTo>
                      <a:pt x="1028700" y="857250"/>
                    </a:moveTo>
                    <a:cubicBezTo>
                      <a:pt x="1076044" y="857250"/>
                      <a:pt x="1114425" y="818869"/>
                      <a:pt x="1114425" y="771525"/>
                    </a:cubicBezTo>
                    <a:cubicBezTo>
                      <a:pt x="1114425" y="724180"/>
                      <a:pt x="1076044" y="685800"/>
                      <a:pt x="1028700" y="685800"/>
                    </a:cubicBezTo>
                    <a:cubicBezTo>
                      <a:pt x="981355" y="685800"/>
                      <a:pt x="942975" y="724180"/>
                      <a:pt x="942975" y="771525"/>
                    </a:cubicBezTo>
                    <a:cubicBezTo>
                      <a:pt x="942975" y="818869"/>
                      <a:pt x="981355" y="857250"/>
                      <a:pt x="1028700" y="857250"/>
                    </a:cubicBezTo>
                    <a:close/>
                    <a:moveTo>
                      <a:pt x="314325" y="771525"/>
                    </a:moveTo>
                    <a:cubicBezTo>
                      <a:pt x="314325" y="818869"/>
                      <a:pt x="352705" y="857250"/>
                      <a:pt x="400050" y="857250"/>
                    </a:cubicBezTo>
                    <a:cubicBezTo>
                      <a:pt x="447394" y="857250"/>
                      <a:pt x="485775" y="818869"/>
                      <a:pt x="485775" y="771525"/>
                    </a:cubicBezTo>
                    <a:cubicBezTo>
                      <a:pt x="485775" y="724180"/>
                      <a:pt x="447394" y="685800"/>
                      <a:pt x="400050" y="685800"/>
                    </a:cubicBezTo>
                    <a:cubicBezTo>
                      <a:pt x="352705" y="685800"/>
                      <a:pt x="314325" y="724180"/>
                      <a:pt x="314325" y="771525"/>
                    </a:cubicBezTo>
                    <a:close/>
                    <a:moveTo>
                      <a:pt x="714375" y="514350"/>
                    </a:moveTo>
                    <a:cubicBezTo>
                      <a:pt x="761719" y="514350"/>
                      <a:pt x="800100" y="475969"/>
                      <a:pt x="800100" y="428625"/>
                    </a:cubicBezTo>
                    <a:cubicBezTo>
                      <a:pt x="800100" y="381280"/>
                      <a:pt x="761719" y="342900"/>
                      <a:pt x="714375" y="342900"/>
                    </a:cubicBezTo>
                    <a:cubicBezTo>
                      <a:pt x="667030" y="342900"/>
                      <a:pt x="628650" y="381280"/>
                      <a:pt x="628650" y="428625"/>
                    </a:cubicBezTo>
                    <a:cubicBezTo>
                      <a:pt x="628650" y="475969"/>
                      <a:pt x="667030" y="514350"/>
                      <a:pt x="714375" y="514350"/>
                    </a:cubicBezTo>
                    <a:close/>
                    <a:moveTo>
                      <a:pt x="171450" y="428625"/>
                    </a:moveTo>
                    <a:cubicBezTo>
                      <a:pt x="171450" y="475969"/>
                      <a:pt x="133069" y="514350"/>
                      <a:pt x="85725" y="514350"/>
                    </a:cubicBezTo>
                    <a:cubicBezTo>
                      <a:pt x="38380" y="514350"/>
                      <a:pt x="0" y="475969"/>
                      <a:pt x="0" y="428625"/>
                    </a:cubicBezTo>
                    <a:cubicBezTo>
                      <a:pt x="0" y="381280"/>
                      <a:pt x="38380" y="342900"/>
                      <a:pt x="85725" y="342900"/>
                    </a:cubicBezTo>
                    <a:cubicBezTo>
                      <a:pt x="133069" y="342900"/>
                      <a:pt x="171450" y="381280"/>
                      <a:pt x="171450" y="428625"/>
                    </a:cubicBezTo>
                    <a:close/>
                  </a:path>
                </a:pathLst>
              </a:custGeom>
              <a:noFill/>
              <a:ln w="14287">
                <a:solidFill>
                  <a:srgbClr val="FFFFFF"/>
                </a:solidFill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2400"/>
              </a:p>
            </p:txBody>
          </p:sp>
          <p:sp>
            <p:nvSpPr>
              <p:cNvPr id="31" name="Rounded Rectangle 44">
                <a:extLst>
                  <a:ext uri="{FF2B5EF4-FFF2-40B4-BE49-F238E27FC236}">
                    <a16:creationId xmlns:a16="http://schemas.microsoft.com/office/drawing/2014/main" id="{D385CBCC-519A-9D4C-DDCC-46A92E73C516}"/>
                  </a:ext>
                </a:extLst>
              </p:cNvPr>
              <p:cNvSpPr/>
              <p:nvPr/>
            </p:nvSpPr>
            <p:spPr>
              <a:xfrm>
                <a:off x="2286000" y="1857375"/>
                <a:ext cx="1332429" cy="1543050"/>
              </a:xfrm>
              <a:custGeom>
                <a:avLst/>
                <a:gdLst/>
                <a:ahLst/>
                <a:cxnLst/>
                <a:rect l="0" t="0" r="0" b="0"/>
                <a:pathLst>
                  <a:path w="1332429" h="1543050">
                    <a:moveTo>
                      <a:pt x="1315827" y="356432"/>
                    </a:moveTo>
                    <a:cubicBezTo>
                      <a:pt x="1292082" y="371675"/>
                      <a:pt x="1276350" y="398312"/>
                      <a:pt x="1276350" y="428625"/>
                    </a:cubicBezTo>
                    <a:cubicBezTo>
                      <a:pt x="1276350" y="465548"/>
                      <a:pt x="1299694" y="497021"/>
                      <a:pt x="1332429" y="509085"/>
                    </a:cubicBezTo>
                    <a:cubicBezTo>
                      <a:pt x="1328124" y="456721"/>
                      <a:pt x="1322557" y="405744"/>
                      <a:pt x="1315827" y="356432"/>
                    </a:cubicBezTo>
                    <a:close/>
                    <a:moveTo>
                      <a:pt x="1332429" y="1033964"/>
                    </a:moveTo>
                    <a:cubicBezTo>
                      <a:pt x="1299694" y="1046029"/>
                      <a:pt x="1276350" y="1077501"/>
                      <a:pt x="1276350" y="1114425"/>
                    </a:cubicBezTo>
                    <a:cubicBezTo>
                      <a:pt x="1276350" y="1144737"/>
                      <a:pt x="1292082" y="1171374"/>
                      <a:pt x="1315827" y="1186617"/>
                    </a:cubicBezTo>
                    <a:cubicBezTo>
                      <a:pt x="1322557" y="1137305"/>
                      <a:pt x="1328124" y="1086328"/>
                      <a:pt x="1332429" y="1033964"/>
                    </a:cubicBezTo>
                    <a:close/>
                    <a:moveTo>
                      <a:pt x="714375" y="171450"/>
                    </a:moveTo>
                    <a:cubicBezTo>
                      <a:pt x="761719" y="171450"/>
                      <a:pt x="800100" y="133069"/>
                      <a:pt x="800100" y="85725"/>
                    </a:cubicBezTo>
                    <a:cubicBezTo>
                      <a:pt x="800100" y="38380"/>
                      <a:pt x="761719" y="0"/>
                      <a:pt x="714375" y="0"/>
                    </a:cubicBezTo>
                    <a:cubicBezTo>
                      <a:pt x="667030" y="0"/>
                      <a:pt x="628650" y="38380"/>
                      <a:pt x="628650" y="85725"/>
                    </a:cubicBezTo>
                    <a:cubicBezTo>
                      <a:pt x="628650" y="133069"/>
                      <a:pt x="667030" y="171450"/>
                      <a:pt x="714375" y="171450"/>
                    </a:cubicBezTo>
                    <a:close/>
                    <a:moveTo>
                      <a:pt x="85725" y="1200150"/>
                    </a:moveTo>
                    <a:cubicBezTo>
                      <a:pt x="133069" y="1200150"/>
                      <a:pt x="171450" y="1161769"/>
                      <a:pt x="171450" y="1114425"/>
                    </a:cubicBezTo>
                    <a:cubicBezTo>
                      <a:pt x="171450" y="1067080"/>
                      <a:pt x="133069" y="1028700"/>
                      <a:pt x="85725" y="1028700"/>
                    </a:cubicBezTo>
                    <a:cubicBezTo>
                      <a:pt x="38380" y="1028700"/>
                      <a:pt x="0" y="1067080"/>
                      <a:pt x="0" y="1114425"/>
                    </a:cubicBezTo>
                    <a:cubicBezTo>
                      <a:pt x="0" y="1161769"/>
                      <a:pt x="38380" y="1200150"/>
                      <a:pt x="85725" y="1200150"/>
                    </a:cubicBezTo>
                    <a:close/>
                    <a:moveTo>
                      <a:pt x="571500" y="1114425"/>
                    </a:moveTo>
                    <a:cubicBezTo>
                      <a:pt x="571500" y="1161769"/>
                      <a:pt x="533119" y="1200150"/>
                      <a:pt x="485775" y="1200150"/>
                    </a:cubicBezTo>
                    <a:cubicBezTo>
                      <a:pt x="438430" y="1200150"/>
                      <a:pt x="400050" y="1161769"/>
                      <a:pt x="400050" y="1114425"/>
                    </a:cubicBezTo>
                    <a:cubicBezTo>
                      <a:pt x="400050" y="1067080"/>
                      <a:pt x="438430" y="1028700"/>
                      <a:pt x="485775" y="1028700"/>
                    </a:cubicBezTo>
                    <a:cubicBezTo>
                      <a:pt x="533119" y="1028700"/>
                      <a:pt x="571500" y="1067080"/>
                      <a:pt x="571500" y="1114425"/>
                    </a:cubicBezTo>
                    <a:close/>
                    <a:moveTo>
                      <a:pt x="1009650" y="1114425"/>
                    </a:moveTo>
                    <a:cubicBezTo>
                      <a:pt x="1009650" y="1161769"/>
                      <a:pt x="971269" y="1200150"/>
                      <a:pt x="923925" y="1200150"/>
                    </a:cubicBezTo>
                    <a:cubicBezTo>
                      <a:pt x="876580" y="1200150"/>
                      <a:pt x="838200" y="1161769"/>
                      <a:pt x="838200" y="1114425"/>
                    </a:cubicBezTo>
                    <a:cubicBezTo>
                      <a:pt x="838200" y="1067080"/>
                      <a:pt x="876580" y="1028700"/>
                      <a:pt x="923925" y="1028700"/>
                    </a:cubicBezTo>
                    <a:cubicBezTo>
                      <a:pt x="971269" y="1028700"/>
                      <a:pt x="1009650" y="1067080"/>
                      <a:pt x="1009650" y="1114425"/>
                    </a:cubicBezTo>
                    <a:close/>
                    <a:moveTo>
                      <a:pt x="1238250" y="85725"/>
                    </a:moveTo>
                    <a:cubicBezTo>
                      <a:pt x="1238250" y="133069"/>
                      <a:pt x="1199869" y="171450"/>
                      <a:pt x="1152525" y="171450"/>
                    </a:cubicBezTo>
                    <a:cubicBezTo>
                      <a:pt x="1105180" y="171450"/>
                      <a:pt x="1066800" y="133069"/>
                      <a:pt x="1066800" y="85725"/>
                    </a:cubicBezTo>
                    <a:cubicBezTo>
                      <a:pt x="1066800" y="38380"/>
                      <a:pt x="1105180" y="0"/>
                      <a:pt x="1152525" y="0"/>
                    </a:cubicBezTo>
                    <a:cubicBezTo>
                      <a:pt x="1199869" y="0"/>
                      <a:pt x="1238250" y="38380"/>
                      <a:pt x="1238250" y="85725"/>
                    </a:cubicBezTo>
                    <a:close/>
                    <a:moveTo>
                      <a:pt x="714375" y="1543050"/>
                    </a:moveTo>
                    <a:cubicBezTo>
                      <a:pt x="761719" y="1543050"/>
                      <a:pt x="800100" y="1504669"/>
                      <a:pt x="800100" y="1457325"/>
                    </a:cubicBezTo>
                    <a:cubicBezTo>
                      <a:pt x="800100" y="1409980"/>
                      <a:pt x="761719" y="1371600"/>
                      <a:pt x="714375" y="1371600"/>
                    </a:cubicBezTo>
                    <a:cubicBezTo>
                      <a:pt x="667030" y="1371600"/>
                      <a:pt x="628650" y="1409980"/>
                      <a:pt x="628650" y="1457325"/>
                    </a:cubicBezTo>
                    <a:cubicBezTo>
                      <a:pt x="628650" y="1504669"/>
                      <a:pt x="667030" y="1543050"/>
                      <a:pt x="714375" y="1543050"/>
                    </a:cubicBezTo>
                    <a:close/>
                    <a:moveTo>
                      <a:pt x="1238250" y="1457325"/>
                    </a:moveTo>
                    <a:cubicBezTo>
                      <a:pt x="1238250" y="1504669"/>
                      <a:pt x="1199869" y="1543050"/>
                      <a:pt x="1152525" y="1543050"/>
                    </a:cubicBezTo>
                    <a:cubicBezTo>
                      <a:pt x="1105180" y="1543050"/>
                      <a:pt x="1066800" y="1504669"/>
                      <a:pt x="1066800" y="1457325"/>
                    </a:cubicBezTo>
                    <a:cubicBezTo>
                      <a:pt x="1066800" y="1409980"/>
                      <a:pt x="1105180" y="1371600"/>
                      <a:pt x="1152525" y="1371600"/>
                    </a:cubicBezTo>
                    <a:cubicBezTo>
                      <a:pt x="1199869" y="1371600"/>
                      <a:pt x="1238250" y="1409980"/>
                      <a:pt x="1238250" y="1457325"/>
                    </a:cubicBezTo>
                    <a:close/>
                    <a:moveTo>
                      <a:pt x="714375" y="857250"/>
                    </a:moveTo>
                    <a:cubicBezTo>
                      <a:pt x="761719" y="857250"/>
                      <a:pt x="800100" y="818869"/>
                      <a:pt x="800100" y="771525"/>
                    </a:cubicBezTo>
                    <a:cubicBezTo>
                      <a:pt x="800100" y="724180"/>
                      <a:pt x="761719" y="685800"/>
                      <a:pt x="714375" y="685800"/>
                    </a:cubicBezTo>
                    <a:cubicBezTo>
                      <a:pt x="667030" y="685800"/>
                      <a:pt x="628650" y="724180"/>
                      <a:pt x="628650" y="771525"/>
                    </a:cubicBezTo>
                    <a:cubicBezTo>
                      <a:pt x="628650" y="818869"/>
                      <a:pt x="667030" y="857250"/>
                      <a:pt x="714375" y="857250"/>
                    </a:cubicBezTo>
                    <a:close/>
                    <a:moveTo>
                      <a:pt x="1238250" y="771525"/>
                    </a:moveTo>
                    <a:cubicBezTo>
                      <a:pt x="1238250" y="818869"/>
                      <a:pt x="1199869" y="857250"/>
                      <a:pt x="1152525" y="857250"/>
                    </a:cubicBezTo>
                    <a:cubicBezTo>
                      <a:pt x="1105180" y="857250"/>
                      <a:pt x="1066800" y="818869"/>
                      <a:pt x="1066800" y="771525"/>
                    </a:cubicBezTo>
                    <a:cubicBezTo>
                      <a:pt x="1066800" y="724180"/>
                      <a:pt x="1105180" y="685800"/>
                      <a:pt x="1152525" y="685800"/>
                    </a:cubicBezTo>
                    <a:cubicBezTo>
                      <a:pt x="1199869" y="685800"/>
                      <a:pt x="1238250" y="724180"/>
                      <a:pt x="1238250" y="771525"/>
                    </a:cubicBezTo>
                    <a:close/>
                    <a:moveTo>
                      <a:pt x="276225" y="857250"/>
                    </a:moveTo>
                    <a:cubicBezTo>
                      <a:pt x="228880" y="857250"/>
                      <a:pt x="190500" y="818869"/>
                      <a:pt x="190500" y="771525"/>
                    </a:cubicBezTo>
                    <a:cubicBezTo>
                      <a:pt x="190500" y="724180"/>
                      <a:pt x="228880" y="685800"/>
                      <a:pt x="276225" y="685800"/>
                    </a:cubicBezTo>
                    <a:cubicBezTo>
                      <a:pt x="323569" y="685800"/>
                      <a:pt x="361950" y="724180"/>
                      <a:pt x="361950" y="771525"/>
                    </a:cubicBezTo>
                    <a:cubicBezTo>
                      <a:pt x="361950" y="818869"/>
                      <a:pt x="323569" y="857250"/>
                      <a:pt x="276225" y="857250"/>
                    </a:cubicBezTo>
                    <a:close/>
                    <a:moveTo>
                      <a:pt x="571500" y="428625"/>
                    </a:moveTo>
                    <a:cubicBezTo>
                      <a:pt x="571500" y="475969"/>
                      <a:pt x="533119" y="514350"/>
                      <a:pt x="485775" y="514350"/>
                    </a:cubicBezTo>
                    <a:cubicBezTo>
                      <a:pt x="438430" y="514350"/>
                      <a:pt x="400050" y="475969"/>
                      <a:pt x="400050" y="428625"/>
                    </a:cubicBezTo>
                    <a:cubicBezTo>
                      <a:pt x="400050" y="381280"/>
                      <a:pt x="438430" y="342900"/>
                      <a:pt x="485775" y="342900"/>
                    </a:cubicBezTo>
                    <a:cubicBezTo>
                      <a:pt x="533119" y="342900"/>
                      <a:pt x="571500" y="381280"/>
                      <a:pt x="571500" y="428625"/>
                    </a:cubicBezTo>
                    <a:close/>
                    <a:moveTo>
                      <a:pt x="85725" y="514350"/>
                    </a:moveTo>
                    <a:cubicBezTo>
                      <a:pt x="133069" y="514350"/>
                      <a:pt x="171450" y="475969"/>
                      <a:pt x="171450" y="428625"/>
                    </a:cubicBezTo>
                    <a:cubicBezTo>
                      <a:pt x="171450" y="381280"/>
                      <a:pt x="133069" y="342900"/>
                      <a:pt x="85725" y="342900"/>
                    </a:cubicBezTo>
                    <a:cubicBezTo>
                      <a:pt x="38380" y="342900"/>
                      <a:pt x="0" y="381280"/>
                      <a:pt x="0" y="428625"/>
                    </a:cubicBezTo>
                    <a:cubicBezTo>
                      <a:pt x="0" y="475969"/>
                      <a:pt x="38380" y="514350"/>
                      <a:pt x="85725" y="514350"/>
                    </a:cubicBezTo>
                    <a:close/>
                    <a:moveTo>
                      <a:pt x="1009650" y="428625"/>
                    </a:moveTo>
                    <a:cubicBezTo>
                      <a:pt x="1009650" y="475969"/>
                      <a:pt x="971269" y="514350"/>
                      <a:pt x="923925" y="514350"/>
                    </a:cubicBezTo>
                    <a:cubicBezTo>
                      <a:pt x="876580" y="514350"/>
                      <a:pt x="838200" y="475969"/>
                      <a:pt x="838200" y="428625"/>
                    </a:cubicBezTo>
                    <a:cubicBezTo>
                      <a:pt x="838200" y="381280"/>
                      <a:pt x="876580" y="342900"/>
                      <a:pt x="923925" y="342900"/>
                    </a:cubicBezTo>
                    <a:cubicBezTo>
                      <a:pt x="971269" y="342900"/>
                      <a:pt x="1009650" y="381280"/>
                      <a:pt x="1009650" y="428625"/>
                    </a:cubicBezTo>
                    <a:close/>
                  </a:path>
                </a:pathLst>
              </a:custGeom>
              <a:noFill/>
              <a:ln w="14287">
                <a:solidFill>
                  <a:srgbClr val="FFFFFF"/>
                </a:solidFill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2400"/>
              </a:p>
            </p:txBody>
          </p:sp>
          <p:sp>
            <p:nvSpPr>
              <p:cNvPr id="32" name="Rounded Rectangle 45">
                <a:extLst>
                  <a:ext uri="{FF2B5EF4-FFF2-40B4-BE49-F238E27FC236}">
                    <a16:creationId xmlns:a16="http://schemas.microsoft.com/office/drawing/2014/main" id="{679A9986-D11B-C676-E42F-FB7A33D22E1C}"/>
                  </a:ext>
                </a:extLst>
              </p:cNvPr>
              <p:cNvSpPr/>
              <p:nvPr/>
            </p:nvSpPr>
            <p:spPr>
              <a:xfrm>
                <a:off x="5486400" y="2200275"/>
                <a:ext cx="571500" cy="857250"/>
              </a:xfrm>
              <a:custGeom>
                <a:avLst/>
                <a:gdLst/>
                <a:ahLst/>
                <a:cxnLst/>
                <a:rect l="0" t="0" r="0" b="0"/>
                <a:pathLst>
                  <a:path w="571500" h="857250">
                    <a:moveTo>
                      <a:pt x="485775" y="857250"/>
                    </a:moveTo>
                    <a:cubicBezTo>
                      <a:pt x="533119" y="857250"/>
                      <a:pt x="571500" y="818869"/>
                      <a:pt x="571500" y="771525"/>
                    </a:cubicBezTo>
                    <a:cubicBezTo>
                      <a:pt x="571500" y="724180"/>
                      <a:pt x="533119" y="685800"/>
                      <a:pt x="485775" y="685800"/>
                    </a:cubicBezTo>
                    <a:cubicBezTo>
                      <a:pt x="438430" y="685800"/>
                      <a:pt x="400050" y="724180"/>
                      <a:pt x="400050" y="771525"/>
                    </a:cubicBezTo>
                    <a:cubicBezTo>
                      <a:pt x="400050" y="818869"/>
                      <a:pt x="438430" y="857250"/>
                      <a:pt x="485775" y="857250"/>
                    </a:cubicBezTo>
                    <a:close/>
                    <a:moveTo>
                      <a:pt x="0" y="428625"/>
                    </a:moveTo>
                    <a:cubicBezTo>
                      <a:pt x="0" y="475969"/>
                      <a:pt x="38380" y="514350"/>
                      <a:pt x="85725" y="514350"/>
                    </a:cubicBezTo>
                    <a:cubicBezTo>
                      <a:pt x="133069" y="514350"/>
                      <a:pt x="171450" y="475969"/>
                      <a:pt x="171450" y="428625"/>
                    </a:cubicBezTo>
                    <a:cubicBezTo>
                      <a:pt x="171450" y="381280"/>
                      <a:pt x="133069" y="342900"/>
                      <a:pt x="85725" y="342900"/>
                    </a:cubicBezTo>
                    <a:cubicBezTo>
                      <a:pt x="38380" y="342900"/>
                      <a:pt x="0" y="381280"/>
                      <a:pt x="0" y="428625"/>
                    </a:cubicBezTo>
                    <a:close/>
                    <a:moveTo>
                      <a:pt x="485775" y="171450"/>
                    </a:moveTo>
                    <a:cubicBezTo>
                      <a:pt x="533119" y="171450"/>
                      <a:pt x="571500" y="133069"/>
                      <a:pt x="571500" y="85725"/>
                    </a:cubicBezTo>
                    <a:cubicBezTo>
                      <a:pt x="571500" y="38380"/>
                      <a:pt x="533119" y="0"/>
                      <a:pt x="485775" y="0"/>
                    </a:cubicBezTo>
                    <a:cubicBezTo>
                      <a:pt x="438430" y="0"/>
                      <a:pt x="400050" y="38380"/>
                      <a:pt x="400050" y="85725"/>
                    </a:cubicBezTo>
                    <a:cubicBezTo>
                      <a:pt x="400050" y="133069"/>
                      <a:pt x="438430" y="171450"/>
                      <a:pt x="485775" y="171450"/>
                    </a:cubicBezTo>
                    <a:close/>
                  </a:path>
                </a:pathLst>
              </a:custGeom>
              <a:noFill/>
              <a:ln w="14287">
                <a:solidFill>
                  <a:srgbClr val="FFFFFF"/>
                </a:solidFill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2400"/>
              </a:p>
            </p:txBody>
          </p:sp>
        </p:grpSp>
        <p:sp>
          <p:nvSpPr>
            <p:cNvPr id="14" name="TextBox 48">
              <a:extLst>
                <a:ext uri="{FF2B5EF4-FFF2-40B4-BE49-F238E27FC236}">
                  <a16:creationId xmlns:a16="http://schemas.microsoft.com/office/drawing/2014/main" id="{53F63CB6-BDA4-E029-D883-0CEE5B8A9568}"/>
                </a:ext>
              </a:extLst>
            </p:cNvPr>
            <p:cNvSpPr txBox="1"/>
            <p:nvPr/>
          </p:nvSpPr>
          <p:spPr>
            <a:xfrm>
              <a:off x="3976461" y="4155282"/>
              <a:ext cx="1038753" cy="75736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b="1">
                  <a:solidFill>
                    <a:srgbClr val="1EABDA"/>
                  </a:solidFill>
                  <a:latin typeface="Roboto"/>
                </a:rPr>
                <a:t>Customer
Feedback
Integration</a:t>
              </a:r>
            </a:p>
          </p:txBody>
        </p:sp>
        <p:sp>
          <p:nvSpPr>
            <p:cNvPr id="15" name="TextBox 49">
              <a:extLst>
                <a:ext uri="{FF2B5EF4-FFF2-40B4-BE49-F238E27FC236}">
                  <a16:creationId xmlns:a16="http://schemas.microsoft.com/office/drawing/2014/main" id="{6A2BDCFB-8DB6-400F-DAF0-77BAEB203B12}"/>
                </a:ext>
              </a:extLst>
            </p:cNvPr>
            <p:cNvSpPr txBox="1"/>
            <p:nvPr/>
          </p:nvSpPr>
          <p:spPr>
            <a:xfrm>
              <a:off x="5451719" y="4383882"/>
              <a:ext cx="1288579" cy="5049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b="1">
                  <a:solidFill>
                    <a:srgbClr val="3CC583"/>
                  </a:solidFill>
                  <a:latin typeface="Roboto"/>
                </a:rPr>
                <a:t>Sustainability
Focus</a:t>
              </a:r>
            </a:p>
          </p:txBody>
        </p:sp>
        <p:sp>
          <p:nvSpPr>
            <p:cNvPr id="16" name="TextBox 50">
              <a:extLst>
                <a:ext uri="{FF2B5EF4-FFF2-40B4-BE49-F238E27FC236}">
                  <a16:creationId xmlns:a16="http://schemas.microsoft.com/office/drawing/2014/main" id="{65FA9755-FC1E-7ABD-AC79-B776060034B7}"/>
                </a:ext>
              </a:extLst>
            </p:cNvPr>
            <p:cNvSpPr txBox="1"/>
            <p:nvPr/>
          </p:nvSpPr>
          <p:spPr>
            <a:xfrm>
              <a:off x="7070912" y="4383882"/>
              <a:ext cx="1250594" cy="5049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b="1">
                  <a:solidFill>
                    <a:srgbClr val="92BD39"/>
                  </a:solidFill>
                  <a:latin typeface="Roboto"/>
                </a:rPr>
                <a:t>AI Model
Development</a:t>
              </a:r>
            </a:p>
          </p:txBody>
        </p:sp>
        <p:sp>
          <p:nvSpPr>
            <p:cNvPr id="17" name="TextBox 51">
              <a:extLst>
                <a:ext uri="{FF2B5EF4-FFF2-40B4-BE49-F238E27FC236}">
                  <a16:creationId xmlns:a16="http://schemas.microsoft.com/office/drawing/2014/main" id="{CEC3FA76-3C65-4A95-45A0-7B0E09C83C94}"/>
                </a:ext>
              </a:extLst>
            </p:cNvPr>
            <p:cNvSpPr txBox="1"/>
            <p:nvPr/>
          </p:nvSpPr>
          <p:spPr>
            <a:xfrm>
              <a:off x="3840572" y="4979194"/>
              <a:ext cx="1310493" cy="58906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sz="1400" b="0">
                  <a:solidFill>
                    <a:srgbClr val="484848"/>
                  </a:solidFill>
                  <a:latin typeface="Roboto"/>
                </a:rPr>
                <a:t>Incorporating
customer insights
into AI models</a:t>
              </a:r>
            </a:p>
          </p:txBody>
        </p:sp>
        <p:sp>
          <p:nvSpPr>
            <p:cNvPr id="18" name="TextBox 52">
              <a:extLst>
                <a:ext uri="{FF2B5EF4-FFF2-40B4-BE49-F238E27FC236}">
                  <a16:creationId xmlns:a16="http://schemas.microsoft.com/office/drawing/2014/main" id="{ED58B217-7BB0-40EA-E0FE-5775E4535316}"/>
                </a:ext>
              </a:extLst>
            </p:cNvPr>
            <p:cNvSpPr txBox="1"/>
            <p:nvPr/>
          </p:nvSpPr>
          <p:spPr>
            <a:xfrm>
              <a:off x="5499197" y="4979194"/>
              <a:ext cx="1193615" cy="58906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sz="1400" b="0">
                  <a:solidFill>
                    <a:srgbClr val="484848"/>
                  </a:solidFill>
                  <a:latin typeface="Roboto"/>
                </a:rPr>
                <a:t>Shifting towards
eco-friendly
formulations</a:t>
              </a:r>
            </a:p>
          </p:txBody>
        </p:sp>
        <p:sp>
          <p:nvSpPr>
            <p:cNvPr id="19" name="TextBox 53">
              <a:extLst>
                <a:ext uri="{FF2B5EF4-FFF2-40B4-BE49-F238E27FC236}">
                  <a16:creationId xmlns:a16="http://schemas.microsoft.com/office/drawing/2014/main" id="{A8CA7F4D-9186-1CAF-4BD3-231F3B85B095}"/>
                </a:ext>
              </a:extLst>
            </p:cNvPr>
            <p:cNvSpPr txBox="1"/>
            <p:nvPr/>
          </p:nvSpPr>
          <p:spPr>
            <a:xfrm>
              <a:off x="6960566" y="4979194"/>
              <a:ext cx="1471200" cy="58906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sz="1400" b="0">
                  <a:solidFill>
                    <a:srgbClr val="484848"/>
                  </a:solidFill>
                  <a:latin typeface="Roboto"/>
                </a:rPr>
                <a:t>Creating specialized
AI models for
defoamer design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86285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Conclusion</a:t>
            </a:r>
            <a:r>
              <a:rPr lang="en-US" dirty="0"/>
              <a:t> – AI is an Amplifier of Expertise</a:t>
            </a:r>
            <a:endParaRPr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CE9768F-E985-0342-A992-0F035F9B55B9}"/>
              </a:ext>
            </a:extLst>
          </p:cNvPr>
          <p:cNvGrpSpPr/>
          <p:nvPr/>
        </p:nvGrpSpPr>
        <p:grpSpPr>
          <a:xfrm>
            <a:off x="2574052" y="1475754"/>
            <a:ext cx="7043895" cy="4236153"/>
            <a:chOff x="3645784" y="1580294"/>
            <a:chExt cx="4900431" cy="3234286"/>
          </a:xfrm>
        </p:grpSpPr>
        <p:sp>
          <p:nvSpPr>
            <p:cNvPr id="6" name="Rounded Rectangle 1">
              <a:extLst>
                <a:ext uri="{FF2B5EF4-FFF2-40B4-BE49-F238E27FC236}">
                  <a16:creationId xmlns:a16="http://schemas.microsoft.com/office/drawing/2014/main" id="{4E3E5381-ECA9-512D-E6D3-F077032BBEA3}"/>
                </a:ext>
              </a:extLst>
            </p:cNvPr>
            <p:cNvSpPr/>
            <p:nvPr/>
          </p:nvSpPr>
          <p:spPr>
            <a:xfrm>
              <a:off x="3645784" y="2284214"/>
              <a:ext cx="1592703" cy="601503"/>
            </a:xfrm>
            <a:custGeom>
              <a:avLst/>
              <a:gdLst/>
              <a:ahLst/>
              <a:cxnLst/>
              <a:rect l="0" t="0" r="0" b="0"/>
              <a:pathLst>
                <a:path w="1592703" h="601503">
                  <a:moveTo>
                    <a:pt x="1592703" y="300751"/>
                  </a:moveTo>
                  <a:cubicBezTo>
                    <a:pt x="1592703" y="466858"/>
                    <a:pt x="1541411" y="601503"/>
                    <a:pt x="1478146" y="601503"/>
                  </a:cubicBezTo>
                  <a:cubicBezTo>
                    <a:pt x="1475051" y="601503"/>
                    <a:pt x="1471983" y="601189"/>
                    <a:pt x="1468955" y="600551"/>
                  </a:cubicBezTo>
                  <a:cubicBezTo>
                    <a:pt x="1468612" y="600484"/>
                    <a:pt x="1468278" y="600408"/>
                    <a:pt x="1467945" y="600332"/>
                  </a:cubicBezTo>
                  <a:cubicBezTo>
                    <a:pt x="1409452" y="586778"/>
                    <a:pt x="1363579" y="457828"/>
                    <a:pt x="1363579" y="300751"/>
                  </a:cubicBezTo>
                  <a:cubicBezTo>
                    <a:pt x="1363579" y="143675"/>
                    <a:pt x="1409452" y="14725"/>
                    <a:pt x="1467945" y="1171"/>
                  </a:cubicBezTo>
                  <a:cubicBezTo>
                    <a:pt x="1468278" y="1095"/>
                    <a:pt x="1468612" y="1028"/>
                    <a:pt x="1468955" y="952"/>
                  </a:cubicBezTo>
                  <a:cubicBezTo>
                    <a:pt x="1471983" y="323"/>
                    <a:pt x="1475051" y="0"/>
                    <a:pt x="1478146" y="0"/>
                  </a:cubicBezTo>
                  <a:cubicBezTo>
                    <a:pt x="1541411" y="0"/>
                    <a:pt x="1592703" y="134654"/>
                    <a:pt x="1592703" y="300751"/>
                  </a:cubicBezTo>
                  <a:moveTo>
                    <a:pt x="318220" y="235810"/>
                  </a:moveTo>
                  <a:lnTo>
                    <a:pt x="0" y="300751"/>
                  </a:lnTo>
                  <a:lnTo>
                    <a:pt x="318230" y="365693"/>
                  </a:lnTo>
                  <a:cubicBezTo>
                    <a:pt x="314191" y="344662"/>
                    <a:pt x="312086" y="322954"/>
                    <a:pt x="312086" y="300742"/>
                  </a:cubicBezTo>
                  <a:cubicBezTo>
                    <a:pt x="312086" y="278539"/>
                    <a:pt x="314191" y="256832"/>
                    <a:pt x="318220" y="235810"/>
                  </a:cubicBezTo>
                  <a:moveTo>
                    <a:pt x="1363579" y="300751"/>
                  </a:moveTo>
                  <a:cubicBezTo>
                    <a:pt x="1363579" y="143675"/>
                    <a:pt x="1409452" y="14725"/>
                    <a:pt x="1467945" y="1171"/>
                  </a:cubicBezTo>
                  <a:lnTo>
                    <a:pt x="939336" y="109051"/>
                  </a:lnTo>
                  <a:cubicBezTo>
                    <a:pt x="976302" y="163772"/>
                    <a:pt x="997886" y="229743"/>
                    <a:pt x="997886" y="300742"/>
                  </a:cubicBezTo>
                  <a:cubicBezTo>
                    <a:pt x="997886" y="371751"/>
                    <a:pt x="976293" y="437730"/>
                    <a:pt x="939326" y="492452"/>
                  </a:cubicBezTo>
                  <a:lnTo>
                    <a:pt x="1467945" y="600332"/>
                  </a:lnTo>
                  <a:cubicBezTo>
                    <a:pt x="1409452" y="586778"/>
                    <a:pt x="1363579" y="457828"/>
                    <a:pt x="1363579" y="300751"/>
                  </a:cubicBezTo>
                </a:path>
              </a:pathLst>
            </a:custGeom>
            <a:solidFill>
              <a:srgbClr val="1EABDA"/>
            </a:solidFill>
            <a:ln>
              <a:noFill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400"/>
            </a:p>
          </p:txBody>
        </p:sp>
        <p:sp>
          <p:nvSpPr>
            <p:cNvPr id="7" name="Rounded Rectangle 2">
              <a:extLst>
                <a:ext uri="{FF2B5EF4-FFF2-40B4-BE49-F238E27FC236}">
                  <a16:creationId xmlns:a16="http://schemas.microsoft.com/office/drawing/2014/main" id="{FF600625-EC81-2B5B-B3ED-1CC81225E8B3}"/>
                </a:ext>
              </a:extLst>
            </p:cNvPr>
            <p:cNvSpPr/>
            <p:nvPr/>
          </p:nvSpPr>
          <p:spPr>
            <a:xfrm>
              <a:off x="3645784" y="2284214"/>
              <a:ext cx="1592702" cy="601507"/>
            </a:xfrm>
            <a:custGeom>
              <a:avLst/>
              <a:gdLst/>
              <a:ahLst/>
              <a:cxnLst/>
              <a:rect l="0" t="0" r="0" b="0"/>
              <a:pathLst>
                <a:path w="1592702" h="601507">
                  <a:moveTo>
                    <a:pt x="1592702" y="300753"/>
                  </a:moveTo>
                  <a:cubicBezTo>
                    <a:pt x="1592702" y="466855"/>
                    <a:pt x="1541412" y="601507"/>
                    <a:pt x="1478143" y="601507"/>
                  </a:cubicBezTo>
                  <a:cubicBezTo>
                    <a:pt x="1475049" y="601507"/>
                    <a:pt x="1471983" y="601185"/>
                    <a:pt x="1468952" y="600553"/>
                  </a:cubicBezTo>
                  <a:cubicBezTo>
                    <a:pt x="1468614" y="600482"/>
                    <a:pt x="1468277" y="600409"/>
                    <a:pt x="1467940" y="600331"/>
                  </a:cubicBezTo>
                  <a:cubicBezTo>
                    <a:pt x="1409450" y="586779"/>
                    <a:pt x="1363583" y="457828"/>
                    <a:pt x="1363583" y="300753"/>
                  </a:cubicBezTo>
                  <a:cubicBezTo>
                    <a:pt x="1363583" y="143678"/>
                    <a:pt x="1409451" y="14727"/>
                    <a:pt x="1467940" y="1176"/>
                  </a:cubicBezTo>
                  <a:cubicBezTo>
                    <a:pt x="1468277" y="1098"/>
                    <a:pt x="1468614" y="1023"/>
                    <a:pt x="1468952" y="954"/>
                  </a:cubicBezTo>
                  <a:cubicBezTo>
                    <a:pt x="1471983" y="321"/>
                    <a:pt x="1475049" y="0"/>
                    <a:pt x="1478143" y="0"/>
                  </a:cubicBezTo>
                  <a:cubicBezTo>
                    <a:pt x="1541412" y="0"/>
                    <a:pt x="1592702" y="134652"/>
                    <a:pt x="1592702" y="300753"/>
                  </a:cubicBezTo>
                  <a:close/>
                  <a:moveTo>
                    <a:pt x="318223" y="235809"/>
                  </a:moveTo>
                  <a:lnTo>
                    <a:pt x="0" y="300751"/>
                  </a:lnTo>
                  <a:lnTo>
                    <a:pt x="318226" y="365696"/>
                  </a:lnTo>
                  <a:cubicBezTo>
                    <a:pt x="314194" y="344664"/>
                    <a:pt x="312082" y="322950"/>
                    <a:pt x="312082" y="300744"/>
                  </a:cubicBezTo>
                  <a:cubicBezTo>
                    <a:pt x="312082" y="278543"/>
                    <a:pt x="314193" y="256834"/>
                    <a:pt x="318223" y="235809"/>
                  </a:cubicBezTo>
                  <a:close/>
                  <a:moveTo>
                    <a:pt x="1363583" y="300753"/>
                  </a:moveTo>
                  <a:cubicBezTo>
                    <a:pt x="1363583" y="143678"/>
                    <a:pt x="1409451" y="14727"/>
                    <a:pt x="1467940" y="1176"/>
                  </a:cubicBezTo>
                  <a:lnTo>
                    <a:pt x="939339" y="109052"/>
                  </a:lnTo>
                  <a:cubicBezTo>
                    <a:pt x="976301" y="163774"/>
                    <a:pt x="997882" y="229739"/>
                    <a:pt x="997882" y="300744"/>
                  </a:cubicBezTo>
                  <a:cubicBezTo>
                    <a:pt x="997882" y="371755"/>
                    <a:pt x="976297" y="437726"/>
                    <a:pt x="939328" y="492451"/>
                  </a:cubicBezTo>
                  <a:lnTo>
                    <a:pt x="1467940" y="600331"/>
                  </a:lnTo>
                  <a:cubicBezTo>
                    <a:pt x="1409450" y="586779"/>
                    <a:pt x="1363583" y="457828"/>
                    <a:pt x="1363583" y="300753"/>
                  </a:cubicBezTo>
                  <a:close/>
                  <a:moveTo>
                    <a:pt x="1467940" y="1176"/>
                  </a:moveTo>
                  <a:lnTo>
                    <a:pt x="1468952" y="954"/>
                  </a:lnTo>
                  <a:moveTo>
                    <a:pt x="1467940" y="600331"/>
                  </a:moveTo>
                  <a:lnTo>
                    <a:pt x="1468952" y="600553"/>
                  </a:lnTo>
                </a:path>
              </a:pathLst>
            </a:custGeom>
            <a:noFill/>
            <a:ln w="14287">
              <a:solidFill>
                <a:srgbClr val="484848"/>
              </a:solidFill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400"/>
            </a:p>
          </p:txBody>
        </p:sp>
        <p:sp>
          <p:nvSpPr>
            <p:cNvPr id="8" name="Rounded Rectangle 3">
              <a:extLst>
                <a:ext uri="{FF2B5EF4-FFF2-40B4-BE49-F238E27FC236}">
                  <a16:creationId xmlns:a16="http://schemas.microsoft.com/office/drawing/2014/main" id="{0D5B7C9A-507D-E333-8A43-1EFF828A2FE1}"/>
                </a:ext>
              </a:extLst>
            </p:cNvPr>
            <p:cNvSpPr/>
            <p:nvPr/>
          </p:nvSpPr>
          <p:spPr>
            <a:xfrm>
              <a:off x="3955182" y="2577367"/>
              <a:ext cx="9525" cy="9525"/>
            </a:xfrm>
            <a:custGeom>
              <a:avLst/>
              <a:gdLst/>
              <a:ahLst/>
              <a:cxnLst/>
              <a:rect l="0" t="0" r="0" b="0"/>
              <a:pathLst>
                <a:path w="9525" h="9525">
                  <a:moveTo>
                    <a:pt x="0" y="0"/>
                  </a:moveTo>
                  <a:lnTo>
                    <a:pt x="9525" y="0"/>
                  </a:lnTo>
                  <a:lnTo>
                    <a:pt x="9525" y="9525"/>
                  </a:ln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solidFill>
              <a:srgbClr val="1EABDA"/>
            </a:solidFill>
            <a:ln>
              <a:noFill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400"/>
            </a:p>
          </p:txBody>
        </p:sp>
        <p:sp>
          <p:nvSpPr>
            <p:cNvPr id="9" name="Rounded Rectangle 4">
              <a:extLst>
                <a:ext uri="{FF2B5EF4-FFF2-40B4-BE49-F238E27FC236}">
                  <a16:creationId xmlns:a16="http://schemas.microsoft.com/office/drawing/2014/main" id="{31FFD7F9-9CFC-A35B-FE0A-F76AF961B0F5}"/>
                </a:ext>
              </a:extLst>
            </p:cNvPr>
            <p:cNvSpPr/>
            <p:nvPr/>
          </p:nvSpPr>
          <p:spPr>
            <a:xfrm>
              <a:off x="3957870" y="2242059"/>
              <a:ext cx="685800" cy="685800"/>
            </a:xfrm>
            <a:custGeom>
              <a:avLst/>
              <a:gdLst/>
              <a:ahLst/>
              <a:cxnLst/>
              <a:rect l="0" t="0" r="0" b="0"/>
              <a:pathLst>
                <a:path w="685800" h="685800">
                  <a:moveTo>
                    <a:pt x="685800" y="342900"/>
                  </a:moveTo>
                  <a:cubicBezTo>
                    <a:pt x="685800" y="271894"/>
                    <a:pt x="664218" y="205930"/>
                    <a:pt x="627256" y="151208"/>
                  </a:cubicBezTo>
                  <a:cubicBezTo>
                    <a:pt x="620344" y="140974"/>
                    <a:pt x="612894" y="131135"/>
                    <a:pt x="604947" y="121728"/>
                  </a:cubicBezTo>
                  <a:cubicBezTo>
                    <a:pt x="542047" y="47279"/>
                    <a:pt x="447995" y="0"/>
                    <a:pt x="342900" y="0"/>
                  </a:cubicBezTo>
                  <a:cubicBezTo>
                    <a:pt x="184926" y="0"/>
                    <a:pt x="51904" y="106825"/>
                    <a:pt x="12129" y="252179"/>
                  </a:cubicBezTo>
                  <a:cubicBezTo>
                    <a:pt x="9811" y="260647"/>
                    <a:pt x="7810" y="269247"/>
                    <a:pt x="6139" y="277965"/>
                  </a:cubicBezTo>
                  <a:cubicBezTo>
                    <a:pt x="2109" y="298990"/>
                    <a:pt x="0" y="320699"/>
                    <a:pt x="0" y="342900"/>
                  </a:cubicBezTo>
                  <a:cubicBezTo>
                    <a:pt x="0" y="365106"/>
                    <a:pt x="2110" y="386820"/>
                    <a:pt x="6143" y="407851"/>
                  </a:cubicBezTo>
                  <a:cubicBezTo>
                    <a:pt x="7814" y="416569"/>
                    <a:pt x="9816" y="425169"/>
                    <a:pt x="12133" y="433638"/>
                  </a:cubicBezTo>
                  <a:cubicBezTo>
                    <a:pt x="51915" y="578982"/>
                    <a:pt x="184933" y="685800"/>
                    <a:pt x="342900" y="685800"/>
                  </a:cubicBezTo>
                  <a:cubicBezTo>
                    <a:pt x="447988" y="685800"/>
                    <a:pt x="542034" y="638526"/>
                    <a:pt x="604934" y="564085"/>
                  </a:cubicBezTo>
                  <a:cubicBezTo>
                    <a:pt x="612882" y="554679"/>
                    <a:pt x="620333" y="544839"/>
                    <a:pt x="627246" y="534606"/>
                  </a:cubicBezTo>
                  <a:cubicBezTo>
                    <a:pt x="664214" y="479881"/>
                    <a:pt x="685800" y="413911"/>
                    <a:pt x="685800" y="342900"/>
                  </a:cubicBezTo>
                  <a:close/>
                </a:path>
              </a:pathLst>
            </a:custGeom>
            <a:noFill/>
            <a:ln w="14287">
              <a:solidFill>
                <a:srgbClr val="484848"/>
              </a:solidFill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400"/>
            </a:p>
          </p:txBody>
        </p:sp>
        <p:sp>
          <p:nvSpPr>
            <p:cNvPr id="10" name="Rounded Rectangle 5">
              <a:extLst>
                <a:ext uri="{FF2B5EF4-FFF2-40B4-BE49-F238E27FC236}">
                  <a16:creationId xmlns:a16="http://schemas.microsoft.com/office/drawing/2014/main" id="{469833E3-B0A8-6E6C-B9AF-430D48DD171C}"/>
                </a:ext>
              </a:extLst>
            </p:cNvPr>
            <p:cNvSpPr/>
            <p:nvPr/>
          </p:nvSpPr>
          <p:spPr>
            <a:xfrm>
              <a:off x="5233458" y="1931845"/>
              <a:ext cx="1592703" cy="1305506"/>
            </a:xfrm>
            <a:custGeom>
              <a:avLst/>
              <a:gdLst/>
              <a:ahLst/>
              <a:cxnLst/>
              <a:rect l="0" t="0" r="0" b="0"/>
              <a:pathLst>
                <a:path w="1592703" h="1305506">
                  <a:moveTo>
                    <a:pt x="1483966" y="0"/>
                  </a:moveTo>
                  <a:cubicBezTo>
                    <a:pt x="1480613" y="0"/>
                    <a:pt x="1477279" y="361"/>
                    <a:pt x="1473974" y="1085"/>
                  </a:cubicBezTo>
                  <a:cubicBezTo>
                    <a:pt x="1383820" y="21069"/>
                    <a:pt x="1312430" y="305180"/>
                    <a:pt x="1312430" y="652748"/>
                  </a:cubicBezTo>
                  <a:cubicBezTo>
                    <a:pt x="1312430" y="1000315"/>
                    <a:pt x="1383820" y="1284436"/>
                    <a:pt x="1473841" y="1304382"/>
                  </a:cubicBezTo>
                  <a:cubicBezTo>
                    <a:pt x="1477279" y="1305134"/>
                    <a:pt x="1480613" y="1305506"/>
                    <a:pt x="1483966" y="1305506"/>
                  </a:cubicBezTo>
                  <a:cubicBezTo>
                    <a:pt x="1525238" y="1305506"/>
                    <a:pt x="1563100" y="1250032"/>
                    <a:pt x="1592703" y="1157620"/>
                  </a:cubicBezTo>
                  <a:cubicBezTo>
                    <a:pt x="1560414" y="1029814"/>
                    <a:pt x="1540354" y="850849"/>
                    <a:pt x="1540354" y="652748"/>
                  </a:cubicBezTo>
                  <a:cubicBezTo>
                    <a:pt x="1540354" y="454647"/>
                    <a:pt x="1560414" y="275682"/>
                    <a:pt x="1592703" y="147875"/>
                  </a:cubicBezTo>
                  <a:cubicBezTo>
                    <a:pt x="1563100" y="55464"/>
                    <a:pt x="1525238" y="0"/>
                    <a:pt x="1483966" y="0"/>
                  </a:cubicBezTo>
                  <a:moveTo>
                    <a:pt x="0" y="652748"/>
                  </a:moveTo>
                  <a:cubicBezTo>
                    <a:pt x="0" y="466953"/>
                    <a:pt x="46167" y="314858"/>
                    <a:pt x="104594" y="302380"/>
                  </a:cubicBezTo>
                  <a:lnTo>
                    <a:pt x="1473841" y="1123"/>
                  </a:lnTo>
                  <a:cubicBezTo>
                    <a:pt x="1383820" y="21069"/>
                    <a:pt x="1312430" y="305180"/>
                    <a:pt x="1312430" y="652748"/>
                  </a:cubicBezTo>
                  <a:cubicBezTo>
                    <a:pt x="1312430" y="1000315"/>
                    <a:pt x="1383820" y="1284436"/>
                    <a:pt x="1473841" y="1304382"/>
                  </a:cubicBezTo>
                  <a:lnTo>
                    <a:pt x="104594" y="1003115"/>
                  </a:lnTo>
                  <a:cubicBezTo>
                    <a:pt x="46167" y="990638"/>
                    <a:pt x="0" y="838542"/>
                    <a:pt x="0" y="652748"/>
                  </a:cubicBezTo>
                  <a:moveTo>
                    <a:pt x="654986" y="995676"/>
                  </a:moveTo>
                  <a:cubicBezTo>
                    <a:pt x="844362" y="995676"/>
                    <a:pt x="997886" y="842152"/>
                    <a:pt x="997886" y="652776"/>
                  </a:cubicBezTo>
                  <a:cubicBezTo>
                    <a:pt x="997886" y="463400"/>
                    <a:pt x="844362" y="309876"/>
                    <a:pt x="654986" y="309876"/>
                  </a:cubicBezTo>
                  <a:cubicBezTo>
                    <a:pt x="465601" y="309876"/>
                    <a:pt x="312086" y="463400"/>
                    <a:pt x="312086" y="652776"/>
                  </a:cubicBezTo>
                  <a:cubicBezTo>
                    <a:pt x="312086" y="842152"/>
                    <a:pt x="465601" y="995676"/>
                    <a:pt x="654986" y="995676"/>
                  </a:cubicBezTo>
                  <a:moveTo>
                    <a:pt x="1473974" y="1304410"/>
                  </a:moveTo>
                  <a:cubicBezTo>
                    <a:pt x="1473927" y="1304401"/>
                    <a:pt x="1473879" y="1304391"/>
                    <a:pt x="1473841" y="1304382"/>
                  </a:cubicBezTo>
                </a:path>
              </a:pathLst>
            </a:custGeom>
            <a:solidFill>
              <a:srgbClr val="3CC583"/>
            </a:solidFill>
            <a:ln>
              <a:noFill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400"/>
            </a:p>
          </p:txBody>
        </p:sp>
        <p:sp>
          <p:nvSpPr>
            <p:cNvPr id="11" name="Rounded Rectangle 6">
              <a:extLst>
                <a:ext uri="{FF2B5EF4-FFF2-40B4-BE49-F238E27FC236}">
                  <a16:creationId xmlns:a16="http://schemas.microsoft.com/office/drawing/2014/main" id="{86DB72F9-92B2-6B71-4112-AD5F94BCFCEA}"/>
                </a:ext>
              </a:extLst>
            </p:cNvPr>
            <p:cNvSpPr/>
            <p:nvPr/>
          </p:nvSpPr>
          <p:spPr>
            <a:xfrm>
              <a:off x="5233458" y="1931845"/>
              <a:ext cx="1592701" cy="1305501"/>
            </a:xfrm>
            <a:custGeom>
              <a:avLst/>
              <a:gdLst/>
              <a:ahLst/>
              <a:cxnLst/>
              <a:rect l="0" t="0" r="0" b="0"/>
              <a:pathLst>
                <a:path w="1592701" h="1305501">
                  <a:moveTo>
                    <a:pt x="1483965" y="0"/>
                  </a:moveTo>
                  <a:cubicBezTo>
                    <a:pt x="1480612" y="0"/>
                    <a:pt x="1477282" y="365"/>
                    <a:pt x="1473977" y="1087"/>
                  </a:cubicBezTo>
                  <a:lnTo>
                    <a:pt x="1473837" y="1119"/>
                  </a:lnTo>
                  <a:cubicBezTo>
                    <a:pt x="1383815" y="21064"/>
                    <a:pt x="1312431" y="305184"/>
                    <a:pt x="1312431" y="652751"/>
                  </a:cubicBezTo>
                  <a:cubicBezTo>
                    <a:pt x="1312431" y="1000316"/>
                    <a:pt x="1383815" y="1284435"/>
                    <a:pt x="1473836" y="1304383"/>
                  </a:cubicBezTo>
                  <a:lnTo>
                    <a:pt x="1473977" y="1304413"/>
                  </a:lnTo>
                  <a:cubicBezTo>
                    <a:pt x="1477282" y="1305135"/>
                    <a:pt x="1480612" y="1305501"/>
                    <a:pt x="1483965" y="1305501"/>
                  </a:cubicBezTo>
                  <a:cubicBezTo>
                    <a:pt x="1525237" y="1305501"/>
                    <a:pt x="1563104" y="1250034"/>
                    <a:pt x="1592701" y="1157619"/>
                  </a:cubicBezTo>
                  <a:cubicBezTo>
                    <a:pt x="1560416" y="1029817"/>
                    <a:pt x="1540352" y="850849"/>
                    <a:pt x="1540352" y="652746"/>
                  </a:cubicBezTo>
                  <a:cubicBezTo>
                    <a:pt x="1540352" y="454646"/>
                    <a:pt x="1560416" y="275680"/>
                    <a:pt x="1592700" y="147877"/>
                  </a:cubicBezTo>
                  <a:cubicBezTo>
                    <a:pt x="1563103" y="55465"/>
                    <a:pt x="1525236" y="0"/>
                    <a:pt x="1483965" y="0"/>
                  </a:cubicBezTo>
                  <a:close/>
                  <a:moveTo>
                    <a:pt x="0" y="652746"/>
                  </a:moveTo>
                  <a:cubicBezTo>
                    <a:pt x="0" y="466951"/>
                    <a:pt x="46162" y="314855"/>
                    <a:pt x="104597" y="302380"/>
                  </a:cubicBezTo>
                  <a:lnTo>
                    <a:pt x="1473837" y="1119"/>
                  </a:lnTo>
                  <a:cubicBezTo>
                    <a:pt x="1383815" y="21064"/>
                    <a:pt x="1312431" y="305184"/>
                    <a:pt x="1312431" y="652751"/>
                  </a:cubicBezTo>
                  <a:cubicBezTo>
                    <a:pt x="1312431" y="1000316"/>
                    <a:pt x="1383815" y="1284435"/>
                    <a:pt x="1473836" y="1304383"/>
                  </a:cubicBezTo>
                  <a:lnTo>
                    <a:pt x="104597" y="1003112"/>
                  </a:lnTo>
                  <a:cubicBezTo>
                    <a:pt x="46162" y="990637"/>
                    <a:pt x="0" y="838540"/>
                    <a:pt x="0" y="652746"/>
                  </a:cubicBezTo>
                  <a:close/>
                  <a:moveTo>
                    <a:pt x="654982" y="995678"/>
                  </a:moveTo>
                  <a:cubicBezTo>
                    <a:pt x="844361" y="995678"/>
                    <a:pt x="997882" y="842157"/>
                    <a:pt x="997882" y="652778"/>
                  </a:cubicBezTo>
                  <a:cubicBezTo>
                    <a:pt x="997882" y="463400"/>
                    <a:pt x="844361" y="309878"/>
                    <a:pt x="654982" y="309878"/>
                  </a:cubicBezTo>
                  <a:cubicBezTo>
                    <a:pt x="465604" y="309878"/>
                    <a:pt x="312082" y="463400"/>
                    <a:pt x="312082" y="652778"/>
                  </a:cubicBezTo>
                  <a:cubicBezTo>
                    <a:pt x="312082" y="842157"/>
                    <a:pt x="465604" y="995678"/>
                    <a:pt x="654982" y="995678"/>
                  </a:cubicBezTo>
                  <a:close/>
                  <a:moveTo>
                    <a:pt x="104597" y="1003112"/>
                  </a:moveTo>
                  <a:cubicBezTo>
                    <a:pt x="107165" y="1003660"/>
                    <a:pt x="109757" y="1003938"/>
                    <a:pt x="112369" y="1003938"/>
                  </a:cubicBezTo>
                  <a:moveTo>
                    <a:pt x="104597" y="302380"/>
                  </a:moveTo>
                  <a:cubicBezTo>
                    <a:pt x="107165" y="301832"/>
                    <a:pt x="109757" y="301553"/>
                    <a:pt x="112369" y="301553"/>
                  </a:cubicBezTo>
                  <a:moveTo>
                    <a:pt x="1473977" y="1087"/>
                  </a:moveTo>
                  <a:cubicBezTo>
                    <a:pt x="1473930" y="1098"/>
                    <a:pt x="1473884" y="1108"/>
                    <a:pt x="1473837" y="1119"/>
                  </a:cubicBezTo>
                  <a:moveTo>
                    <a:pt x="1473977" y="1304413"/>
                  </a:moveTo>
                  <a:cubicBezTo>
                    <a:pt x="1473930" y="1304403"/>
                    <a:pt x="1473883" y="1304392"/>
                    <a:pt x="1473836" y="1304383"/>
                  </a:cubicBezTo>
                </a:path>
              </a:pathLst>
            </a:custGeom>
            <a:noFill/>
            <a:ln w="14287">
              <a:solidFill>
                <a:srgbClr val="484848"/>
              </a:solidFill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400"/>
            </a:p>
          </p:txBody>
        </p:sp>
        <p:sp>
          <p:nvSpPr>
            <p:cNvPr id="12" name="Rounded Rectangle 7">
              <a:extLst>
                <a:ext uri="{FF2B5EF4-FFF2-40B4-BE49-F238E27FC236}">
                  <a16:creationId xmlns:a16="http://schemas.microsoft.com/office/drawing/2014/main" id="{7D3AE8E2-054B-1763-B577-EFB4AE063E6E}"/>
                </a:ext>
              </a:extLst>
            </p:cNvPr>
            <p:cNvSpPr/>
            <p:nvPr/>
          </p:nvSpPr>
          <p:spPr>
            <a:xfrm>
              <a:off x="6773813" y="1580294"/>
              <a:ext cx="1772402" cy="2009117"/>
            </a:xfrm>
            <a:custGeom>
              <a:avLst/>
              <a:gdLst/>
              <a:ahLst/>
              <a:cxnLst/>
              <a:rect l="0" t="0" r="0" b="0"/>
              <a:pathLst>
                <a:path w="1772402" h="2009117">
                  <a:moveTo>
                    <a:pt x="1772402" y="1004554"/>
                  </a:moveTo>
                  <a:cubicBezTo>
                    <a:pt x="1772402" y="1391211"/>
                    <a:pt x="1722691" y="1726853"/>
                    <a:pt x="1649825" y="1894779"/>
                  </a:cubicBezTo>
                  <a:cubicBezTo>
                    <a:pt x="1618135" y="1967807"/>
                    <a:pt x="1582073" y="2009117"/>
                    <a:pt x="1543812" y="2009117"/>
                  </a:cubicBezTo>
                  <a:cubicBezTo>
                    <a:pt x="1540211" y="2009117"/>
                    <a:pt x="1536630" y="2008974"/>
                    <a:pt x="1533077" y="2008251"/>
                  </a:cubicBezTo>
                  <a:cubicBezTo>
                    <a:pt x="1532486" y="2008127"/>
                    <a:pt x="1531905" y="2008003"/>
                    <a:pt x="1531315" y="2007860"/>
                  </a:cubicBezTo>
                  <a:cubicBezTo>
                    <a:pt x="1410890" y="1979342"/>
                    <a:pt x="1315231" y="1540935"/>
                    <a:pt x="1315231" y="1004554"/>
                  </a:cubicBezTo>
                  <a:cubicBezTo>
                    <a:pt x="1315231" y="468182"/>
                    <a:pt x="1410881" y="29994"/>
                    <a:pt x="1531315" y="1476"/>
                  </a:cubicBezTo>
                  <a:cubicBezTo>
                    <a:pt x="1531905" y="1333"/>
                    <a:pt x="1532486" y="1209"/>
                    <a:pt x="1533077" y="1085"/>
                  </a:cubicBezTo>
                  <a:cubicBezTo>
                    <a:pt x="1536630" y="361"/>
                    <a:pt x="1540211" y="0"/>
                    <a:pt x="1543812" y="0"/>
                  </a:cubicBezTo>
                  <a:cubicBezTo>
                    <a:pt x="1582207" y="0"/>
                    <a:pt x="1618145" y="40928"/>
                    <a:pt x="1649910" y="114423"/>
                  </a:cubicBezTo>
                  <a:cubicBezTo>
                    <a:pt x="1722596" y="282606"/>
                    <a:pt x="1772402" y="618486"/>
                    <a:pt x="1772402" y="1004554"/>
                  </a:cubicBezTo>
                  <a:moveTo>
                    <a:pt x="1531315" y="2007860"/>
                  </a:moveTo>
                  <a:lnTo>
                    <a:pt x="164087" y="1707041"/>
                  </a:lnTo>
                  <a:cubicBezTo>
                    <a:pt x="120719" y="1698821"/>
                    <a:pt x="81534" y="1625088"/>
                    <a:pt x="52349" y="1509541"/>
                  </a:cubicBezTo>
                  <a:cubicBezTo>
                    <a:pt x="20059" y="1381734"/>
                    <a:pt x="0" y="1202769"/>
                    <a:pt x="0" y="1004668"/>
                  </a:cubicBezTo>
                  <a:cubicBezTo>
                    <a:pt x="0" y="806567"/>
                    <a:pt x="20059" y="627602"/>
                    <a:pt x="52349" y="499795"/>
                  </a:cubicBezTo>
                  <a:cubicBezTo>
                    <a:pt x="81534" y="384248"/>
                    <a:pt x="120719" y="310514"/>
                    <a:pt x="164087" y="302294"/>
                  </a:cubicBezTo>
                  <a:lnTo>
                    <a:pt x="1531315" y="1476"/>
                  </a:lnTo>
                  <a:cubicBezTo>
                    <a:pt x="1410881" y="29994"/>
                    <a:pt x="1315231" y="468182"/>
                    <a:pt x="1315231" y="1004554"/>
                  </a:cubicBezTo>
                  <a:cubicBezTo>
                    <a:pt x="1315231" y="1540935"/>
                    <a:pt x="1410890" y="1979342"/>
                    <a:pt x="1531315" y="2007860"/>
                  </a:cubicBezTo>
                  <a:moveTo>
                    <a:pt x="657682" y="1347082"/>
                  </a:moveTo>
                  <a:cubicBezTo>
                    <a:pt x="847058" y="1347082"/>
                    <a:pt x="1000582" y="1193558"/>
                    <a:pt x="1000582" y="1004182"/>
                  </a:cubicBezTo>
                  <a:cubicBezTo>
                    <a:pt x="1000582" y="814806"/>
                    <a:pt x="847058" y="661282"/>
                    <a:pt x="657682" y="661282"/>
                  </a:cubicBezTo>
                  <a:cubicBezTo>
                    <a:pt x="468306" y="661282"/>
                    <a:pt x="314782" y="814806"/>
                    <a:pt x="314782" y="1004182"/>
                  </a:cubicBezTo>
                  <a:cubicBezTo>
                    <a:pt x="314782" y="1193558"/>
                    <a:pt x="468306" y="1347082"/>
                    <a:pt x="657682" y="1347082"/>
                  </a:cubicBezTo>
                </a:path>
              </a:pathLst>
            </a:custGeom>
            <a:solidFill>
              <a:srgbClr val="92BD39"/>
            </a:solidFill>
            <a:ln>
              <a:noFill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400"/>
            </a:p>
          </p:txBody>
        </p:sp>
        <p:sp>
          <p:nvSpPr>
            <p:cNvPr id="13" name="Rounded Rectangle 8">
              <a:extLst>
                <a:ext uri="{FF2B5EF4-FFF2-40B4-BE49-F238E27FC236}">
                  <a16:creationId xmlns:a16="http://schemas.microsoft.com/office/drawing/2014/main" id="{B740738F-3E86-C083-0F86-6EF86AA29C11}"/>
                </a:ext>
              </a:extLst>
            </p:cNvPr>
            <p:cNvSpPr/>
            <p:nvPr/>
          </p:nvSpPr>
          <p:spPr>
            <a:xfrm>
              <a:off x="6773813" y="1580294"/>
              <a:ext cx="1772397" cy="2009114"/>
            </a:xfrm>
            <a:custGeom>
              <a:avLst/>
              <a:gdLst/>
              <a:ahLst/>
              <a:cxnLst/>
              <a:rect l="0" t="0" r="0" b="0"/>
              <a:pathLst>
                <a:path w="1772397" h="2009114">
                  <a:moveTo>
                    <a:pt x="1772397" y="1004556"/>
                  </a:moveTo>
                  <a:cubicBezTo>
                    <a:pt x="1772397" y="1391215"/>
                    <a:pt x="1722689" y="1726851"/>
                    <a:pt x="1649826" y="1894778"/>
                  </a:cubicBezTo>
                  <a:cubicBezTo>
                    <a:pt x="1618140" y="1967804"/>
                    <a:pt x="1582074" y="2009114"/>
                    <a:pt x="1543814" y="2009114"/>
                  </a:cubicBezTo>
                  <a:cubicBezTo>
                    <a:pt x="1540214" y="2009114"/>
                    <a:pt x="1536633" y="2008972"/>
                    <a:pt x="1533074" y="2008249"/>
                  </a:cubicBezTo>
                  <a:cubicBezTo>
                    <a:pt x="1532488" y="2008130"/>
                    <a:pt x="1531902" y="2008001"/>
                    <a:pt x="1531318" y="2007863"/>
                  </a:cubicBezTo>
                  <a:cubicBezTo>
                    <a:pt x="1410886" y="1979346"/>
                    <a:pt x="1315231" y="1540932"/>
                    <a:pt x="1315231" y="1004556"/>
                  </a:cubicBezTo>
                  <a:cubicBezTo>
                    <a:pt x="1315231" y="468183"/>
                    <a:pt x="1410885" y="29992"/>
                    <a:pt x="1531317" y="1475"/>
                  </a:cubicBezTo>
                  <a:cubicBezTo>
                    <a:pt x="1531902" y="1337"/>
                    <a:pt x="1532487" y="1208"/>
                    <a:pt x="1533074" y="1089"/>
                  </a:cubicBezTo>
                  <a:cubicBezTo>
                    <a:pt x="1536633" y="365"/>
                    <a:pt x="1540214" y="0"/>
                    <a:pt x="1543814" y="0"/>
                  </a:cubicBezTo>
                  <a:cubicBezTo>
                    <a:pt x="1582207" y="0"/>
                    <a:pt x="1618144" y="40926"/>
                    <a:pt x="1649909" y="114424"/>
                  </a:cubicBezTo>
                  <a:cubicBezTo>
                    <a:pt x="1722593" y="282603"/>
                    <a:pt x="1772397" y="618482"/>
                    <a:pt x="1772397" y="1004556"/>
                  </a:cubicBezTo>
                  <a:close/>
                  <a:moveTo>
                    <a:pt x="1531318" y="2007863"/>
                  </a:moveTo>
                  <a:lnTo>
                    <a:pt x="164086" y="1707042"/>
                  </a:lnTo>
                  <a:cubicBezTo>
                    <a:pt x="120716" y="1698818"/>
                    <a:pt x="81538" y="1625092"/>
                    <a:pt x="52349" y="1509542"/>
                  </a:cubicBezTo>
                  <a:cubicBezTo>
                    <a:pt x="20064" y="1381739"/>
                    <a:pt x="0" y="1202771"/>
                    <a:pt x="0" y="1004669"/>
                  </a:cubicBezTo>
                  <a:cubicBezTo>
                    <a:pt x="0" y="806568"/>
                    <a:pt x="20064" y="627602"/>
                    <a:pt x="52347" y="499800"/>
                  </a:cubicBezTo>
                  <a:cubicBezTo>
                    <a:pt x="81536" y="384247"/>
                    <a:pt x="120716" y="310519"/>
                    <a:pt x="164086" y="302294"/>
                  </a:cubicBezTo>
                  <a:lnTo>
                    <a:pt x="1531317" y="1475"/>
                  </a:lnTo>
                  <a:cubicBezTo>
                    <a:pt x="1410885" y="29992"/>
                    <a:pt x="1315231" y="468183"/>
                    <a:pt x="1315231" y="1004556"/>
                  </a:cubicBezTo>
                  <a:cubicBezTo>
                    <a:pt x="1315231" y="1540932"/>
                    <a:pt x="1410886" y="1979346"/>
                    <a:pt x="1531318" y="2007863"/>
                  </a:cubicBezTo>
                  <a:close/>
                  <a:moveTo>
                    <a:pt x="657681" y="1347080"/>
                  </a:moveTo>
                  <a:cubicBezTo>
                    <a:pt x="847059" y="1347080"/>
                    <a:pt x="1000581" y="1193558"/>
                    <a:pt x="1000581" y="1004180"/>
                  </a:cubicBezTo>
                  <a:cubicBezTo>
                    <a:pt x="1000581" y="814801"/>
                    <a:pt x="847059" y="661280"/>
                    <a:pt x="657681" y="661280"/>
                  </a:cubicBezTo>
                  <a:cubicBezTo>
                    <a:pt x="468302" y="661280"/>
                    <a:pt x="314781" y="814801"/>
                    <a:pt x="314781" y="1004180"/>
                  </a:cubicBezTo>
                  <a:cubicBezTo>
                    <a:pt x="314781" y="1193558"/>
                    <a:pt x="468302" y="1347080"/>
                    <a:pt x="657681" y="1347080"/>
                  </a:cubicBezTo>
                  <a:close/>
                  <a:moveTo>
                    <a:pt x="164086" y="1707042"/>
                  </a:moveTo>
                  <a:cubicBezTo>
                    <a:pt x="166778" y="1707554"/>
                    <a:pt x="169487" y="1707812"/>
                    <a:pt x="172211" y="1707812"/>
                  </a:cubicBezTo>
                  <a:moveTo>
                    <a:pt x="164086" y="302294"/>
                  </a:moveTo>
                  <a:cubicBezTo>
                    <a:pt x="166778" y="301784"/>
                    <a:pt x="169487" y="301526"/>
                    <a:pt x="172211" y="301526"/>
                  </a:cubicBezTo>
                  <a:moveTo>
                    <a:pt x="1531318" y="2007863"/>
                  </a:moveTo>
                  <a:lnTo>
                    <a:pt x="1533074" y="2008249"/>
                  </a:lnTo>
                  <a:moveTo>
                    <a:pt x="1531317" y="1475"/>
                  </a:moveTo>
                  <a:lnTo>
                    <a:pt x="1533074" y="1089"/>
                  </a:lnTo>
                </a:path>
              </a:pathLst>
            </a:custGeom>
            <a:noFill/>
            <a:ln w="14287">
              <a:solidFill>
                <a:srgbClr val="484848"/>
              </a:solidFill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400"/>
            </a:p>
          </p:txBody>
        </p:sp>
        <p:sp>
          <p:nvSpPr>
            <p:cNvPr id="14" name="TextBox 10">
              <a:extLst>
                <a:ext uri="{FF2B5EF4-FFF2-40B4-BE49-F238E27FC236}">
                  <a16:creationId xmlns:a16="http://schemas.microsoft.com/office/drawing/2014/main" id="{8FBFF739-83A9-5123-2536-F83543E471BE}"/>
                </a:ext>
              </a:extLst>
            </p:cNvPr>
            <p:cNvSpPr txBox="1"/>
            <p:nvPr/>
          </p:nvSpPr>
          <p:spPr>
            <a:xfrm>
              <a:off x="3762624" y="3089253"/>
              <a:ext cx="1051831" cy="22513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b="1">
                  <a:solidFill>
                    <a:srgbClr val="1EABDA"/>
                  </a:solidFill>
                  <a:latin typeface="Roboto"/>
                </a:rPr>
                <a:t>AI Integration</a:t>
              </a:r>
            </a:p>
          </p:txBody>
        </p:sp>
        <p:sp>
          <p:nvSpPr>
            <p:cNvPr id="15" name="TextBox 11">
              <a:extLst>
                <a:ext uri="{FF2B5EF4-FFF2-40B4-BE49-F238E27FC236}">
                  <a16:creationId xmlns:a16="http://schemas.microsoft.com/office/drawing/2014/main" id="{F2035DCA-8CAB-C2AA-CF36-2AB9E753F287}"/>
                </a:ext>
              </a:extLst>
            </p:cNvPr>
            <p:cNvSpPr txBox="1"/>
            <p:nvPr/>
          </p:nvSpPr>
          <p:spPr>
            <a:xfrm>
              <a:off x="3833355" y="3455965"/>
              <a:ext cx="910446" cy="47451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sz="1400" b="0" dirty="0">
                  <a:solidFill>
                    <a:srgbClr val="484848"/>
                  </a:solidFill>
                  <a:latin typeface="Roboto"/>
                </a:rPr>
                <a:t>Incorporating AI
tools to augment
abilities</a:t>
              </a:r>
            </a:p>
          </p:txBody>
        </p:sp>
        <p:sp>
          <p:nvSpPr>
            <p:cNvPr id="16" name="TextBox 12">
              <a:extLst>
                <a:ext uri="{FF2B5EF4-FFF2-40B4-BE49-F238E27FC236}">
                  <a16:creationId xmlns:a16="http://schemas.microsoft.com/office/drawing/2014/main" id="{55B2C6DF-45D8-FBF6-2AEE-B55A92232B8A}"/>
                </a:ext>
              </a:extLst>
            </p:cNvPr>
            <p:cNvSpPr txBox="1"/>
            <p:nvPr/>
          </p:nvSpPr>
          <p:spPr>
            <a:xfrm>
              <a:off x="5482719" y="3432151"/>
              <a:ext cx="812023" cy="45026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b="1">
                  <a:solidFill>
                    <a:srgbClr val="3CC583"/>
                  </a:solidFill>
                  <a:latin typeface="Roboto"/>
                </a:rPr>
                <a:t>Innovation
Drive</a:t>
              </a:r>
            </a:p>
          </p:txBody>
        </p:sp>
        <p:sp>
          <p:nvSpPr>
            <p:cNvPr id="17" name="TextBox 13">
              <a:extLst>
                <a:ext uri="{FF2B5EF4-FFF2-40B4-BE49-F238E27FC236}">
                  <a16:creationId xmlns:a16="http://schemas.microsoft.com/office/drawing/2014/main" id="{5087352D-604E-A1C9-9A9A-093AED68C049}"/>
                </a:ext>
              </a:extLst>
            </p:cNvPr>
            <p:cNvSpPr txBox="1"/>
            <p:nvPr/>
          </p:nvSpPr>
          <p:spPr>
            <a:xfrm>
              <a:off x="6973091" y="3775050"/>
              <a:ext cx="1031649" cy="45026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b="1">
                  <a:solidFill>
                    <a:srgbClr val="92BD39"/>
                  </a:solidFill>
                  <a:latin typeface="Roboto"/>
                </a:rPr>
                <a:t>Collaboration
Invitation</a:t>
              </a:r>
            </a:p>
          </p:txBody>
        </p:sp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2A08F37E-A1D0-8CA4-5C8C-47AEF887744A}"/>
                </a:ext>
              </a:extLst>
            </p:cNvPr>
            <p:cNvSpPr txBox="1"/>
            <p:nvPr/>
          </p:nvSpPr>
          <p:spPr>
            <a:xfrm>
              <a:off x="5288008" y="4027461"/>
              <a:ext cx="1201414" cy="52531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sz="1400" b="0">
                  <a:solidFill>
                    <a:srgbClr val="484848"/>
                  </a:solidFill>
                  <a:latin typeface="Roboto"/>
                </a:rPr>
                <a:t>Leading
advancements in AI-
enabled solutions</a:t>
              </a:r>
            </a:p>
          </p:txBody>
        </p:sp>
        <p:sp>
          <p:nvSpPr>
            <p:cNvPr id="19" name="TextBox 15">
              <a:extLst>
                <a:ext uri="{FF2B5EF4-FFF2-40B4-BE49-F238E27FC236}">
                  <a16:creationId xmlns:a16="http://schemas.microsoft.com/office/drawing/2014/main" id="{0D725811-AC1C-AC5B-FB6D-FAAE17FCA468}"/>
                </a:ext>
              </a:extLst>
            </p:cNvPr>
            <p:cNvSpPr txBox="1"/>
            <p:nvPr/>
          </p:nvSpPr>
          <p:spPr>
            <a:xfrm>
              <a:off x="6882926" y="4340063"/>
              <a:ext cx="1510667" cy="4745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0" dirty="0">
                  <a:solidFill>
                    <a:srgbClr val="484848"/>
                  </a:solidFill>
                  <a:latin typeface="Roboto"/>
                </a:rPr>
                <a:t>What additives projects do you have that DyStar can accelerate?</a:t>
              </a:r>
              <a:endParaRPr sz="1400" b="0" dirty="0">
                <a:solidFill>
                  <a:srgbClr val="484848"/>
                </a:solidFill>
                <a:latin typeface="Roboto"/>
              </a:endParaRPr>
            </a:p>
          </p:txBody>
        </p:sp>
        <p:sp>
          <p:nvSpPr>
            <p:cNvPr id="20" name="Rounded Rectangle 16">
              <a:extLst>
                <a:ext uri="{FF2B5EF4-FFF2-40B4-BE49-F238E27FC236}">
                  <a16:creationId xmlns:a16="http://schemas.microsoft.com/office/drawing/2014/main" id="{4E180A9B-52A2-B653-E744-6165C6F92293}"/>
                </a:ext>
              </a:extLst>
            </p:cNvPr>
            <p:cNvSpPr/>
            <p:nvPr/>
          </p:nvSpPr>
          <p:spPr>
            <a:xfrm>
              <a:off x="4079000" y="2377453"/>
              <a:ext cx="438150" cy="409350"/>
            </a:xfrm>
            <a:custGeom>
              <a:avLst/>
              <a:gdLst/>
              <a:ahLst/>
              <a:cxnLst/>
              <a:rect l="0" t="0" r="0" b="0"/>
              <a:pathLst>
                <a:path w="438150" h="409350">
                  <a:moveTo>
                    <a:pt x="0" y="409350"/>
                  </a:moveTo>
                  <a:lnTo>
                    <a:pt x="438150" y="409350"/>
                  </a:lnTo>
                  <a:moveTo>
                    <a:pt x="163353" y="351305"/>
                  </a:moveTo>
                  <a:lnTo>
                    <a:pt x="59778" y="175778"/>
                  </a:lnTo>
                  <a:moveTo>
                    <a:pt x="140303" y="146689"/>
                  </a:moveTo>
                  <a:lnTo>
                    <a:pt x="250412" y="281620"/>
                  </a:lnTo>
                  <a:moveTo>
                    <a:pt x="7543" y="104627"/>
                  </a:moveTo>
                  <a:cubicBezTo>
                    <a:pt x="7540" y="144967"/>
                    <a:pt x="40241" y="177671"/>
                    <a:pt x="80581" y="177671"/>
                  </a:cubicBezTo>
                  <a:cubicBezTo>
                    <a:pt x="120921" y="177671"/>
                    <a:pt x="153622" y="144967"/>
                    <a:pt x="153619" y="104627"/>
                  </a:cubicBezTo>
                  <a:cubicBezTo>
                    <a:pt x="153622" y="64287"/>
                    <a:pt x="120921" y="31583"/>
                    <a:pt x="80581" y="31583"/>
                  </a:cubicBezTo>
                  <a:cubicBezTo>
                    <a:pt x="40241" y="31583"/>
                    <a:pt x="7540" y="64287"/>
                    <a:pt x="7543" y="104627"/>
                  </a:cubicBezTo>
                  <a:moveTo>
                    <a:pt x="242220" y="130897"/>
                  </a:moveTo>
                  <a:lnTo>
                    <a:pt x="148685" y="130897"/>
                  </a:lnTo>
                  <a:moveTo>
                    <a:pt x="144684" y="69632"/>
                  </a:moveTo>
                  <a:lnTo>
                    <a:pt x="236505" y="69632"/>
                  </a:lnTo>
                  <a:moveTo>
                    <a:pt x="229552" y="94206"/>
                  </a:moveTo>
                  <a:cubicBezTo>
                    <a:pt x="229545" y="120345"/>
                    <a:pt x="250733" y="141539"/>
                    <a:pt x="276872" y="141539"/>
                  </a:cubicBezTo>
                  <a:cubicBezTo>
                    <a:pt x="303011" y="141539"/>
                    <a:pt x="324199" y="120345"/>
                    <a:pt x="324192" y="94206"/>
                  </a:cubicBezTo>
                  <a:cubicBezTo>
                    <a:pt x="324199" y="68067"/>
                    <a:pt x="303011" y="46874"/>
                    <a:pt x="276872" y="46874"/>
                  </a:cubicBezTo>
                  <a:cubicBezTo>
                    <a:pt x="250733" y="46874"/>
                    <a:pt x="229545" y="68067"/>
                    <a:pt x="229552" y="94206"/>
                  </a:cubicBezTo>
                  <a:moveTo>
                    <a:pt x="309029" y="409350"/>
                  </a:moveTo>
                  <a:lnTo>
                    <a:pt x="148170" y="409350"/>
                  </a:lnTo>
                  <a:lnTo>
                    <a:pt x="180346" y="286383"/>
                  </a:lnTo>
                  <a:lnTo>
                    <a:pt x="276853" y="286383"/>
                  </a:lnTo>
                  <a:close/>
                  <a:moveTo>
                    <a:pt x="206787" y="351305"/>
                  </a:moveTo>
                  <a:cubicBezTo>
                    <a:pt x="206784" y="363354"/>
                    <a:pt x="216551" y="373122"/>
                    <a:pt x="228600" y="373122"/>
                  </a:cubicBezTo>
                  <a:cubicBezTo>
                    <a:pt x="240648" y="373122"/>
                    <a:pt x="250415" y="363354"/>
                    <a:pt x="250412" y="351305"/>
                  </a:cubicBezTo>
                  <a:cubicBezTo>
                    <a:pt x="250415" y="339257"/>
                    <a:pt x="240648" y="329488"/>
                    <a:pt x="228600" y="329488"/>
                  </a:cubicBezTo>
                  <a:cubicBezTo>
                    <a:pt x="216551" y="329488"/>
                    <a:pt x="206784" y="339257"/>
                    <a:pt x="206787" y="351305"/>
                  </a:cubicBezTo>
                  <a:moveTo>
                    <a:pt x="58845" y="104627"/>
                  </a:moveTo>
                  <a:cubicBezTo>
                    <a:pt x="58845" y="92622"/>
                    <a:pt x="68577" y="82891"/>
                    <a:pt x="80581" y="82891"/>
                  </a:cubicBezTo>
                  <a:cubicBezTo>
                    <a:pt x="92585" y="82891"/>
                    <a:pt x="102317" y="92622"/>
                    <a:pt x="102317" y="104627"/>
                  </a:cubicBezTo>
                  <a:cubicBezTo>
                    <a:pt x="102317" y="116631"/>
                    <a:pt x="92585" y="126363"/>
                    <a:pt x="80581" y="126363"/>
                  </a:cubicBezTo>
                  <a:cubicBezTo>
                    <a:pt x="68577" y="126363"/>
                    <a:pt x="58845" y="116631"/>
                    <a:pt x="58845" y="104627"/>
                  </a:cubicBezTo>
                  <a:moveTo>
                    <a:pt x="267347" y="94206"/>
                  </a:moveTo>
                  <a:cubicBezTo>
                    <a:pt x="267347" y="88946"/>
                    <a:pt x="271612" y="84681"/>
                    <a:pt x="276872" y="84681"/>
                  </a:cubicBezTo>
                  <a:cubicBezTo>
                    <a:pt x="282133" y="84681"/>
                    <a:pt x="286397" y="88946"/>
                    <a:pt x="286397" y="94206"/>
                  </a:cubicBezTo>
                  <a:cubicBezTo>
                    <a:pt x="286397" y="99467"/>
                    <a:pt x="282133" y="103731"/>
                    <a:pt x="276872" y="103731"/>
                  </a:cubicBezTo>
                  <a:cubicBezTo>
                    <a:pt x="271612" y="103731"/>
                    <a:pt x="267347" y="99467"/>
                    <a:pt x="267347" y="94206"/>
                  </a:cubicBezTo>
                  <a:moveTo>
                    <a:pt x="287159" y="46257"/>
                  </a:moveTo>
                  <a:lnTo>
                    <a:pt x="317030" y="8938"/>
                  </a:lnTo>
                  <a:cubicBezTo>
                    <a:pt x="321539" y="3290"/>
                    <a:pt x="328375" y="1"/>
                    <a:pt x="335603" y="4"/>
                  </a:cubicBezTo>
                  <a:lnTo>
                    <a:pt x="392753" y="4"/>
                  </a:lnTo>
                  <a:cubicBezTo>
                    <a:pt x="399064" y="0"/>
                    <a:pt x="405117" y="2508"/>
                    <a:pt x="409575" y="6976"/>
                  </a:cubicBezTo>
                  <a:lnTo>
                    <a:pt x="428625" y="26026"/>
                  </a:lnTo>
                  <a:cubicBezTo>
                    <a:pt x="437916" y="35322"/>
                    <a:pt x="437914" y="50390"/>
                    <a:pt x="428620" y="59683"/>
                  </a:cubicBezTo>
                  <a:cubicBezTo>
                    <a:pt x="419327" y="68977"/>
                    <a:pt x="404259" y="68979"/>
                    <a:pt x="394963" y="59688"/>
                  </a:cubicBezTo>
                  <a:lnTo>
                    <a:pt x="382905" y="47629"/>
                  </a:lnTo>
                  <a:lnTo>
                    <a:pt x="347052" y="47629"/>
                  </a:lnTo>
                  <a:lnTo>
                    <a:pt x="326478" y="73327"/>
                  </a:lnTo>
                  <a:cubicBezTo>
                    <a:pt x="324858" y="75323"/>
                    <a:pt x="322929" y="77047"/>
                    <a:pt x="320763" y="78433"/>
                  </a:cubicBezTo>
                  <a:moveTo>
                    <a:pt x="320516" y="109713"/>
                  </a:moveTo>
                  <a:lnTo>
                    <a:pt x="347052" y="142879"/>
                  </a:lnTo>
                  <a:lnTo>
                    <a:pt x="382905" y="142879"/>
                  </a:lnTo>
                  <a:lnTo>
                    <a:pt x="394982" y="130801"/>
                  </a:lnTo>
                  <a:cubicBezTo>
                    <a:pt x="404278" y="121511"/>
                    <a:pt x="419344" y="121516"/>
                    <a:pt x="428634" y="130811"/>
                  </a:cubicBezTo>
                  <a:cubicBezTo>
                    <a:pt x="437924" y="140106"/>
                    <a:pt x="437920" y="155173"/>
                    <a:pt x="428625" y="164463"/>
                  </a:cubicBezTo>
                  <a:lnTo>
                    <a:pt x="409575" y="183513"/>
                  </a:lnTo>
                  <a:cubicBezTo>
                    <a:pt x="405115" y="187990"/>
                    <a:pt x="399054" y="190506"/>
                    <a:pt x="392734" y="190504"/>
                  </a:cubicBezTo>
                  <a:lnTo>
                    <a:pt x="335584" y="190504"/>
                  </a:lnTo>
                  <a:cubicBezTo>
                    <a:pt x="328358" y="190498"/>
                    <a:pt x="321525" y="187212"/>
                    <a:pt x="317011" y="181570"/>
                  </a:cubicBezTo>
                  <a:lnTo>
                    <a:pt x="283921" y="140231"/>
                  </a:lnTo>
                </a:path>
              </a:pathLst>
            </a:custGeom>
            <a:noFill/>
            <a:ln w="14287">
              <a:solidFill>
                <a:srgbClr val="484848"/>
              </a:solidFill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400"/>
            </a:p>
          </p:txBody>
        </p:sp>
        <p:sp>
          <p:nvSpPr>
            <p:cNvPr id="21" name="Rounded Rectangle 17">
              <a:extLst>
                <a:ext uri="{FF2B5EF4-FFF2-40B4-BE49-F238E27FC236}">
                  <a16:creationId xmlns:a16="http://schemas.microsoft.com/office/drawing/2014/main" id="{C8F11EC6-2FB9-4D0D-F73F-CB6EE43FF1CB}"/>
                </a:ext>
              </a:extLst>
            </p:cNvPr>
            <p:cNvSpPr/>
            <p:nvPr/>
          </p:nvSpPr>
          <p:spPr>
            <a:xfrm>
              <a:off x="5669675" y="2353531"/>
              <a:ext cx="428396" cy="435279"/>
            </a:xfrm>
            <a:custGeom>
              <a:avLst/>
              <a:gdLst/>
              <a:ahLst/>
              <a:cxnLst/>
              <a:rect l="0" t="0" r="0" b="0"/>
              <a:pathLst>
                <a:path w="428396" h="435279">
                  <a:moveTo>
                    <a:pt x="245855" y="236700"/>
                  </a:moveTo>
                  <a:cubicBezTo>
                    <a:pt x="225073" y="257481"/>
                    <a:pt x="213527" y="287500"/>
                    <a:pt x="213527" y="317519"/>
                  </a:cubicBezTo>
                  <a:lnTo>
                    <a:pt x="213527" y="356774"/>
                  </a:lnTo>
                  <a:cubicBezTo>
                    <a:pt x="213527" y="382173"/>
                    <a:pt x="192745" y="402957"/>
                    <a:pt x="167345" y="402957"/>
                  </a:cubicBezTo>
                  <a:lnTo>
                    <a:pt x="144254" y="402957"/>
                  </a:lnTo>
                  <a:cubicBezTo>
                    <a:pt x="118853" y="402957"/>
                    <a:pt x="98071" y="382173"/>
                    <a:pt x="98071" y="356774"/>
                  </a:cubicBezTo>
                  <a:lnTo>
                    <a:pt x="98071" y="317519"/>
                  </a:lnTo>
                  <a:cubicBezTo>
                    <a:pt x="98071" y="287500"/>
                    <a:pt x="86526" y="257481"/>
                    <a:pt x="65744" y="236700"/>
                  </a:cubicBezTo>
                  <a:cubicBezTo>
                    <a:pt x="42652" y="215918"/>
                    <a:pt x="28798" y="183590"/>
                    <a:pt x="28798" y="148953"/>
                  </a:cubicBezTo>
                  <a:cubicBezTo>
                    <a:pt x="28798" y="79680"/>
                    <a:pt x="86526" y="21952"/>
                    <a:pt x="155799" y="21952"/>
                  </a:cubicBezTo>
                  <a:cubicBezTo>
                    <a:pt x="181010" y="21952"/>
                    <a:pt x="204692" y="29597"/>
                    <a:pt x="224618" y="42663"/>
                  </a:cubicBezTo>
                  <a:moveTo>
                    <a:pt x="155823" y="402951"/>
                  </a:moveTo>
                  <a:lnTo>
                    <a:pt x="155823" y="435279"/>
                  </a:lnTo>
                  <a:moveTo>
                    <a:pt x="98077" y="310604"/>
                  </a:moveTo>
                  <a:lnTo>
                    <a:pt x="213533" y="310604"/>
                  </a:lnTo>
                  <a:moveTo>
                    <a:pt x="306743" y="70999"/>
                  </a:moveTo>
                  <a:lnTo>
                    <a:pt x="390296" y="70999"/>
                  </a:lnTo>
                  <a:cubicBezTo>
                    <a:pt x="390296" y="70999"/>
                    <a:pt x="428396" y="70999"/>
                    <a:pt x="428396" y="109099"/>
                  </a:cubicBezTo>
                  <a:lnTo>
                    <a:pt x="428396" y="157181"/>
                  </a:lnTo>
                  <a:cubicBezTo>
                    <a:pt x="428396" y="157181"/>
                    <a:pt x="428396" y="195281"/>
                    <a:pt x="390296" y="195281"/>
                  </a:cubicBezTo>
                  <a:lnTo>
                    <a:pt x="306743" y="195281"/>
                  </a:lnTo>
                  <a:cubicBezTo>
                    <a:pt x="306743" y="195281"/>
                    <a:pt x="268643" y="195281"/>
                    <a:pt x="268643" y="157181"/>
                  </a:cubicBezTo>
                  <a:lnTo>
                    <a:pt x="268643" y="109099"/>
                  </a:lnTo>
                  <a:cubicBezTo>
                    <a:pt x="268643" y="109099"/>
                    <a:pt x="268643" y="70999"/>
                    <a:pt x="306743" y="70999"/>
                  </a:cubicBezTo>
                  <a:moveTo>
                    <a:pt x="0" y="0"/>
                  </a:moveTo>
                  <a:moveTo>
                    <a:pt x="348536" y="21972"/>
                  </a:moveTo>
                  <a:lnTo>
                    <a:pt x="348536" y="70990"/>
                  </a:lnTo>
                  <a:moveTo>
                    <a:pt x="0" y="0"/>
                  </a:moveTo>
                  <a:moveTo>
                    <a:pt x="322343" y="122082"/>
                  </a:moveTo>
                  <a:lnTo>
                    <a:pt x="322343" y="144214"/>
                  </a:lnTo>
                  <a:moveTo>
                    <a:pt x="0" y="0"/>
                  </a:moveTo>
                  <a:moveTo>
                    <a:pt x="374730" y="122082"/>
                  </a:moveTo>
                  <a:lnTo>
                    <a:pt x="374730" y="144214"/>
                  </a:lnTo>
                </a:path>
              </a:pathLst>
            </a:custGeom>
            <a:noFill/>
            <a:ln w="14287">
              <a:solidFill>
                <a:srgbClr val="484848"/>
              </a:solidFill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400"/>
            </a:p>
          </p:txBody>
        </p:sp>
        <p:sp>
          <p:nvSpPr>
            <p:cNvPr id="22" name="Rounded Rectangle 18">
              <a:extLst>
                <a:ext uri="{FF2B5EF4-FFF2-40B4-BE49-F238E27FC236}">
                  <a16:creationId xmlns:a16="http://schemas.microsoft.com/office/drawing/2014/main" id="{484BB9A1-2CAE-0CE5-CD59-1565DA12758E}"/>
                </a:ext>
              </a:extLst>
            </p:cNvPr>
            <p:cNvSpPr/>
            <p:nvPr/>
          </p:nvSpPr>
          <p:spPr>
            <a:xfrm>
              <a:off x="7203200" y="2356247"/>
              <a:ext cx="442093" cy="444188"/>
            </a:xfrm>
            <a:custGeom>
              <a:avLst/>
              <a:gdLst/>
              <a:ahLst/>
              <a:cxnLst/>
              <a:rect l="0" t="0" r="0" b="0"/>
              <a:pathLst>
                <a:path w="442093" h="444188">
                  <a:moveTo>
                    <a:pt x="0" y="0"/>
                  </a:moveTo>
                  <a:moveTo>
                    <a:pt x="442093" y="326402"/>
                  </a:moveTo>
                  <a:lnTo>
                    <a:pt x="422662" y="306971"/>
                  </a:lnTo>
                  <a:cubicBezTo>
                    <a:pt x="422662" y="306971"/>
                    <a:pt x="421005" y="281444"/>
                    <a:pt x="413842" y="274396"/>
                  </a:cubicBezTo>
                  <a:lnTo>
                    <a:pt x="348595" y="210007"/>
                  </a:lnTo>
                  <a:cubicBezTo>
                    <a:pt x="339745" y="201272"/>
                    <a:pt x="325518" y="201272"/>
                    <a:pt x="316668" y="210007"/>
                  </a:cubicBezTo>
                  <a:cubicBezTo>
                    <a:pt x="312454" y="214166"/>
                    <a:pt x="310082" y="219840"/>
                    <a:pt x="310082" y="225761"/>
                  </a:cubicBezTo>
                  <a:cubicBezTo>
                    <a:pt x="310082" y="231682"/>
                    <a:pt x="312454" y="237356"/>
                    <a:pt x="316668" y="241515"/>
                  </a:cubicBezTo>
                  <a:lnTo>
                    <a:pt x="300704" y="225761"/>
                  </a:lnTo>
                  <a:cubicBezTo>
                    <a:pt x="291849" y="217037"/>
                    <a:pt x="277631" y="217037"/>
                    <a:pt x="268776" y="225761"/>
                  </a:cubicBezTo>
                  <a:cubicBezTo>
                    <a:pt x="264562" y="229920"/>
                    <a:pt x="262190" y="235594"/>
                    <a:pt x="262190" y="241515"/>
                  </a:cubicBezTo>
                  <a:cubicBezTo>
                    <a:pt x="262190" y="247436"/>
                    <a:pt x="264562" y="253110"/>
                    <a:pt x="268776" y="257270"/>
                  </a:cubicBezTo>
                  <a:lnTo>
                    <a:pt x="260813" y="249421"/>
                  </a:lnTo>
                  <a:cubicBezTo>
                    <a:pt x="251963" y="240687"/>
                    <a:pt x="237736" y="240687"/>
                    <a:pt x="228885" y="249421"/>
                  </a:cubicBezTo>
                  <a:cubicBezTo>
                    <a:pt x="224671" y="253580"/>
                    <a:pt x="222299" y="259255"/>
                    <a:pt x="222299" y="265175"/>
                  </a:cubicBezTo>
                  <a:cubicBezTo>
                    <a:pt x="222299" y="271096"/>
                    <a:pt x="224671" y="276771"/>
                    <a:pt x="228885" y="280930"/>
                  </a:cubicBezTo>
                  <a:lnTo>
                    <a:pt x="236886" y="288817"/>
                  </a:lnTo>
                  <a:cubicBezTo>
                    <a:pt x="228034" y="280069"/>
                    <a:pt x="213792" y="280069"/>
                    <a:pt x="204939" y="288817"/>
                  </a:cubicBezTo>
                  <a:cubicBezTo>
                    <a:pt x="200725" y="292976"/>
                    <a:pt x="198353" y="298650"/>
                    <a:pt x="198353" y="304571"/>
                  </a:cubicBezTo>
                  <a:cubicBezTo>
                    <a:pt x="198353" y="310492"/>
                    <a:pt x="200725" y="316166"/>
                    <a:pt x="204939" y="320325"/>
                  </a:cubicBezTo>
                  <a:lnTo>
                    <a:pt x="228885" y="343947"/>
                  </a:lnTo>
                  <a:cubicBezTo>
                    <a:pt x="220435" y="352262"/>
                    <a:pt x="215672" y="363619"/>
                    <a:pt x="215665" y="375475"/>
                  </a:cubicBezTo>
                  <a:cubicBezTo>
                    <a:pt x="215665" y="387286"/>
                    <a:pt x="220427" y="398621"/>
                    <a:pt x="228885" y="406984"/>
                  </a:cubicBezTo>
                  <a:cubicBezTo>
                    <a:pt x="251079" y="428891"/>
                    <a:pt x="292207" y="444188"/>
                    <a:pt x="326555" y="441940"/>
                  </a:cubicBezTo>
                  <a:moveTo>
                    <a:pt x="228866" y="343928"/>
                  </a:moveTo>
                  <a:lnTo>
                    <a:pt x="252812" y="367550"/>
                  </a:lnTo>
                  <a:moveTo>
                    <a:pt x="236829" y="288778"/>
                  </a:moveTo>
                  <a:lnTo>
                    <a:pt x="252793" y="304533"/>
                  </a:lnTo>
                  <a:moveTo>
                    <a:pt x="268776" y="257270"/>
                  </a:moveTo>
                  <a:lnTo>
                    <a:pt x="284740" y="273024"/>
                  </a:lnTo>
                  <a:moveTo>
                    <a:pt x="15106" y="130797"/>
                  </a:moveTo>
                  <a:lnTo>
                    <a:pt x="34537" y="150228"/>
                  </a:lnTo>
                  <a:cubicBezTo>
                    <a:pt x="34537" y="150228"/>
                    <a:pt x="36195" y="175755"/>
                    <a:pt x="43357" y="182803"/>
                  </a:cubicBezTo>
                  <a:lnTo>
                    <a:pt x="108604" y="247192"/>
                  </a:lnTo>
                  <a:cubicBezTo>
                    <a:pt x="117454" y="255927"/>
                    <a:pt x="131681" y="255927"/>
                    <a:pt x="140531" y="247192"/>
                  </a:cubicBezTo>
                  <a:cubicBezTo>
                    <a:pt x="144745" y="243033"/>
                    <a:pt x="147117" y="237359"/>
                    <a:pt x="147117" y="231438"/>
                  </a:cubicBezTo>
                  <a:cubicBezTo>
                    <a:pt x="147117" y="225517"/>
                    <a:pt x="144745" y="219843"/>
                    <a:pt x="140531" y="215684"/>
                  </a:cubicBezTo>
                  <a:lnTo>
                    <a:pt x="156495" y="231438"/>
                  </a:lnTo>
                  <a:cubicBezTo>
                    <a:pt x="165350" y="240162"/>
                    <a:pt x="179568" y="240162"/>
                    <a:pt x="188423" y="231438"/>
                  </a:cubicBezTo>
                  <a:cubicBezTo>
                    <a:pt x="192637" y="227279"/>
                    <a:pt x="195009" y="221605"/>
                    <a:pt x="195009" y="215684"/>
                  </a:cubicBezTo>
                  <a:cubicBezTo>
                    <a:pt x="195009" y="209763"/>
                    <a:pt x="192637" y="204089"/>
                    <a:pt x="188423" y="199929"/>
                  </a:cubicBezTo>
                  <a:lnTo>
                    <a:pt x="196386" y="207778"/>
                  </a:lnTo>
                  <a:cubicBezTo>
                    <a:pt x="205236" y="216512"/>
                    <a:pt x="219463" y="216512"/>
                    <a:pt x="228314" y="207778"/>
                  </a:cubicBezTo>
                  <a:cubicBezTo>
                    <a:pt x="232528" y="203619"/>
                    <a:pt x="234900" y="197944"/>
                    <a:pt x="234900" y="192023"/>
                  </a:cubicBezTo>
                  <a:cubicBezTo>
                    <a:pt x="234900" y="186103"/>
                    <a:pt x="232528" y="180428"/>
                    <a:pt x="228314" y="176269"/>
                  </a:cubicBezTo>
                  <a:lnTo>
                    <a:pt x="220313" y="168382"/>
                  </a:lnTo>
                  <a:cubicBezTo>
                    <a:pt x="229165" y="177130"/>
                    <a:pt x="243407" y="177130"/>
                    <a:pt x="252260" y="168382"/>
                  </a:cubicBezTo>
                  <a:cubicBezTo>
                    <a:pt x="256474" y="164223"/>
                    <a:pt x="258846" y="158549"/>
                    <a:pt x="258846" y="152628"/>
                  </a:cubicBezTo>
                  <a:cubicBezTo>
                    <a:pt x="258846" y="146707"/>
                    <a:pt x="256474" y="141033"/>
                    <a:pt x="252260" y="136874"/>
                  </a:cubicBezTo>
                  <a:lnTo>
                    <a:pt x="228314" y="113252"/>
                  </a:lnTo>
                  <a:cubicBezTo>
                    <a:pt x="236764" y="104937"/>
                    <a:pt x="241527" y="93580"/>
                    <a:pt x="241534" y="81724"/>
                  </a:cubicBezTo>
                  <a:cubicBezTo>
                    <a:pt x="241534" y="69913"/>
                    <a:pt x="236772" y="58559"/>
                    <a:pt x="228314" y="50215"/>
                  </a:cubicBezTo>
                  <a:cubicBezTo>
                    <a:pt x="206120" y="28308"/>
                    <a:pt x="164972" y="13011"/>
                    <a:pt x="130644" y="15239"/>
                  </a:cubicBezTo>
                  <a:moveTo>
                    <a:pt x="228352" y="113271"/>
                  </a:moveTo>
                  <a:lnTo>
                    <a:pt x="204387" y="89649"/>
                  </a:lnTo>
                  <a:moveTo>
                    <a:pt x="220370" y="168421"/>
                  </a:moveTo>
                  <a:lnTo>
                    <a:pt x="204406" y="152666"/>
                  </a:lnTo>
                  <a:moveTo>
                    <a:pt x="188423" y="199929"/>
                  </a:moveTo>
                  <a:lnTo>
                    <a:pt x="172459" y="184175"/>
                  </a:lnTo>
                  <a:moveTo>
                    <a:pt x="275824" y="38100"/>
                  </a:moveTo>
                  <a:lnTo>
                    <a:pt x="288474" y="23564"/>
                  </a:lnTo>
                  <a:cubicBezTo>
                    <a:pt x="290430" y="21320"/>
                    <a:pt x="293263" y="20033"/>
                    <a:pt x="296241" y="20037"/>
                  </a:cubicBezTo>
                  <a:cubicBezTo>
                    <a:pt x="299218" y="20040"/>
                    <a:pt x="302048" y="21334"/>
                    <a:pt x="303999" y="23583"/>
                  </a:cubicBezTo>
                  <a:lnTo>
                    <a:pt x="329298" y="52692"/>
                  </a:lnTo>
                  <a:cubicBezTo>
                    <a:pt x="331796" y="55570"/>
                    <a:pt x="335682" y="56831"/>
                    <a:pt x="339394" y="55968"/>
                  </a:cubicBezTo>
                  <a:lnTo>
                    <a:pt x="376961" y="47282"/>
                  </a:lnTo>
                  <a:cubicBezTo>
                    <a:pt x="379867" y="46608"/>
                    <a:pt x="382922" y="47229"/>
                    <a:pt x="385335" y="48983"/>
                  </a:cubicBezTo>
                  <a:cubicBezTo>
                    <a:pt x="387747" y="50738"/>
                    <a:pt x="389280" y="53453"/>
                    <a:pt x="389534" y="56426"/>
                  </a:cubicBezTo>
                  <a:lnTo>
                    <a:pt x="392887" y="94849"/>
                  </a:lnTo>
                  <a:cubicBezTo>
                    <a:pt x="393210" y="98642"/>
                    <a:pt x="395609" y="101943"/>
                    <a:pt x="399116" y="103422"/>
                  </a:cubicBezTo>
                  <a:lnTo>
                    <a:pt x="434625" y="118471"/>
                  </a:lnTo>
                  <a:cubicBezTo>
                    <a:pt x="437388" y="119632"/>
                    <a:pt x="439508" y="121939"/>
                    <a:pt x="440430" y="124790"/>
                  </a:cubicBezTo>
                  <a:cubicBezTo>
                    <a:pt x="441353" y="127641"/>
                    <a:pt x="440986" y="130753"/>
                    <a:pt x="439426" y="133311"/>
                  </a:cubicBezTo>
                  <a:lnTo>
                    <a:pt x="419557" y="166382"/>
                  </a:lnTo>
                  <a:cubicBezTo>
                    <a:pt x="417607" y="169637"/>
                    <a:pt x="417607" y="173700"/>
                    <a:pt x="419557" y="176955"/>
                  </a:cubicBezTo>
                  <a:lnTo>
                    <a:pt x="439426" y="210026"/>
                  </a:lnTo>
                  <a:cubicBezTo>
                    <a:pt x="440992" y="212580"/>
                    <a:pt x="441362" y="215692"/>
                    <a:pt x="440439" y="218542"/>
                  </a:cubicBezTo>
                  <a:cubicBezTo>
                    <a:pt x="439516" y="221392"/>
                    <a:pt x="437392" y="223696"/>
                    <a:pt x="434625" y="224847"/>
                  </a:cubicBezTo>
                  <a:lnTo>
                    <a:pt x="425748" y="228619"/>
                  </a:lnTo>
                  <a:moveTo>
                    <a:pt x="181889" y="419100"/>
                  </a:moveTo>
                  <a:lnTo>
                    <a:pt x="169240" y="433673"/>
                  </a:lnTo>
                  <a:cubicBezTo>
                    <a:pt x="167283" y="435917"/>
                    <a:pt x="164450" y="437204"/>
                    <a:pt x="161472" y="437200"/>
                  </a:cubicBezTo>
                  <a:cubicBezTo>
                    <a:pt x="158495" y="437197"/>
                    <a:pt x="155665" y="435903"/>
                    <a:pt x="153714" y="433654"/>
                  </a:cubicBezTo>
                  <a:lnTo>
                    <a:pt x="128416" y="404526"/>
                  </a:lnTo>
                  <a:cubicBezTo>
                    <a:pt x="125915" y="401652"/>
                    <a:pt x="122031" y="400391"/>
                    <a:pt x="118319" y="401250"/>
                  </a:cubicBezTo>
                  <a:lnTo>
                    <a:pt x="80752" y="409956"/>
                  </a:lnTo>
                  <a:cubicBezTo>
                    <a:pt x="77846" y="410629"/>
                    <a:pt x="74791" y="410008"/>
                    <a:pt x="72378" y="408254"/>
                  </a:cubicBezTo>
                  <a:cubicBezTo>
                    <a:pt x="69966" y="406499"/>
                    <a:pt x="68434" y="403784"/>
                    <a:pt x="68179" y="400812"/>
                  </a:cubicBezTo>
                  <a:lnTo>
                    <a:pt x="64827" y="362388"/>
                  </a:lnTo>
                  <a:cubicBezTo>
                    <a:pt x="64499" y="358597"/>
                    <a:pt x="62102" y="355298"/>
                    <a:pt x="58597" y="353815"/>
                  </a:cubicBezTo>
                  <a:lnTo>
                    <a:pt x="23069" y="338747"/>
                  </a:lnTo>
                  <a:cubicBezTo>
                    <a:pt x="20315" y="337582"/>
                    <a:pt x="18204" y="335276"/>
                    <a:pt x="17286" y="332431"/>
                  </a:cubicBezTo>
                  <a:cubicBezTo>
                    <a:pt x="16368" y="329585"/>
                    <a:pt x="16733" y="326480"/>
                    <a:pt x="18288" y="323926"/>
                  </a:cubicBezTo>
                  <a:lnTo>
                    <a:pt x="38157" y="290855"/>
                  </a:lnTo>
                  <a:cubicBezTo>
                    <a:pt x="40114" y="287596"/>
                    <a:pt x="40114" y="283522"/>
                    <a:pt x="38157" y="280263"/>
                  </a:cubicBezTo>
                  <a:lnTo>
                    <a:pt x="18288" y="247211"/>
                  </a:lnTo>
                  <a:cubicBezTo>
                    <a:pt x="16733" y="244657"/>
                    <a:pt x="16368" y="241552"/>
                    <a:pt x="17286" y="238706"/>
                  </a:cubicBezTo>
                  <a:cubicBezTo>
                    <a:pt x="18204" y="235861"/>
                    <a:pt x="20315" y="233555"/>
                    <a:pt x="23069" y="232390"/>
                  </a:cubicBezTo>
                  <a:lnTo>
                    <a:pt x="31965" y="228600"/>
                  </a:lnTo>
                </a:path>
              </a:pathLst>
            </a:custGeom>
            <a:noFill/>
            <a:ln w="14287">
              <a:solidFill>
                <a:srgbClr val="484848"/>
              </a:solidFill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400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03ECFD-8D4C-754D-8263-1645B3425733}"/>
              </a:ext>
            </a:extLst>
          </p:cNvPr>
          <p:cNvSpPr/>
          <p:nvPr/>
        </p:nvSpPr>
        <p:spPr bwMode="auto">
          <a:xfrm>
            <a:off x="405196" y="0"/>
            <a:ext cx="11526252" cy="600776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2667">
              <a:solidFill>
                <a:srgbClr val="000000"/>
              </a:solidFill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7B3C07-E92B-404A-B7C2-1309BEA5D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40316">
            <a:off x="5476741" y="1571624"/>
            <a:ext cx="5740400" cy="34120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5835B6-AFB0-0A4A-BDDE-1B9DF2CE8E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3353" y="4596062"/>
            <a:ext cx="2862360" cy="10033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4AFD05-6054-CE4E-B5C1-1EDD25FD8C18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70000"/>
          </a:blip>
          <a:stretch>
            <a:fillRect/>
          </a:stretch>
        </p:blipFill>
        <p:spPr>
          <a:xfrm>
            <a:off x="1081638" y="1128961"/>
            <a:ext cx="8432800" cy="50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A6DFF3-A63A-A449-AFAC-8362149BB1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1639" y="485098"/>
            <a:ext cx="8335212" cy="51463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63FFBAE-8080-C849-8518-1736ADC2B2EB}"/>
              </a:ext>
            </a:extLst>
          </p:cNvPr>
          <p:cNvSpPr/>
          <p:nvPr/>
        </p:nvSpPr>
        <p:spPr>
          <a:xfrm>
            <a:off x="921217" y="1592177"/>
            <a:ext cx="6096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Bryan Haltom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Performance Chemicals Business Manager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Industrial Colorants &amp; Additives</a:t>
            </a:r>
          </a:p>
          <a:p>
            <a:r>
              <a:rPr lang="en-US" sz="1600" u="sng" dirty="0" err="1">
                <a:solidFill>
                  <a:srgbClr val="00B0F0"/>
                </a:solidFill>
              </a:rPr>
              <a:t>haltom.bryan@dystar.com</a:t>
            </a:r>
            <a:endParaRPr lang="en-US" sz="1600" u="sng" dirty="0">
              <a:solidFill>
                <a:srgbClr val="00B0F0"/>
              </a:solidFill>
            </a:endParaRP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+1 980 257 2288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432F6B-D121-0547-9253-DE0F4F449F3D}"/>
              </a:ext>
            </a:extLst>
          </p:cNvPr>
          <p:cNvSpPr/>
          <p:nvPr/>
        </p:nvSpPr>
        <p:spPr>
          <a:xfrm>
            <a:off x="921217" y="4793886"/>
            <a:ext cx="6096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Wayne Juda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ea typeface="ヒラギノ角ゴ ProN W3"/>
              </a:rPr>
              <a:t>Sr. Research &amp; Development Chemist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ea typeface="ヒラギノ角ゴ ProN W3"/>
              </a:rPr>
              <a:t>Performance Chemicals</a:t>
            </a:r>
          </a:p>
          <a:p>
            <a:r>
              <a:rPr lang="en-US" sz="1600" u="sng" dirty="0">
                <a:solidFill>
                  <a:srgbClr val="00B0F0"/>
                </a:solidFill>
                <a:ea typeface="ヒラギノ角ゴ ProN W3"/>
              </a:rPr>
              <a:t>juda.wayne@dystar.com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ea typeface="ヒラギノ角ゴ ProN W3"/>
              </a:rPr>
              <a:t>+1 704 561 2789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26A11C8-ADF5-136C-22EE-E58A2133DBB5}"/>
              </a:ext>
            </a:extLst>
          </p:cNvPr>
          <p:cNvSpPr/>
          <p:nvPr/>
        </p:nvSpPr>
        <p:spPr>
          <a:xfrm>
            <a:off x="921217" y="3182932"/>
            <a:ext cx="6096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Steve Crast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ea typeface="ヒラギノ角ゴ ProN W3"/>
              </a:rPr>
              <a:t>Research &amp; Development Manager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ea typeface="ヒラギノ角ゴ ProN W3"/>
              </a:rPr>
              <a:t>Performance Chemicals</a:t>
            </a:r>
          </a:p>
          <a:p>
            <a:r>
              <a:rPr lang="en-US" sz="1600" u="sng" dirty="0">
                <a:solidFill>
                  <a:srgbClr val="00B0F0"/>
                </a:solidFill>
                <a:ea typeface="ヒラギノ角ゴ ProN W3"/>
              </a:rPr>
              <a:t>crast.steven@dystar.com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ea typeface="ヒラギノ角ゴ ProN W3"/>
              </a:rPr>
              <a:t>+1 704 561 3073</a:t>
            </a:r>
          </a:p>
        </p:txBody>
      </p:sp>
    </p:spTree>
    <p:extLst>
      <p:ext uri="{BB962C8B-B14F-4D97-AF65-F5344CB8AC3E}">
        <p14:creationId xmlns:p14="http://schemas.microsoft.com/office/powerpoint/2010/main" val="210832591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CF84C1B-278F-F8FE-AC6D-BF82E79AFE9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0" y="1876425"/>
            <a:ext cx="9144000" cy="23876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Harnessing Generative AI for Defoamer Innovation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56418"/>
            <a:ext cx="9144000" cy="1655762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DyStar’s</a:t>
            </a:r>
            <a:r>
              <a:rPr lang="en-US" dirty="0"/>
              <a:t> Integration of ChatGPT in Coatings Additive Development</a:t>
            </a:r>
          </a:p>
          <a:p>
            <a:endParaRPr lang="en-US" dirty="0"/>
          </a:p>
          <a:p>
            <a:r>
              <a:rPr lang="en-US" dirty="0"/>
              <a:t>Bryan Haltom</a:t>
            </a:r>
          </a:p>
          <a:p>
            <a:r>
              <a:rPr lang="en-US" dirty="0"/>
              <a:t>Business Manager - Americas</a:t>
            </a:r>
          </a:p>
          <a:p>
            <a:r>
              <a:rPr lang="en-US" dirty="0"/>
              <a:t>Performance Chemicals</a:t>
            </a:r>
          </a:p>
          <a:p>
            <a:endParaRPr lang="en-US" dirty="0"/>
          </a:p>
        </p:txBody>
      </p:sp>
      <p:pic>
        <p:nvPicPr>
          <p:cNvPr id="4" name="Picture 3" descr="A black text with a white background&#10;&#10;AI-generated content may be incorrect.">
            <a:extLst>
              <a:ext uri="{FF2B5EF4-FFF2-40B4-BE49-F238E27FC236}">
                <a16:creationId xmlns:a16="http://schemas.microsoft.com/office/drawing/2014/main" id="{78A1D698-7892-2AF0-A9F9-962834E3D7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85" y="5796504"/>
            <a:ext cx="1757626" cy="61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142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28910"/>
            <a:ext cx="10515600" cy="130644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>
                <a:solidFill>
                  <a:srgbClr val="262626"/>
                </a:solidFill>
              </a:rPr>
              <a:t>Today’s topic - Rapid Best-in-class Organically Modified Silicone Defoamer Development</a:t>
            </a:r>
            <a:br>
              <a:rPr lang="en-US" dirty="0">
                <a:solidFill>
                  <a:srgbClr val="262626"/>
                </a:solidFill>
              </a:rPr>
            </a:b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71411"/>
            <a:ext cx="4152774" cy="3757678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pPr marL="0" indent="0" algn="ctr">
              <a:buNone/>
            </a:pPr>
            <a:r>
              <a:rPr lang="en-US" sz="2000" dirty="0"/>
              <a:t>Challenge (Before AI)</a:t>
            </a:r>
          </a:p>
          <a:p>
            <a:r>
              <a:rPr lang="en-US" sz="2000" dirty="0"/>
              <a:t>Goal: match/beat best-in-class organically modified silicone defoamer performance</a:t>
            </a:r>
          </a:p>
          <a:p>
            <a:r>
              <a:rPr lang="en-US" sz="2000" dirty="0"/>
              <a:t>12+ months of effort ended with no formulation meeting spec.</a:t>
            </a:r>
          </a:p>
          <a:p>
            <a:endParaRPr lang="en-US" sz="2000" dirty="0"/>
          </a:p>
        </p:txBody>
      </p:sp>
      <p:pic>
        <p:nvPicPr>
          <p:cNvPr id="5" name="Picture 4" descr="A diagram of steps to a workflow&#10;&#10;AI-generated content may be incorrect.">
            <a:extLst>
              <a:ext uri="{FF2B5EF4-FFF2-40B4-BE49-F238E27FC236}">
                <a16:creationId xmlns:a16="http://schemas.microsoft.com/office/drawing/2014/main" id="{0FEB6BD4-53A8-5C34-49F4-FCBE7A8226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1" b="-2"/>
          <a:stretch>
            <a:fillRect/>
          </a:stretch>
        </p:blipFill>
        <p:spPr>
          <a:xfrm>
            <a:off x="5183500" y="1904282"/>
            <a:ext cx="6170299" cy="422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214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733D2-6AC0-AB8A-3324-D5D4E78AC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262626"/>
                </a:solidFill>
              </a:rPr>
              <a:t>AI-Powered Breakthrough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84E9D-DB4C-71B7-5A4B-265C33FFD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4707378" cy="4131171"/>
          </a:xfrm>
        </p:spPr>
        <p:txBody>
          <a:bodyPr>
            <a:normAutofit/>
          </a:bodyPr>
          <a:lstStyle/>
          <a:p>
            <a:pPr marL="311010" indent="-311010">
              <a:buSzPct val="125000"/>
            </a:pPr>
            <a:r>
              <a:rPr lang="en-US" sz="2177" dirty="0"/>
              <a:t>Created a custom GPT with a proprietary knowledge base </a:t>
            </a:r>
            <a:r>
              <a:rPr lang="en-US" sz="2177" dirty="0">
                <a:sym typeface="Wingdings" panose="05000000000000000000" pitchFamily="2" charset="2"/>
              </a:rPr>
              <a:t></a:t>
            </a:r>
            <a:r>
              <a:rPr lang="en-US" sz="2177" dirty="0"/>
              <a:t> </a:t>
            </a:r>
          </a:p>
          <a:p>
            <a:pPr marL="0" indent="0" algn="ctr">
              <a:buSzPct val="125000"/>
              <a:buNone/>
            </a:pPr>
            <a:r>
              <a:rPr lang="en-US" sz="2177" b="1" i="1" dirty="0">
                <a:solidFill>
                  <a:srgbClr val="7030A0"/>
                </a:solidFill>
              </a:rPr>
              <a:t>DyStar R&amp;D Product Development Assistant</a:t>
            </a:r>
          </a:p>
          <a:p>
            <a:pPr marL="311010" indent="-311010">
              <a:buSzPct val="125000"/>
            </a:pPr>
            <a:endParaRPr lang="en-US" sz="2177" dirty="0"/>
          </a:p>
          <a:p>
            <a:pPr marL="311010" indent="-311010">
              <a:buSzPct val="125000"/>
            </a:pPr>
            <a:r>
              <a:rPr lang="en-US" sz="2177" dirty="0"/>
              <a:t>Our chemist used the custom GPT to create an </a:t>
            </a:r>
            <a:r>
              <a:rPr lang="en-US" sz="2177" b="1" dirty="0"/>
              <a:t>entirely new polymer backbone.</a:t>
            </a:r>
          </a:p>
          <a:p>
            <a:pPr marL="311010" indent="-311010">
              <a:buSzPct val="125000"/>
            </a:pPr>
            <a:r>
              <a:rPr lang="en-US" sz="2177" dirty="0"/>
              <a:t>Also used AI tool for raw material procurement, DOE, formulation, and analysis.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EFB8D45-AA4A-FD7D-5E0C-8C3056DE91D8}"/>
              </a:ext>
            </a:extLst>
          </p:cNvPr>
          <p:cNvGrpSpPr/>
          <p:nvPr/>
        </p:nvGrpSpPr>
        <p:grpSpPr>
          <a:xfrm>
            <a:off x="7023981" y="2057591"/>
            <a:ext cx="4305767" cy="3416955"/>
            <a:chOff x="4495800" y="1991678"/>
            <a:chExt cx="3200400" cy="2539762"/>
          </a:xfrm>
        </p:grpSpPr>
        <p:sp>
          <p:nvSpPr>
            <p:cNvPr id="4" name="Rounded Rectangle 1">
              <a:extLst>
                <a:ext uri="{FF2B5EF4-FFF2-40B4-BE49-F238E27FC236}">
                  <a16:creationId xmlns:a16="http://schemas.microsoft.com/office/drawing/2014/main" id="{7D929D6A-C484-EA5B-3E61-C36F9AE21BA7}"/>
                </a:ext>
              </a:extLst>
            </p:cNvPr>
            <p:cNvSpPr/>
            <p:nvPr/>
          </p:nvSpPr>
          <p:spPr>
            <a:xfrm>
              <a:off x="4495800" y="3629978"/>
              <a:ext cx="1371600" cy="457200"/>
            </a:xfrm>
            <a:custGeom>
              <a:avLst/>
              <a:gdLst/>
              <a:ahLst/>
              <a:cxnLst/>
              <a:rect l="0" t="0" r="0" b="0"/>
              <a:pathLst>
                <a:path w="1371600" h="457200">
                  <a:moveTo>
                    <a:pt x="0" y="342900"/>
                  </a:moveTo>
                  <a:cubicBezTo>
                    <a:pt x="0" y="406022"/>
                    <a:pt x="51177" y="457200"/>
                    <a:pt x="114300" y="457200"/>
                  </a:cubicBezTo>
                  <a:lnTo>
                    <a:pt x="1257300" y="457200"/>
                  </a:lnTo>
                  <a:cubicBezTo>
                    <a:pt x="1320422" y="457200"/>
                    <a:pt x="1371600" y="406022"/>
                    <a:pt x="1371600" y="342900"/>
                  </a:cubicBezTo>
                  <a:lnTo>
                    <a:pt x="1371600" y="114300"/>
                  </a:lnTo>
                  <a:cubicBezTo>
                    <a:pt x="1371600" y="51177"/>
                    <a:pt x="1320422" y="0"/>
                    <a:pt x="1257300" y="0"/>
                  </a:cubicBezTo>
                  <a:lnTo>
                    <a:pt x="114300" y="0"/>
                  </a:lnTo>
                  <a:cubicBezTo>
                    <a:pt x="51177" y="0"/>
                    <a:pt x="0" y="51177"/>
                    <a:pt x="0" y="114300"/>
                  </a:cubicBezTo>
                  <a:lnTo>
                    <a:pt x="0" y="342900"/>
                  </a:lnTo>
                </a:path>
              </a:pathLst>
            </a:custGeom>
            <a:solidFill>
              <a:srgbClr val="4E88E7"/>
            </a:solidFill>
            <a:ln>
              <a:noFill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000"/>
            </a:p>
          </p:txBody>
        </p:sp>
        <p:sp>
          <p:nvSpPr>
            <p:cNvPr id="5" name="Rounded Rectangle 2">
              <a:extLst>
                <a:ext uri="{FF2B5EF4-FFF2-40B4-BE49-F238E27FC236}">
                  <a16:creationId xmlns:a16="http://schemas.microsoft.com/office/drawing/2014/main" id="{8386CFEB-E3A8-6711-35CE-B713169607D1}"/>
                </a:ext>
              </a:extLst>
            </p:cNvPr>
            <p:cNvSpPr/>
            <p:nvPr/>
          </p:nvSpPr>
          <p:spPr>
            <a:xfrm>
              <a:off x="4495800" y="3629978"/>
              <a:ext cx="1371600" cy="457200"/>
            </a:xfrm>
            <a:custGeom>
              <a:avLst/>
              <a:gdLst/>
              <a:ahLst/>
              <a:cxnLst/>
              <a:rect l="0" t="0" r="0" b="0"/>
              <a:pathLst>
                <a:path w="1371600" h="457200">
                  <a:moveTo>
                    <a:pt x="1371600" y="114300"/>
                  </a:moveTo>
                  <a:cubicBezTo>
                    <a:pt x="1371600" y="51174"/>
                    <a:pt x="1320425" y="0"/>
                    <a:pt x="1257300" y="0"/>
                  </a:cubicBezTo>
                  <a:lnTo>
                    <a:pt x="114300" y="0"/>
                  </a:lnTo>
                  <a:cubicBezTo>
                    <a:pt x="51174" y="0"/>
                    <a:pt x="0" y="51174"/>
                    <a:pt x="0" y="114300"/>
                  </a:cubicBezTo>
                  <a:moveTo>
                    <a:pt x="1371600" y="342900"/>
                  </a:moveTo>
                  <a:cubicBezTo>
                    <a:pt x="1371600" y="406025"/>
                    <a:pt x="1320425" y="457200"/>
                    <a:pt x="1257300" y="457200"/>
                  </a:cubicBezTo>
                  <a:lnTo>
                    <a:pt x="114300" y="457200"/>
                  </a:lnTo>
                  <a:cubicBezTo>
                    <a:pt x="51174" y="457200"/>
                    <a:pt x="0" y="406025"/>
                    <a:pt x="0" y="342900"/>
                  </a:cubicBezTo>
                  <a:moveTo>
                    <a:pt x="0" y="342900"/>
                  </a:moveTo>
                  <a:lnTo>
                    <a:pt x="0" y="114300"/>
                  </a:lnTo>
                  <a:moveTo>
                    <a:pt x="1371600" y="342900"/>
                  </a:moveTo>
                  <a:lnTo>
                    <a:pt x="1371600" y="114300"/>
                  </a:lnTo>
                </a:path>
              </a:pathLst>
            </a:custGeom>
            <a:noFill/>
            <a:ln w="14287">
              <a:solidFill>
                <a:srgbClr val="FFFFFF"/>
              </a:solidFill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000"/>
            </a:p>
          </p:txBody>
        </p:sp>
        <p:sp>
          <p:nvSpPr>
            <p:cNvPr id="6" name="Rounded Rectangle 3">
              <a:extLst>
                <a:ext uri="{FF2B5EF4-FFF2-40B4-BE49-F238E27FC236}">
                  <a16:creationId xmlns:a16="http://schemas.microsoft.com/office/drawing/2014/main" id="{BCAC1881-7571-4CB2-64DE-81D821AD09D4}"/>
                </a:ext>
              </a:extLst>
            </p:cNvPr>
            <p:cNvSpPr/>
            <p:nvPr/>
          </p:nvSpPr>
          <p:spPr>
            <a:xfrm>
              <a:off x="6324600" y="3629978"/>
              <a:ext cx="1371600" cy="457200"/>
            </a:xfrm>
            <a:custGeom>
              <a:avLst/>
              <a:gdLst/>
              <a:ahLst/>
              <a:cxnLst/>
              <a:rect l="0" t="0" r="0" b="0"/>
              <a:pathLst>
                <a:path w="1371600" h="457200">
                  <a:moveTo>
                    <a:pt x="0" y="342900"/>
                  </a:moveTo>
                  <a:cubicBezTo>
                    <a:pt x="0" y="406022"/>
                    <a:pt x="51177" y="457200"/>
                    <a:pt x="114300" y="457200"/>
                  </a:cubicBezTo>
                  <a:lnTo>
                    <a:pt x="1257300" y="457200"/>
                  </a:lnTo>
                  <a:cubicBezTo>
                    <a:pt x="1320422" y="457200"/>
                    <a:pt x="1371600" y="406022"/>
                    <a:pt x="1371600" y="342900"/>
                  </a:cubicBezTo>
                  <a:lnTo>
                    <a:pt x="1371600" y="114300"/>
                  </a:lnTo>
                  <a:cubicBezTo>
                    <a:pt x="1371600" y="51177"/>
                    <a:pt x="1320422" y="0"/>
                    <a:pt x="1257300" y="0"/>
                  </a:cubicBezTo>
                  <a:lnTo>
                    <a:pt x="114300" y="0"/>
                  </a:lnTo>
                  <a:cubicBezTo>
                    <a:pt x="51177" y="0"/>
                    <a:pt x="0" y="51177"/>
                    <a:pt x="0" y="114300"/>
                  </a:cubicBezTo>
                  <a:lnTo>
                    <a:pt x="0" y="342900"/>
                  </a:lnTo>
                </a:path>
              </a:pathLst>
            </a:custGeom>
            <a:solidFill>
              <a:srgbClr val="E55753"/>
            </a:solidFill>
            <a:ln>
              <a:noFill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000"/>
            </a:p>
          </p:txBody>
        </p:sp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F3C04CE2-981B-FDC3-405C-471559F70A1F}"/>
                </a:ext>
              </a:extLst>
            </p:cNvPr>
            <p:cNvSpPr/>
            <p:nvPr/>
          </p:nvSpPr>
          <p:spPr>
            <a:xfrm>
              <a:off x="6324600" y="3629978"/>
              <a:ext cx="1371600" cy="457200"/>
            </a:xfrm>
            <a:custGeom>
              <a:avLst/>
              <a:gdLst/>
              <a:ahLst/>
              <a:cxnLst/>
              <a:rect l="0" t="0" r="0" b="0"/>
              <a:pathLst>
                <a:path w="1371600" h="457200">
                  <a:moveTo>
                    <a:pt x="1371600" y="114300"/>
                  </a:moveTo>
                  <a:cubicBezTo>
                    <a:pt x="1371600" y="51174"/>
                    <a:pt x="1320425" y="0"/>
                    <a:pt x="1257300" y="0"/>
                  </a:cubicBezTo>
                  <a:lnTo>
                    <a:pt x="114300" y="0"/>
                  </a:lnTo>
                  <a:cubicBezTo>
                    <a:pt x="51174" y="0"/>
                    <a:pt x="0" y="51174"/>
                    <a:pt x="0" y="114300"/>
                  </a:cubicBezTo>
                  <a:moveTo>
                    <a:pt x="1371600" y="342900"/>
                  </a:moveTo>
                  <a:cubicBezTo>
                    <a:pt x="1371600" y="406025"/>
                    <a:pt x="1320425" y="457200"/>
                    <a:pt x="1257300" y="457200"/>
                  </a:cubicBezTo>
                  <a:lnTo>
                    <a:pt x="114300" y="457200"/>
                  </a:lnTo>
                  <a:cubicBezTo>
                    <a:pt x="51174" y="457200"/>
                    <a:pt x="0" y="406025"/>
                    <a:pt x="0" y="342900"/>
                  </a:cubicBezTo>
                  <a:moveTo>
                    <a:pt x="0" y="342900"/>
                  </a:moveTo>
                  <a:lnTo>
                    <a:pt x="0" y="114300"/>
                  </a:lnTo>
                  <a:moveTo>
                    <a:pt x="1371600" y="342900"/>
                  </a:moveTo>
                  <a:lnTo>
                    <a:pt x="1371600" y="114300"/>
                  </a:lnTo>
                </a:path>
              </a:pathLst>
            </a:custGeom>
            <a:noFill/>
            <a:ln w="14287">
              <a:solidFill>
                <a:srgbClr val="FFFFFF"/>
              </a:solidFill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000"/>
            </a:p>
          </p:txBody>
        </p:sp>
        <p:sp>
          <p:nvSpPr>
            <p:cNvPr id="8" name="TextBox 6">
              <a:extLst>
                <a:ext uri="{FF2B5EF4-FFF2-40B4-BE49-F238E27FC236}">
                  <a16:creationId xmlns:a16="http://schemas.microsoft.com/office/drawing/2014/main" id="{7CF3A42C-4925-8935-0814-F880C5D999E7}"/>
                </a:ext>
              </a:extLst>
            </p:cNvPr>
            <p:cNvSpPr txBox="1"/>
            <p:nvPr/>
          </p:nvSpPr>
          <p:spPr>
            <a:xfrm>
              <a:off x="4648415" y="3220403"/>
              <a:ext cx="1066378" cy="36602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sz="1600" b="1" dirty="0">
                  <a:solidFill>
                    <a:srgbClr val="4E88E7"/>
                  </a:solidFill>
                  <a:latin typeface="Roboto"/>
                </a:rPr>
                <a:t>Lead Candidate</a:t>
              </a:r>
              <a:endParaRPr lang="en-US" sz="1600" b="1" dirty="0">
                <a:solidFill>
                  <a:srgbClr val="4E88E7"/>
                </a:solidFill>
                <a:latin typeface="Roboto"/>
              </a:endParaRPr>
            </a:p>
            <a:p>
              <a:pPr algn="ctr"/>
              <a:r>
                <a:rPr lang="en-US" sz="1600" b="1" dirty="0">
                  <a:solidFill>
                    <a:srgbClr val="4E88E7"/>
                  </a:solidFill>
                  <a:latin typeface="Roboto"/>
                </a:rPr>
                <a:t>in 4 </a:t>
              </a:r>
              <a:r>
                <a:rPr lang="en-US" sz="1600" b="1" dirty="0" err="1">
                  <a:solidFill>
                    <a:srgbClr val="4E88E7"/>
                  </a:solidFill>
                  <a:latin typeface="Roboto"/>
                </a:rPr>
                <a:t>mo’s</a:t>
              </a:r>
              <a:endParaRPr sz="1600" b="1" dirty="0">
                <a:solidFill>
                  <a:srgbClr val="4E88E7"/>
                </a:solidFill>
                <a:latin typeface="Roboto"/>
              </a:endParaRPr>
            </a:p>
          </p:txBody>
        </p:sp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DF9F7E46-9CB0-3D14-DC26-0D90A5F0125B}"/>
                </a:ext>
              </a:extLst>
            </p:cNvPr>
            <p:cNvSpPr txBox="1"/>
            <p:nvPr/>
          </p:nvSpPr>
          <p:spPr>
            <a:xfrm>
              <a:off x="6654752" y="3220403"/>
              <a:ext cx="711316" cy="36602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sz="1600" b="1" dirty="0">
                  <a:solidFill>
                    <a:srgbClr val="E55753"/>
                  </a:solidFill>
                  <a:latin typeface="Roboto"/>
                </a:rPr>
                <a:t>Dead-end</a:t>
              </a:r>
              <a:endParaRPr lang="en-US" sz="1600" b="1" dirty="0">
                <a:solidFill>
                  <a:srgbClr val="E55753"/>
                </a:solidFill>
                <a:latin typeface="Roboto"/>
              </a:endParaRPr>
            </a:p>
            <a:p>
              <a:pPr algn="ctr"/>
              <a:r>
                <a:rPr lang="en-US" sz="1600" b="1" dirty="0">
                  <a:solidFill>
                    <a:srgbClr val="E55753"/>
                  </a:solidFill>
                  <a:latin typeface="Roboto"/>
                </a:rPr>
                <a:t>In 12 </a:t>
              </a:r>
              <a:r>
                <a:rPr lang="en-US" sz="1600" b="1" dirty="0" err="1">
                  <a:solidFill>
                    <a:srgbClr val="E55753"/>
                  </a:solidFill>
                  <a:latin typeface="Roboto"/>
                </a:rPr>
                <a:t>mo’s</a:t>
              </a:r>
              <a:endParaRPr sz="1600" b="1" dirty="0">
                <a:solidFill>
                  <a:srgbClr val="E55753"/>
                </a:solidFill>
                <a:latin typeface="Roboto"/>
              </a:endParaRPr>
            </a:p>
          </p:txBody>
        </p:sp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C9004776-8FDB-AFE2-0AFA-15A5BDF9EFDD}"/>
                </a:ext>
              </a:extLst>
            </p:cNvPr>
            <p:cNvSpPr txBox="1"/>
            <p:nvPr/>
          </p:nvSpPr>
          <p:spPr>
            <a:xfrm>
              <a:off x="5037998" y="3763328"/>
              <a:ext cx="287147" cy="1830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sz="1600" b="1">
                  <a:solidFill>
                    <a:srgbClr val="FFFFFF"/>
                  </a:solidFill>
                  <a:latin typeface="Roboto"/>
                </a:rPr>
                <a:t>65%</a:t>
              </a:r>
            </a:p>
          </p:txBody>
        </p:sp>
        <p:sp>
          <p:nvSpPr>
            <p:cNvPr id="11" name="TextBox 9">
              <a:extLst>
                <a:ext uri="{FF2B5EF4-FFF2-40B4-BE49-F238E27FC236}">
                  <a16:creationId xmlns:a16="http://schemas.microsoft.com/office/drawing/2014/main" id="{480EC89A-EFC1-E117-5216-518954555302}"/>
                </a:ext>
              </a:extLst>
            </p:cNvPr>
            <p:cNvSpPr txBox="1"/>
            <p:nvPr/>
          </p:nvSpPr>
          <p:spPr>
            <a:xfrm>
              <a:off x="6910343" y="3763328"/>
              <a:ext cx="200169" cy="1830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sz="1600" b="1">
                  <a:solidFill>
                    <a:srgbClr val="FFFFFF"/>
                  </a:solidFill>
                  <a:latin typeface="Roboto"/>
                </a:rPr>
                <a:t>0%</a:t>
              </a:r>
            </a:p>
          </p:txBody>
        </p:sp>
        <p:sp>
          <p:nvSpPr>
            <p:cNvPr id="12" name="TextBox 10">
              <a:extLst>
                <a:ext uri="{FF2B5EF4-FFF2-40B4-BE49-F238E27FC236}">
                  <a16:creationId xmlns:a16="http://schemas.microsoft.com/office/drawing/2014/main" id="{C0C40BE1-E6B5-4906-0514-A30BA9F351F1}"/>
                </a:ext>
              </a:extLst>
            </p:cNvPr>
            <p:cNvSpPr txBox="1"/>
            <p:nvPr/>
          </p:nvSpPr>
          <p:spPr>
            <a:xfrm>
              <a:off x="4746108" y="4150670"/>
              <a:ext cx="859060" cy="36602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sz="1600" b="1" dirty="0">
                  <a:solidFill>
                    <a:srgbClr val="4E88E7"/>
                  </a:solidFill>
                  <a:latin typeface="Roboto"/>
                </a:rPr>
                <a:t>Reduction in
R&amp;D time</a:t>
              </a:r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1565FADA-DA39-E27B-FEB9-0645CB53B351}"/>
                </a:ext>
              </a:extLst>
            </p:cNvPr>
            <p:cNvSpPr txBox="1"/>
            <p:nvPr/>
          </p:nvSpPr>
          <p:spPr>
            <a:xfrm>
              <a:off x="6486146" y="4165416"/>
              <a:ext cx="1048506" cy="36602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sz="1600" b="1" dirty="0">
                  <a:solidFill>
                    <a:srgbClr val="E55753"/>
                  </a:solidFill>
                  <a:latin typeface="Roboto"/>
                </a:rPr>
                <a:t>No reduction in
R&amp;D time</a:t>
              </a:r>
            </a:p>
          </p:txBody>
        </p:sp>
        <p:sp>
          <p:nvSpPr>
            <p:cNvPr id="14" name="Rounded Rectangle 12">
              <a:extLst>
                <a:ext uri="{FF2B5EF4-FFF2-40B4-BE49-F238E27FC236}">
                  <a16:creationId xmlns:a16="http://schemas.microsoft.com/office/drawing/2014/main" id="{206F426A-C0DC-F370-A56D-F6D1ECFE4EC1}"/>
                </a:ext>
              </a:extLst>
            </p:cNvPr>
            <p:cNvSpPr/>
            <p:nvPr/>
          </p:nvSpPr>
          <p:spPr>
            <a:xfrm>
              <a:off x="4753127" y="2000950"/>
              <a:ext cx="859219" cy="879506"/>
            </a:xfrm>
            <a:custGeom>
              <a:avLst/>
              <a:gdLst/>
              <a:ahLst/>
              <a:cxnLst/>
              <a:rect l="0" t="0" r="0" b="0"/>
              <a:pathLst>
                <a:path w="859219" h="879506">
                  <a:moveTo>
                    <a:pt x="223418" y="428725"/>
                  </a:moveTo>
                  <a:lnTo>
                    <a:pt x="428624" y="428725"/>
                  </a:lnTo>
                  <a:lnTo>
                    <a:pt x="577862" y="615262"/>
                  </a:lnTo>
                  <a:moveTo>
                    <a:pt x="661758" y="745831"/>
                  </a:moveTo>
                  <a:cubicBezTo>
                    <a:pt x="661753" y="777251"/>
                    <a:pt x="687222" y="802724"/>
                    <a:pt x="718642" y="802724"/>
                  </a:cubicBezTo>
                  <a:cubicBezTo>
                    <a:pt x="750061" y="802724"/>
                    <a:pt x="775530" y="777251"/>
                    <a:pt x="775525" y="745831"/>
                  </a:cubicBezTo>
                  <a:cubicBezTo>
                    <a:pt x="775530" y="714411"/>
                    <a:pt x="750061" y="688938"/>
                    <a:pt x="718642" y="688938"/>
                  </a:cubicBezTo>
                  <a:cubicBezTo>
                    <a:pt x="687222" y="688938"/>
                    <a:pt x="661753" y="714411"/>
                    <a:pt x="661758" y="745831"/>
                  </a:cubicBezTo>
                  <a:moveTo>
                    <a:pt x="13754" y="322692"/>
                  </a:moveTo>
                  <a:cubicBezTo>
                    <a:pt x="25643" y="275618"/>
                    <a:pt x="45459" y="230910"/>
                    <a:pt x="72351" y="190485"/>
                  </a:cubicBezTo>
                  <a:moveTo>
                    <a:pt x="163487" y="92378"/>
                  </a:moveTo>
                  <a:cubicBezTo>
                    <a:pt x="201395" y="61968"/>
                    <a:pt x="244423" y="38564"/>
                    <a:pt x="290550" y="23265"/>
                  </a:cubicBezTo>
                  <a:moveTo>
                    <a:pt x="422452" y="405"/>
                  </a:moveTo>
                  <a:cubicBezTo>
                    <a:pt x="470980" y="0"/>
                    <a:pt x="519245" y="7555"/>
                    <a:pt x="565327" y="22769"/>
                  </a:cubicBezTo>
                  <a:moveTo>
                    <a:pt x="683742" y="84948"/>
                  </a:moveTo>
                  <a:cubicBezTo>
                    <a:pt x="722726" y="113897"/>
                    <a:pt x="756628" y="149124"/>
                    <a:pt x="784059" y="189190"/>
                  </a:cubicBezTo>
                  <a:moveTo>
                    <a:pt x="840409" y="310767"/>
                  </a:moveTo>
                  <a:cubicBezTo>
                    <a:pt x="853797" y="357455"/>
                    <a:pt x="859219" y="406066"/>
                    <a:pt x="856449" y="454557"/>
                  </a:cubicBezTo>
                  <a:moveTo>
                    <a:pt x="827722" y="585278"/>
                  </a:moveTo>
                  <a:cubicBezTo>
                    <a:pt x="811023" y="628510"/>
                    <a:pt x="786784" y="668436"/>
                    <a:pt x="756132" y="703197"/>
                  </a:cubicBezTo>
                  <a:moveTo>
                    <a:pt x="587844" y="826794"/>
                  </a:moveTo>
                  <a:cubicBezTo>
                    <a:pt x="455793" y="879506"/>
                    <a:pt x="306200" y="863343"/>
                    <a:pt x="188456" y="783641"/>
                  </a:cubicBezTo>
                  <a:cubicBezTo>
                    <a:pt x="70711" y="703939"/>
                    <a:pt x="124" y="571061"/>
                    <a:pt x="0" y="428877"/>
                  </a:cubicBezTo>
                </a:path>
              </a:pathLst>
            </a:custGeom>
            <a:noFill/>
            <a:ln w="14287">
              <a:solidFill>
                <a:srgbClr val="484848"/>
              </a:solidFill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000"/>
            </a:p>
          </p:txBody>
        </p:sp>
        <p:sp>
          <p:nvSpPr>
            <p:cNvPr id="15" name="Rounded Rectangle 13">
              <a:extLst>
                <a:ext uri="{FF2B5EF4-FFF2-40B4-BE49-F238E27FC236}">
                  <a16:creationId xmlns:a16="http://schemas.microsoft.com/office/drawing/2014/main" id="{0B74A3C5-A4B2-655E-0473-5DA95A8826F8}"/>
                </a:ext>
              </a:extLst>
            </p:cNvPr>
            <p:cNvSpPr/>
            <p:nvPr/>
          </p:nvSpPr>
          <p:spPr>
            <a:xfrm>
              <a:off x="6572250" y="1991678"/>
              <a:ext cx="876300" cy="876299"/>
            </a:xfrm>
            <a:custGeom>
              <a:avLst/>
              <a:gdLst/>
              <a:ahLst/>
              <a:cxnLst/>
              <a:rect l="0" t="0" r="0" b="0"/>
              <a:pathLst>
                <a:path w="876300" h="876299">
                  <a:moveTo>
                    <a:pt x="0" y="438149"/>
                  </a:moveTo>
                  <a:cubicBezTo>
                    <a:pt x="0" y="680133"/>
                    <a:pt x="196166" y="876299"/>
                    <a:pt x="438150" y="876299"/>
                  </a:cubicBezTo>
                  <a:cubicBezTo>
                    <a:pt x="680133" y="876299"/>
                    <a:pt x="876300" y="680133"/>
                    <a:pt x="876300" y="438149"/>
                  </a:cubicBezTo>
                  <a:cubicBezTo>
                    <a:pt x="876300" y="196166"/>
                    <a:pt x="680133" y="0"/>
                    <a:pt x="438150" y="0"/>
                  </a:cubicBezTo>
                  <a:cubicBezTo>
                    <a:pt x="196166" y="0"/>
                    <a:pt x="0" y="196166"/>
                    <a:pt x="0" y="438149"/>
                  </a:cubicBezTo>
                  <a:moveTo>
                    <a:pt x="685800" y="438149"/>
                  </a:moveTo>
                  <a:lnTo>
                    <a:pt x="438150" y="438149"/>
                  </a:lnTo>
                  <a:lnTo>
                    <a:pt x="438150" y="590549"/>
                  </a:lnTo>
                  <a:moveTo>
                    <a:pt x="876300" y="438149"/>
                  </a:moveTo>
                  <a:lnTo>
                    <a:pt x="781050" y="438149"/>
                  </a:lnTo>
                  <a:moveTo>
                    <a:pt x="842924" y="605904"/>
                  </a:moveTo>
                  <a:lnTo>
                    <a:pt x="754913" y="569442"/>
                  </a:lnTo>
                  <a:moveTo>
                    <a:pt x="747826" y="748131"/>
                  </a:moveTo>
                  <a:lnTo>
                    <a:pt x="680504" y="680732"/>
                  </a:lnTo>
                  <a:moveTo>
                    <a:pt x="605523" y="843076"/>
                  </a:moveTo>
                  <a:lnTo>
                    <a:pt x="569137" y="755027"/>
                  </a:lnTo>
                  <a:moveTo>
                    <a:pt x="437845" y="781049"/>
                  </a:moveTo>
                  <a:lnTo>
                    <a:pt x="437730" y="876299"/>
                  </a:lnTo>
                </a:path>
              </a:pathLst>
            </a:custGeom>
            <a:noFill/>
            <a:ln w="14287">
              <a:solidFill>
                <a:srgbClr val="484848"/>
              </a:solidFill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00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72FCEA4B-2D37-B986-0B44-B313C447EDAC}"/>
              </a:ext>
            </a:extLst>
          </p:cNvPr>
          <p:cNvSpPr txBox="1"/>
          <p:nvPr/>
        </p:nvSpPr>
        <p:spPr>
          <a:xfrm>
            <a:off x="8056190" y="1504682"/>
            <a:ext cx="2350893" cy="33337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800" b="1" dirty="0">
                <a:solidFill>
                  <a:srgbClr val="484848"/>
                </a:solidFill>
                <a:latin typeface="Roboto"/>
              </a:rPr>
              <a:t>R&amp;D Time-to-Solution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B911211-0FDC-153E-433B-A65120EDCC89}"/>
              </a:ext>
            </a:extLst>
          </p:cNvPr>
          <p:cNvSpPr txBox="1"/>
          <p:nvPr/>
        </p:nvSpPr>
        <p:spPr>
          <a:xfrm>
            <a:off x="8988062" y="4379584"/>
            <a:ext cx="435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vs.</a:t>
            </a:r>
          </a:p>
        </p:txBody>
      </p:sp>
    </p:spTree>
    <p:extLst>
      <p:ext uri="{BB962C8B-B14F-4D97-AF65-F5344CB8AC3E}">
        <p14:creationId xmlns:p14="http://schemas.microsoft.com/office/powerpoint/2010/main" val="832998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2C7DED-A831-B416-9E83-785DB0008D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5FE67-2B7A-70FF-A19E-167A02134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262626"/>
                </a:solidFill>
              </a:rPr>
              <a:t>AI-Powered Integrated Workflow</a:t>
            </a:r>
            <a:endParaRPr lang="en-US" dirty="0"/>
          </a:p>
        </p:txBody>
      </p:sp>
      <p:pic>
        <p:nvPicPr>
          <p:cNvPr id="7" name="Picture 6" descr="A diagram of a product development process&#10;&#10;AI-generated content may be incorrect.">
            <a:extLst>
              <a:ext uri="{FF2B5EF4-FFF2-40B4-BE49-F238E27FC236}">
                <a16:creationId xmlns:a16="http://schemas.microsoft.com/office/drawing/2014/main" id="{C465A2D5-50DC-1634-45C6-216534B68C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0" y="1549367"/>
            <a:ext cx="6480116" cy="459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53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76239-FDC8-F8F9-DE8D-7184F0682A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8320483-0A37-208F-8352-E0D176D8A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Challenges in Waterborne Coatings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C5E491A-00E7-B2E5-7EAF-37DEA484A792}"/>
              </a:ext>
            </a:extLst>
          </p:cNvPr>
          <p:cNvGrpSpPr/>
          <p:nvPr/>
        </p:nvGrpSpPr>
        <p:grpSpPr>
          <a:xfrm>
            <a:off x="1537271" y="1608853"/>
            <a:ext cx="9117457" cy="3988080"/>
            <a:chOff x="2207249" y="1417933"/>
            <a:chExt cx="7935651" cy="4001520"/>
          </a:xfrm>
        </p:grpSpPr>
        <p:sp>
          <p:nvSpPr>
            <p:cNvPr id="8" name="Rounded Rectangle 1">
              <a:extLst>
                <a:ext uri="{FF2B5EF4-FFF2-40B4-BE49-F238E27FC236}">
                  <a16:creationId xmlns:a16="http://schemas.microsoft.com/office/drawing/2014/main" id="{D8FA70D4-DC22-004C-50D5-109FB684B9BF}"/>
                </a:ext>
              </a:extLst>
            </p:cNvPr>
            <p:cNvSpPr/>
            <p:nvPr/>
          </p:nvSpPr>
          <p:spPr>
            <a:xfrm>
              <a:off x="6909878" y="3420224"/>
              <a:ext cx="636811" cy="1861457"/>
            </a:xfrm>
            <a:custGeom>
              <a:avLst/>
              <a:gdLst/>
              <a:ahLst/>
              <a:cxnLst/>
              <a:rect l="0" t="0" r="0" b="0"/>
              <a:pathLst>
                <a:path w="636811" h="1861457">
                  <a:moveTo>
                    <a:pt x="194722" y="1175661"/>
                  </a:moveTo>
                  <a:lnTo>
                    <a:pt x="292694" y="1175661"/>
                  </a:lnTo>
                  <a:moveTo>
                    <a:pt x="393520" y="489857"/>
                  </a:moveTo>
                  <a:lnTo>
                    <a:pt x="491491" y="489857"/>
                  </a:lnTo>
                  <a:moveTo>
                    <a:pt x="636811" y="0"/>
                  </a:moveTo>
                  <a:lnTo>
                    <a:pt x="97968" y="1861457"/>
                  </a:lnTo>
                  <a:lnTo>
                    <a:pt x="0" y="1861457"/>
                  </a:lnTo>
                </a:path>
              </a:pathLst>
            </a:custGeom>
            <a:noFill/>
            <a:ln w="12246">
              <a:solidFill>
                <a:srgbClr val="484848"/>
              </a:solidFill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400" b="1"/>
            </a:p>
          </p:txBody>
        </p:sp>
        <p:sp>
          <p:nvSpPr>
            <p:cNvPr id="9" name="Rounded Rectangle 2">
              <a:extLst>
                <a:ext uri="{FF2B5EF4-FFF2-40B4-BE49-F238E27FC236}">
                  <a16:creationId xmlns:a16="http://schemas.microsoft.com/office/drawing/2014/main" id="{E73AB385-0F59-E1A4-322D-0B2E624EB318}"/>
                </a:ext>
              </a:extLst>
            </p:cNvPr>
            <p:cNvSpPr/>
            <p:nvPr/>
          </p:nvSpPr>
          <p:spPr>
            <a:xfrm>
              <a:off x="6909878" y="1558770"/>
              <a:ext cx="636811" cy="1861457"/>
            </a:xfrm>
            <a:custGeom>
              <a:avLst/>
              <a:gdLst/>
              <a:ahLst/>
              <a:cxnLst/>
              <a:rect l="0" t="0" r="0" b="0"/>
              <a:pathLst>
                <a:path w="636811" h="1861457">
                  <a:moveTo>
                    <a:pt x="194691" y="685796"/>
                  </a:moveTo>
                  <a:lnTo>
                    <a:pt x="292662" y="685796"/>
                  </a:lnTo>
                  <a:moveTo>
                    <a:pt x="393480" y="1371596"/>
                  </a:moveTo>
                  <a:lnTo>
                    <a:pt x="491451" y="1371596"/>
                  </a:lnTo>
                  <a:moveTo>
                    <a:pt x="636811" y="1861457"/>
                  </a:moveTo>
                  <a:lnTo>
                    <a:pt x="97968" y="0"/>
                  </a:lnTo>
                  <a:lnTo>
                    <a:pt x="0" y="0"/>
                  </a:lnTo>
                </a:path>
              </a:pathLst>
            </a:custGeom>
            <a:noFill/>
            <a:ln w="12246">
              <a:solidFill>
                <a:srgbClr val="484848"/>
              </a:solidFill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400" b="1"/>
            </a:p>
          </p:txBody>
        </p:sp>
        <p:sp>
          <p:nvSpPr>
            <p:cNvPr id="10" name="Rounded Rectangle 3">
              <a:extLst>
                <a:ext uri="{FF2B5EF4-FFF2-40B4-BE49-F238E27FC236}">
                  <a16:creationId xmlns:a16="http://schemas.microsoft.com/office/drawing/2014/main" id="{9504FDAE-203C-E2BA-3A87-44D946D6CC84}"/>
                </a:ext>
              </a:extLst>
            </p:cNvPr>
            <p:cNvSpPr/>
            <p:nvPr/>
          </p:nvSpPr>
          <p:spPr>
            <a:xfrm>
              <a:off x="4362621" y="3420220"/>
              <a:ext cx="636811" cy="1861457"/>
            </a:xfrm>
            <a:custGeom>
              <a:avLst/>
              <a:gdLst/>
              <a:ahLst/>
              <a:cxnLst/>
              <a:rect l="0" t="0" r="0" b="0"/>
              <a:pathLst>
                <a:path w="636811" h="1861457">
                  <a:moveTo>
                    <a:pt x="194730" y="1175661"/>
                  </a:moveTo>
                  <a:lnTo>
                    <a:pt x="292702" y="1175661"/>
                  </a:lnTo>
                  <a:moveTo>
                    <a:pt x="393520" y="489861"/>
                  </a:moveTo>
                  <a:lnTo>
                    <a:pt x="491491" y="489861"/>
                  </a:lnTo>
                  <a:moveTo>
                    <a:pt x="636811" y="0"/>
                  </a:moveTo>
                  <a:lnTo>
                    <a:pt x="97968" y="1861457"/>
                  </a:lnTo>
                  <a:lnTo>
                    <a:pt x="0" y="1861457"/>
                  </a:lnTo>
                </a:path>
              </a:pathLst>
            </a:custGeom>
            <a:noFill/>
            <a:ln w="12246">
              <a:solidFill>
                <a:srgbClr val="484848"/>
              </a:solidFill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400" b="1"/>
            </a:p>
          </p:txBody>
        </p:sp>
        <p:sp>
          <p:nvSpPr>
            <p:cNvPr id="11" name="Rounded Rectangle 4">
              <a:extLst>
                <a:ext uri="{FF2B5EF4-FFF2-40B4-BE49-F238E27FC236}">
                  <a16:creationId xmlns:a16="http://schemas.microsoft.com/office/drawing/2014/main" id="{DD8C0A9A-2CBC-8C0E-83A8-68BD840E599A}"/>
                </a:ext>
              </a:extLst>
            </p:cNvPr>
            <p:cNvSpPr/>
            <p:nvPr/>
          </p:nvSpPr>
          <p:spPr>
            <a:xfrm>
              <a:off x="4362621" y="1558770"/>
              <a:ext cx="636811" cy="1861457"/>
            </a:xfrm>
            <a:custGeom>
              <a:avLst/>
              <a:gdLst/>
              <a:ahLst/>
              <a:cxnLst/>
              <a:rect l="0" t="0" r="0" b="0"/>
              <a:pathLst>
                <a:path w="636811" h="1861457">
                  <a:moveTo>
                    <a:pt x="194730" y="685796"/>
                  </a:moveTo>
                  <a:lnTo>
                    <a:pt x="292702" y="685796"/>
                  </a:lnTo>
                  <a:moveTo>
                    <a:pt x="393520" y="1371596"/>
                  </a:moveTo>
                  <a:lnTo>
                    <a:pt x="491491" y="1371596"/>
                  </a:lnTo>
                  <a:moveTo>
                    <a:pt x="636811" y="1861457"/>
                  </a:moveTo>
                  <a:lnTo>
                    <a:pt x="97968" y="0"/>
                  </a:lnTo>
                  <a:lnTo>
                    <a:pt x="0" y="0"/>
                  </a:lnTo>
                </a:path>
              </a:pathLst>
            </a:custGeom>
            <a:noFill/>
            <a:ln w="12246">
              <a:solidFill>
                <a:srgbClr val="484848"/>
              </a:solidFill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400" b="1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C1FC9D4-0291-F2CE-CD5C-A53CA8791F7E}"/>
                </a:ext>
              </a:extLst>
            </p:cNvPr>
            <p:cNvGrpSpPr/>
            <p:nvPr/>
          </p:nvGrpSpPr>
          <p:grpSpPr>
            <a:xfrm>
              <a:off x="2207249" y="3367156"/>
              <a:ext cx="5670096" cy="106135"/>
              <a:chOff x="195942" y="3179989"/>
              <a:chExt cx="5670096" cy="106135"/>
            </a:xfrm>
          </p:grpSpPr>
          <p:sp>
            <p:nvSpPr>
              <p:cNvPr id="31" name="Rounded Rectangle 5">
                <a:extLst>
                  <a:ext uri="{FF2B5EF4-FFF2-40B4-BE49-F238E27FC236}">
                    <a16:creationId xmlns:a16="http://schemas.microsoft.com/office/drawing/2014/main" id="{D6630C52-42CC-ACF0-531C-9D8D9388FCEA}"/>
                  </a:ext>
                </a:extLst>
              </p:cNvPr>
              <p:cNvSpPr/>
              <p:nvPr/>
            </p:nvSpPr>
            <p:spPr>
              <a:xfrm>
                <a:off x="195942" y="3233057"/>
                <a:ext cx="5666014" cy="8164"/>
              </a:xfrm>
              <a:custGeom>
                <a:avLst/>
                <a:gdLst/>
                <a:ahLst/>
                <a:cxnLst/>
                <a:rect l="0" t="0" r="0" b="0"/>
                <a:pathLst>
                  <a:path w="5666014" h="8164">
                    <a:moveTo>
                      <a:pt x="5666014" y="0"/>
                    </a:moveTo>
                    <a:lnTo>
                      <a:pt x="0" y="0"/>
                    </a:lnTo>
                  </a:path>
                </a:pathLst>
              </a:custGeom>
              <a:noFill/>
              <a:ln w="12246">
                <a:solidFill>
                  <a:srgbClr val="484848"/>
                </a:solidFill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2400" b="1"/>
              </a:p>
            </p:txBody>
          </p:sp>
          <p:sp>
            <p:nvSpPr>
              <p:cNvPr id="32" name="Rounded Rectangle 6">
                <a:extLst>
                  <a:ext uri="{FF2B5EF4-FFF2-40B4-BE49-F238E27FC236}">
                    <a16:creationId xmlns:a16="http://schemas.microsoft.com/office/drawing/2014/main" id="{D3237688-B3E4-F4A2-3BAE-47CF8B6463EE}"/>
                  </a:ext>
                </a:extLst>
              </p:cNvPr>
              <p:cNvSpPr/>
              <p:nvPr/>
            </p:nvSpPr>
            <p:spPr>
              <a:xfrm>
                <a:off x="5812971" y="3179989"/>
                <a:ext cx="53067" cy="106135"/>
              </a:xfrm>
              <a:custGeom>
                <a:avLst/>
                <a:gdLst/>
                <a:ahLst/>
                <a:cxnLst/>
                <a:rect l="0" t="0" r="0" b="0"/>
                <a:pathLst>
                  <a:path w="53067" h="106135">
                    <a:moveTo>
                      <a:pt x="0" y="106135"/>
                    </a:moveTo>
                    <a:lnTo>
                      <a:pt x="53067" y="53067"/>
                    </a:lnTo>
                    <a:lnTo>
                      <a:pt x="0" y="0"/>
                    </a:lnTo>
                  </a:path>
                </a:pathLst>
              </a:custGeom>
              <a:noFill/>
              <a:ln w="12246">
                <a:solidFill>
                  <a:srgbClr val="484848"/>
                </a:solidFill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2400" b="1"/>
              </a:p>
            </p:txBody>
          </p:sp>
        </p:grpSp>
        <p:sp>
          <p:nvSpPr>
            <p:cNvPr id="13" name="TextBox 8">
              <a:extLst>
                <a:ext uri="{FF2B5EF4-FFF2-40B4-BE49-F238E27FC236}">
                  <a16:creationId xmlns:a16="http://schemas.microsoft.com/office/drawing/2014/main" id="{D16022A3-68B5-8729-C517-71D23AAC1FFA}"/>
                </a:ext>
              </a:extLst>
            </p:cNvPr>
            <p:cNvSpPr txBox="1"/>
            <p:nvPr/>
          </p:nvSpPr>
          <p:spPr>
            <a:xfrm>
              <a:off x="2686270" y="2162924"/>
              <a:ext cx="1757979" cy="21430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sz="1600" b="1">
                  <a:solidFill>
                    <a:srgbClr val="484848"/>
                  </a:solidFill>
                  <a:latin typeface="Roboto"/>
                </a:rPr>
                <a:t>Chemical interactions</a:t>
              </a:r>
            </a:p>
          </p:txBody>
        </p:sp>
        <p:sp>
          <p:nvSpPr>
            <p:cNvPr id="14" name="TextBox 10">
              <a:extLst>
                <a:ext uri="{FF2B5EF4-FFF2-40B4-BE49-F238E27FC236}">
                  <a16:creationId xmlns:a16="http://schemas.microsoft.com/office/drawing/2014/main" id="{DE1DCBEC-93CF-F83D-11B1-E142BF8CFBDE}"/>
                </a:ext>
              </a:extLst>
            </p:cNvPr>
            <p:cNvSpPr txBox="1"/>
            <p:nvPr/>
          </p:nvSpPr>
          <p:spPr>
            <a:xfrm>
              <a:off x="2984110" y="2848724"/>
              <a:ext cx="1656128" cy="21430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sz="1600" b="1">
                  <a:solidFill>
                    <a:srgbClr val="484848"/>
                  </a:solidFill>
                  <a:latin typeface="Roboto"/>
                </a:rPr>
                <a:t>Formulation stability</a:t>
              </a:r>
            </a:p>
          </p:txBody>
        </p:sp>
        <p:sp>
          <p:nvSpPr>
            <p:cNvPr id="15" name="TextBox 11">
              <a:extLst>
                <a:ext uri="{FF2B5EF4-FFF2-40B4-BE49-F238E27FC236}">
                  <a16:creationId xmlns:a16="http://schemas.microsoft.com/office/drawing/2014/main" id="{738D8CB5-35A8-8876-BECA-B7A1357449C9}"/>
                </a:ext>
              </a:extLst>
            </p:cNvPr>
            <p:cNvSpPr txBox="1"/>
            <p:nvPr/>
          </p:nvSpPr>
          <p:spPr>
            <a:xfrm>
              <a:off x="5649895" y="2848724"/>
              <a:ext cx="1537534" cy="21430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sz="1600" b="1">
                  <a:solidFill>
                    <a:srgbClr val="484848"/>
                  </a:solidFill>
                  <a:latin typeface="Roboto"/>
                </a:rPr>
                <a:t>Iterative processes</a:t>
              </a:r>
            </a:p>
          </p:txBody>
        </p:sp>
        <p:sp>
          <p:nvSpPr>
            <p:cNvPr id="16" name="TextBox 12">
              <a:extLst>
                <a:ext uri="{FF2B5EF4-FFF2-40B4-BE49-F238E27FC236}">
                  <a16:creationId xmlns:a16="http://schemas.microsoft.com/office/drawing/2014/main" id="{65B51DD5-E1AA-AC0A-4031-79BBE4486E43}"/>
                </a:ext>
              </a:extLst>
            </p:cNvPr>
            <p:cNvSpPr txBox="1"/>
            <p:nvPr/>
          </p:nvSpPr>
          <p:spPr>
            <a:xfrm>
              <a:off x="8493749" y="3240609"/>
              <a:ext cx="1649151" cy="4286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sz="1600" b="1">
                  <a:solidFill>
                    <a:srgbClr val="484848"/>
                  </a:solidFill>
                  <a:latin typeface="Roboto"/>
                </a:rPr>
                <a:t>Persistent foam in
waterborne coatings</a:t>
              </a:r>
            </a:p>
          </p:txBody>
        </p:sp>
        <p:sp>
          <p:nvSpPr>
            <p:cNvPr id="17" name="TextBox 13">
              <a:extLst>
                <a:ext uri="{FF2B5EF4-FFF2-40B4-BE49-F238E27FC236}">
                  <a16:creationId xmlns:a16="http://schemas.microsoft.com/office/drawing/2014/main" id="{011E669F-91F0-4092-2071-320E54607CB1}"/>
                </a:ext>
              </a:extLst>
            </p:cNvPr>
            <p:cNvSpPr txBox="1"/>
            <p:nvPr/>
          </p:nvSpPr>
          <p:spPr>
            <a:xfrm>
              <a:off x="5144121" y="1477124"/>
              <a:ext cx="1357551" cy="21430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sz="1600" b="1">
                  <a:solidFill>
                    <a:srgbClr val="484848"/>
                  </a:solidFill>
                  <a:latin typeface="Roboto"/>
                </a:rPr>
                <a:t>R&amp;D Approaches</a:t>
              </a:r>
            </a:p>
          </p:txBody>
        </p:sp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EC893405-A184-14AA-27FF-B1021183B502}"/>
                </a:ext>
              </a:extLst>
            </p:cNvPr>
            <p:cNvSpPr txBox="1"/>
            <p:nvPr/>
          </p:nvSpPr>
          <p:spPr>
            <a:xfrm>
              <a:off x="2977142" y="3828438"/>
              <a:ext cx="1663105" cy="21430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sz="1600" b="1">
                  <a:solidFill>
                    <a:srgbClr val="484848"/>
                  </a:solidFill>
                  <a:latin typeface="Roboto"/>
                </a:rPr>
                <a:t>Application methods</a:t>
              </a:r>
            </a:p>
          </p:txBody>
        </p:sp>
        <p:sp>
          <p:nvSpPr>
            <p:cNvPr id="19" name="TextBox 15">
              <a:extLst>
                <a:ext uri="{FF2B5EF4-FFF2-40B4-BE49-F238E27FC236}">
                  <a16:creationId xmlns:a16="http://schemas.microsoft.com/office/drawing/2014/main" id="{65597B97-A40A-AC5D-3D0D-BA857107BC67}"/>
                </a:ext>
              </a:extLst>
            </p:cNvPr>
            <p:cNvSpPr txBox="1"/>
            <p:nvPr/>
          </p:nvSpPr>
          <p:spPr>
            <a:xfrm>
              <a:off x="5340172" y="3828438"/>
              <a:ext cx="1847273" cy="21430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sz="1600" b="1">
                  <a:solidFill>
                    <a:srgbClr val="484848"/>
                  </a:solidFill>
                  <a:latin typeface="Roboto"/>
                </a:rPr>
                <a:t>Regulatory compliance</a:t>
              </a:r>
            </a:p>
          </p:txBody>
        </p:sp>
        <p:sp>
          <p:nvSpPr>
            <p:cNvPr id="20" name="TextBox 16">
              <a:extLst>
                <a:ext uri="{FF2B5EF4-FFF2-40B4-BE49-F238E27FC236}">
                  <a16:creationId xmlns:a16="http://schemas.microsoft.com/office/drawing/2014/main" id="{C69C49EA-F055-E078-CC23-9652F3987649}"/>
                </a:ext>
              </a:extLst>
            </p:cNvPr>
            <p:cNvSpPr txBox="1"/>
            <p:nvPr/>
          </p:nvSpPr>
          <p:spPr>
            <a:xfrm>
              <a:off x="3354585" y="4416267"/>
              <a:ext cx="1089669" cy="4286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sz="1600" b="1">
                  <a:solidFill>
                    <a:srgbClr val="484848"/>
                  </a:solidFill>
                  <a:latin typeface="Roboto"/>
                </a:rPr>
                <a:t>Defoamer
effectiveness</a:t>
              </a:r>
            </a:p>
          </p:txBody>
        </p:sp>
        <p:sp>
          <p:nvSpPr>
            <p:cNvPr id="21" name="TextBox 17">
              <a:extLst>
                <a:ext uri="{FF2B5EF4-FFF2-40B4-BE49-F238E27FC236}">
                  <a16:creationId xmlns:a16="http://schemas.microsoft.com/office/drawing/2014/main" id="{35066128-C1A5-B6E0-31A0-D4729F98DE29}"/>
                </a:ext>
              </a:extLst>
            </p:cNvPr>
            <p:cNvSpPr txBox="1"/>
            <p:nvPr/>
          </p:nvSpPr>
          <p:spPr>
            <a:xfrm>
              <a:off x="5110778" y="4514238"/>
              <a:ext cx="1880759" cy="21430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sz="1600" b="1">
                  <a:solidFill>
                    <a:srgbClr val="484848"/>
                  </a:solidFill>
                  <a:latin typeface="Roboto"/>
                </a:rPr>
                <a:t>Sustainability demands</a:t>
              </a:r>
            </a:p>
          </p:txBody>
        </p:sp>
        <p:sp>
          <p:nvSpPr>
            <p:cNvPr id="22" name="TextBox 18">
              <a:extLst>
                <a:ext uri="{FF2B5EF4-FFF2-40B4-BE49-F238E27FC236}">
                  <a16:creationId xmlns:a16="http://schemas.microsoft.com/office/drawing/2014/main" id="{1307F24E-0F03-C165-69E1-D458C0F215AA}"/>
                </a:ext>
              </a:extLst>
            </p:cNvPr>
            <p:cNvSpPr txBox="1"/>
            <p:nvPr/>
          </p:nvSpPr>
          <p:spPr>
            <a:xfrm>
              <a:off x="2235486" y="5200038"/>
              <a:ext cx="1718913" cy="21430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sz="1600" b="1">
                  <a:solidFill>
                    <a:srgbClr val="484848"/>
                  </a:solidFill>
                  <a:latin typeface="Roboto"/>
                </a:rPr>
                <a:t>Defoaming Efficiency</a:t>
              </a:r>
            </a:p>
          </p:txBody>
        </p:sp>
        <p:sp>
          <p:nvSpPr>
            <p:cNvPr id="23" name="TextBox 19">
              <a:extLst>
                <a:ext uri="{FF2B5EF4-FFF2-40B4-BE49-F238E27FC236}">
                  <a16:creationId xmlns:a16="http://schemas.microsoft.com/office/drawing/2014/main" id="{CFE60DCC-42D0-3010-1171-8172F265AED9}"/>
                </a:ext>
              </a:extLst>
            </p:cNvPr>
            <p:cNvSpPr txBox="1"/>
            <p:nvPr/>
          </p:nvSpPr>
          <p:spPr>
            <a:xfrm>
              <a:off x="5314353" y="5200038"/>
              <a:ext cx="1187334" cy="21430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sz="1600" b="1">
                  <a:solidFill>
                    <a:srgbClr val="484848"/>
                  </a:solidFill>
                  <a:latin typeface="Roboto"/>
                </a:rPr>
                <a:t>Market Drivers</a:t>
              </a:r>
            </a:p>
          </p:txBody>
        </p:sp>
        <p:sp>
          <p:nvSpPr>
            <p:cNvPr id="24" name="TextBox 20">
              <a:extLst>
                <a:ext uri="{FF2B5EF4-FFF2-40B4-BE49-F238E27FC236}">
                  <a16:creationId xmlns:a16="http://schemas.microsoft.com/office/drawing/2014/main" id="{A479DEDA-60EC-D5BD-E208-A1C2F6A0FD23}"/>
                </a:ext>
              </a:extLst>
            </p:cNvPr>
            <p:cNvSpPr txBox="1"/>
            <p:nvPr/>
          </p:nvSpPr>
          <p:spPr>
            <a:xfrm>
              <a:off x="2885692" y="1477124"/>
              <a:ext cx="1068739" cy="21430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sz="1600" b="1" dirty="0">
                  <a:solidFill>
                    <a:srgbClr val="484848"/>
                  </a:solidFill>
                  <a:latin typeface="Roboto"/>
                </a:rPr>
                <a:t>Compatibility</a:t>
              </a:r>
            </a:p>
          </p:txBody>
        </p:sp>
        <p:sp>
          <p:nvSpPr>
            <p:cNvPr id="25" name="TextBox 21">
              <a:extLst>
                <a:ext uri="{FF2B5EF4-FFF2-40B4-BE49-F238E27FC236}">
                  <a16:creationId xmlns:a16="http://schemas.microsoft.com/office/drawing/2014/main" id="{8710B006-E70F-1914-14EB-7B341F7A0B17}"/>
                </a:ext>
              </a:extLst>
            </p:cNvPr>
            <p:cNvSpPr txBox="1"/>
            <p:nvPr/>
          </p:nvSpPr>
          <p:spPr>
            <a:xfrm>
              <a:off x="5488874" y="2162924"/>
              <a:ext cx="1502654" cy="21430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sz="1600" b="1">
                  <a:solidFill>
                    <a:srgbClr val="484848"/>
                  </a:solidFill>
                  <a:latin typeface="Roboto"/>
                </a:rPr>
                <a:t>Empirical methods</a:t>
              </a:r>
            </a:p>
          </p:txBody>
        </p:sp>
        <p:sp>
          <p:nvSpPr>
            <p:cNvPr id="26" name="Rounded Rectangle 22">
              <a:extLst>
                <a:ext uri="{FF2B5EF4-FFF2-40B4-BE49-F238E27FC236}">
                  <a16:creationId xmlns:a16="http://schemas.microsoft.com/office/drawing/2014/main" id="{DC063674-D288-B73B-F5AD-735104AAF4CB}"/>
                </a:ext>
              </a:extLst>
            </p:cNvPr>
            <p:cNvSpPr/>
            <p:nvPr/>
          </p:nvSpPr>
          <p:spPr>
            <a:xfrm>
              <a:off x="6634333" y="1417933"/>
              <a:ext cx="257175" cy="281667"/>
            </a:xfrm>
            <a:custGeom>
              <a:avLst/>
              <a:gdLst/>
              <a:ahLst/>
              <a:cxnLst/>
              <a:rect l="0" t="0" r="0" b="0"/>
              <a:pathLst>
                <a:path w="257175" h="281667">
                  <a:moveTo>
                    <a:pt x="129579" y="281667"/>
                  </a:moveTo>
                  <a:lnTo>
                    <a:pt x="24492" y="281667"/>
                  </a:lnTo>
                  <a:cubicBezTo>
                    <a:pt x="10965" y="281667"/>
                    <a:pt x="0" y="270702"/>
                    <a:pt x="0" y="257175"/>
                  </a:cubicBezTo>
                  <a:lnTo>
                    <a:pt x="0" y="24492"/>
                  </a:lnTo>
                  <a:moveTo>
                    <a:pt x="232682" y="0"/>
                  </a:moveTo>
                  <a:lnTo>
                    <a:pt x="24492" y="0"/>
                  </a:lnTo>
                  <a:cubicBezTo>
                    <a:pt x="10965" y="0"/>
                    <a:pt x="0" y="10965"/>
                    <a:pt x="0" y="24492"/>
                  </a:cubicBezTo>
                  <a:cubicBezTo>
                    <a:pt x="0" y="38019"/>
                    <a:pt x="10965" y="48985"/>
                    <a:pt x="24492" y="48985"/>
                  </a:cubicBezTo>
                  <a:lnTo>
                    <a:pt x="220435" y="48985"/>
                  </a:lnTo>
                  <a:cubicBezTo>
                    <a:pt x="227199" y="48985"/>
                    <a:pt x="232682" y="54468"/>
                    <a:pt x="232682" y="61232"/>
                  </a:cubicBezTo>
                  <a:lnTo>
                    <a:pt x="232682" y="141152"/>
                  </a:lnTo>
                  <a:moveTo>
                    <a:pt x="220435" y="24492"/>
                  </a:moveTo>
                  <a:lnTo>
                    <a:pt x="24492" y="24492"/>
                  </a:lnTo>
                  <a:moveTo>
                    <a:pt x="122464" y="202421"/>
                  </a:moveTo>
                  <a:cubicBezTo>
                    <a:pt x="122464" y="233053"/>
                    <a:pt x="147296" y="257885"/>
                    <a:pt x="177928" y="257885"/>
                  </a:cubicBezTo>
                  <a:cubicBezTo>
                    <a:pt x="208560" y="257885"/>
                    <a:pt x="233392" y="233053"/>
                    <a:pt x="233392" y="202421"/>
                  </a:cubicBezTo>
                  <a:cubicBezTo>
                    <a:pt x="233392" y="171789"/>
                    <a:pt x="208560" y="146957"/>
                    <a:pt x="177928" y="146957"/>
                  </a:cubicBezTo>
                  <a:cubicBezTo>
                    <a:pt x="147296" y="146957"/>
                    <a:pt x="122464" y="171789"/>
                    <a:pt x="122464" y="202421"/>
                  </a:cubicBezTo>
                  <a:close/>
                  <a:moveTo>
                    <a:pt x="257175" y="281667"/>
                  </a:moveTo>
                  <a:lnTo>
                    <a:pt x="217398" y="241891"/>
                  </a:lnTo>
                </a:path>
              </a:pathLst>
            </a:custGeom>
            <a:noFill/>
            <a:ln w="12246">
              <a:solidFill>
                <a:srgbClr val="484848"/>
              </a:solidFill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400" b="1"/>
            </a:p>
          </p:txBody>
        </p:sp>
        <p:sp>
          <p:nvSpPr>
            <p:cNvPr id="27" name="Rounded Rectangle 23">
              <a:extLst>
                <a:ext uri="{FF2B5EF4-FFF2-40B4-BE49-F238E27FC236}">
                  <a16:creationId xmlns:a16="http://schemas.microsoft.com/office/drawing/2014/main" id="{15AF3C09-7B65-B20C-1DA4-F274AFB46CAD}"/>
                </a:ext>
              </a:extLst>
            </p:cNvPr>
            <p:cNvSpPr/>
            <p:nvPr/>
          </p:nvSpPr>
          <p:spPr>
            <a:xfrm>
              <a:off x="7995728" y="3232412"/>
              <a:ext cx="375557" cy="376862"/>
            </a:xfrm>
            <a:custGeom>
              <a:avLst/>
              <a:gdLst/>
              <a:ahLst/>
              <a:cxnLst/>
              <a:rect l="0" t="0" r="0" b="0"/>
              <a:pathLst>
                <a:path w="375557" h="376862">
                  <a:moveTo>
                    <a:pt x="93562" y="93596"/>
                  </a:moveTo>
                  <a:cubicBezTo>
                    <a:pt x="62048" y="138826"/>
                    <a:pt x="32657" y="191894"/>
                    <a:pt x="32657" y="236797"/>
                  </a:cubicBezTo>
                  <a:cubicBezTo>
                    <a:pt x="32657" y="318440"/>
                    <a:pt x="97971" y="375590"/>
                    <a:pt x="179614" y="375590"/>
                  </a:cubicBezTo>
                  <a:cubicBezTo>
                    <a:pt x="231299" y="376862"/>
                    <a:pt x="279851" y="350881"/>
                    <a:pt x="307466" y="307173"/>
                  </a:cubicBezTo>
                  <a:moveTo>
                    <a:pt x="322652" y="269454"/>
                  </a:moveTo>
                  <a:cubicBezTo>
                    <a:pt x="325207" y="258755"/>
                    <a:pt x="326522" y="247797"/>
                    <a:pt x="326571" y="236797"/>
                  </a:cubicBezTo>
                  <a:cubicBezTo>
                    <a:pt x="326571" y="150909"/>
                    <a:pt x="220435" y="33670"/>
                    <a:pt x="193656" y="6074"/>
                  </a:cubicBezTo>
                  <a:cubicBezTo>
                    <a:pt x="190015" y="2198"/>
                    <a:pt x="184932" y="0"/>
                    <a:pt x="179614" y="0"/>
                  </a:cubicBezTo>
                  <a:cubicBezTo>
                    <a:pt x="174295" y="0"/>
                    <a:pt x="169213" y="2198"/>
                    <a:pt x="165571" y="6074"/>
                  </a:cubicBezTo>
                  <a:cubicBezTo>
                    <a:pt x="156101" y="16035"/>
                    <a:pt x="136180" y="37752"/>
                    <a:pt x="114463" y="65347"/>
                  </a:cubicBezTo>
                  <a:moveTo>
                    <a:pt x="179614" y="130661"/>
                  </a:moveTo>
                  <a:lnTo>
                    <a:pt x="179614" y="33"/>
                  </a:lnTo>
                  <a:moveTo>
                    <a:pt x="179614" y="179647"/>
                  </a:moveTo>
                  <a:lnTo>
                    <a:pt x="179614" y="375590"/>
                  </a:lnTo>
                  <a:moveTo>
                    <a:pt x="228600" y="368242"/>
                  </a:moveTo>
                  <a:lnTo>
                    <a:pt x="228600" y="228633"/>
                  </a:lnTo>
                  <a:moveTo>
                    <a:pt x="228600" y="45426"/>
                  </a:moveTo>
                  <a:lnTo>
                    <a:pt x="228600" y="179647"/>
                  </a:lnTo>
                  <a:moveTo>
                    <a:pt x="277585" y="110904"/>
                  </a:moveTo>
                  <a:lnTo>
                    <a:pt x="277585" y="228633"/>
                  </a:lnTo>
                  <a:moveTo>
                    <a:pt x="0" y="33"/>
                  </a:moveTo>
                  <a:lnTo>
                    <a:pt x="375557" y="375590"/>
                  </a:lnTo>
                </a:path>
              </a:pathLst>
            </a:custGeom>
            <a:noFill/>
            <a:ln w="12246">
              <a:solidFill>
                <a:srgbClr val="484848"/>
              </a:solidFill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400" b="1"/>
            </a:p>
          </p:txBody>
        </p:sp>
        <p:sp>
          <p:nvSpPr>
            <p:cNvPr id="28" name="Rounded Rectangle 24">
              <a:extLst>
                <a:ext uri="{FF2B5EF4-FFF2-40B4-BE49-F238E27FC236}">
                  <a16:creationId xmlns:a16="http://schemas.microsoft.com/office/drawing/2014/main" id="{69EE1194-6D22-2065-7A69-B9C76BFFB4FD}"/>
                </a:ext>
              </a:extLst>
            </p:cNvPr>
            <p:cNvSpPr/>
            <p:nvPr/>
          </p:nvSpPr>
          <p:spPr>
            <a:xfrm>
              <a:off x="4075626" y="1418031"/>
              <a:ext cx="281239" cy="281471"/>
            </a:xfrm>
            <a:custGeom>
              <a:avLst/>
              <a:gdLst/>
              <a:ahLst/>
              <a:cxnLst/>
              <a:rect l="0" t="0" r="0" b="0"/>
              <a:pathLst>
                <a:path w="281239" h="281471">
                  <a:moveTo>
                    <a:pt x="237617" y="114614"/>
                  </a:moveTo>
                  <a:lnTo>
                    <a:pt x="159754" y="114614"/>
                  </a:lnTo>
                  <a:moveTo>
                    <a:pt x="226497" y="170225"/>
                  </a:moveTo>
                  <a:lnTo>
                    <a:pt x="226497" y="114614"/>
                  </a:lnTo>
                  <a:lnTo>
                    <a:pt x="170874" y="114614"/>
                  </a:lnTo>
                  <a:lnTo>
                    <a:pt x="170874" y="170225"/>
                  </a:lnTo>
                  <a:lnTo>
                    <a:pt x="120921" y="247096"/>
                  </a:lnTo>
                  <a:cubicBezTo>
                    <a:pt x="116485" y="253938"/>
                    <a:pt x="116144" y="262658"/>
                    <a:pt x="120033" y="269825"/>
                  </a:cubicBezTo>
                  <a:cubicBezTo>
                    <a:pt x="123922" y="276992"/>
                    <a:pt x="131418" y="281460"/>
                    <a:pt x="139572" y="281471"/>
                  </a:cubicBezTo>
                  <a:lnTo>
                    <a:pt x="257811" y="281471"/>
                  </a:lnTo>
                  <a:cubicBezTo>
                    <a:pt x="265966" y="281460"/>
                    <a:pt x="273462" y="276992"/>
                    <a:pt x="277350" y="269825"/>
                  </a:cubicBezTo>
                  <a:cubicBezTo>
                    <a:pt x="281239" y="262658"/>
                    <a:pt x="280899" y="253938"/>
                    <a:pt x="276463" y="247096"/>
                  </a:cubicBezTo>
                  <a:close/>
                  <a:moveTo>
                    <a:pt x="248186" y="203596"/>
                  </a:moveTo>
                  <a:lnTo>
                    <a:pt x="149185" y="203596"/>
                  </a:lnTo>
                  <a:moveTo>
                    <a:pt x="61232" y="208189"/>
                  </a:moveTo>
                  <a:lnTo>
                    <a:pt x="110217" y="208189"/>
                  </a:lnTo>
                  <a:moveTo>
                    <a:pt x="134710" y="134710"/>
                  </a:moveTo>
                  <a:lnTo>
                    <a:pt x="0" y="134710"/>
                  </a:lnTo>
                  <a:moveTo>
                    <a:pt x="97971" y="171450"/>
                  </a:moveTo>
                  <a:lnTo>
                    <a:pt x="97971" y="189819"/>
                  </a:lnTo>
                  <a:cubicBezTo>
                    <a:pt x="97971" y="199964"/>
                    <a:pt x="89747" y="208189"/>
                    <a:pt x="79601" y="208189"/>
                  </a:cubicBezTo>
                  <a:moveTo>
                    <a:pt x="244928" y="85724"/>
                  </a:moveTo>
                  <a:lnTo>
                    <a:pt x="244928" y="12246"/>
                  </a:lnTo>
                  <a:cubicBezTo>
                    <a:pt x="244928" y="5482"/>
                    <a:pt x="239445" y="0"/>
                    <a:pt x="232682" y="0"/>
                  </a:cubicBezTo>
                  <a:lnTo>
                    <a:pt x="12246" y="0"/>
                  </a:lnTo>
                  <a:cubicBezTo>
                    <a:pt x="5482" y="0"/>
                    <a:pt x="0" y="5482"/>
                    <a:pt x="0" y="12246"/>
                  </a:cubicBezTo>
                  <a:lnTo>
                    <a:pt x="0" y="159203"/>
                  </a:lnTo>
                  <a:cubicBezTo>
                    <a:pt x="0" y="165967"/>
                    <a:pt x="5482" y="171450"/>
                    <a:pt x="12246" y="171450"/>
                  </a:cubicBezTo>
                  <a:lnTo>
                    <a:pt x="134710" y="171450"/>
                  </a:lnTo>
                </a:path>
              </a:pathLst>
            </a:custGeom>
            <a:noFill/>
            <a:ln w="12246">
              <a:solidFill>
                <a:srgbClr val="484848"/>
              </a:solidFill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400" b="1"/>
            </a:p>
          </p:txBody>
        </p:sp>
        <p:sp>
          <p:nvSpPr>
            <p:cNvPr id="29" name="Rounded Rectangle 25">
              <a:extLst>
                <a:ext uri="{FF2B5EF4-FFF2-40B4-BE49-F238E27FC236}">
                  <a16:creationId xmlns:a16="http://schemas.microsoft.com/office/drawing/2014/main" id="{01AE2878-B477-6E1F-F893-6A1C04FAA7C8}"/>
                </a:ext>
              </a:extLst>
            </p:cNvPr>
            <p:cNvSpPr/>
            <p:nvPr/>
          </p:nvSpPr>
          <p:spPr>
            <a:xfrm>
              <a:off x="6615964" y="5134724"/>
              <a:ext cx="284729" cy="284729"/>
            </a:xfrm>
            <a:custGeom>
              <a:avLst/>
              <a:gdLst/>
              <a:ahLst/>
              <a:cxnLst/>
              <a:rect l="0" t="0" r="0" b="0"/>
              <a:pathLst>
                <a:path w="284729" h="284729">
                  <a:moveTo>
                    <a:pt x="284729" y="260236"/>
                  </a:moveTo>
                  <a:cubicBezTo>
                    <a:pt x="284729" y="273707"/>
                    <a:pt x="273707" y="284729"/>
                    <a:pt x="260236" y="284729"/>
                  </a:cubicBezTo>
                  <a:lnTo>
                    <a:pt x="33677" y="284729"/>
                  </a:lnTo>
                  <a:cubicBezTo>
                    <a:pt x="20206" y="284729"/>
                    <a:pt x="9184" y="273707"/>
                    <a:pt x="9184" y="260236"/>
                  </a:cubicBezTo>
                  <a:lnTo>
                    <a:pt x="9184" y="168388"/>
                  </a:lnTo>
                  <a:cubicBezTo>
                    <a:pt x="9184" y="154917"/>
                    <a:pt x="20206" y="143895"/>
                    <a:pt x="33677" y="143895"/>
                  </a:cubicBezTo>
                  <a:lnTo>
                    <a:pt x="260236" y="143895"/>
                  </a:lnTo>
                  <a:cubicBezTo>
                    <a:pt x="273707" y="143895"/>
                    <a:pt x="284729" y="154917"/>
                    <a:pt x="284729" y="168388"/>
                  </a:cubicBezTo>
                  <a:close/>
                  <a:moveTo>
                    <a:pt x="0" y="0"/>
                  </a:moveTo>
                  <a:moveTo>
                    <a:pt x="260236" y="97359"/>
                  </a:moveTo>
                  <a:lnTo>
                    <a:pt x="165939" y="21431"/>
                  </a:lnTo>
                  <a:lnTo>
                    <a:pt x="116953" y="70416"/>
                  </a:lnTo>
                  <a:lnTo>
                    <a:pt x="33677" y="9184"/>
                  </a:lnTo>
                  <a:moveTo>
                    <a:pt x="202678" y="97359"/>
                  </a:moveTo>
                  <a:lnTo>
                    <a:pt x="260236" y="97359"/>
                  </a:lnTo>
                  <a:lnTo>
                    <a:pt x="260236" y="45924"/>
                  </a:lnTo>
                  <a:moveTo>
                    <a:pt x="65824" y="186758"/>
                  </a:moveTo>
                  <a:lnTo>
                    <a:pt x="65824" y="212016"/>
                  </a:lnTo>
                  <a:lnTo>
                    <a:pt x="80749" y="212016"/>
                  </a:lnTo>
                  <a:cubicBezTo>
                    <a:pt x="87724" y="212016"/>
                    <a:pt x="93379" y="206362"/>
                    <a:pt x="93379" y="199386"/>
                  </a:cubicBezTo>
                  <a:cubicBezTo>
                    <a:pt x="93379" y="192412"/>
                    <a:pt x="87724" y="186758"/>
                    <a:pt x="80749" y="186758"/>
                  </a:cubicBezTo>
                  <a:close/>
                  <a:moveTo>
                    <a:pt x="65824" y="212016"/>
                  </a:moveTo>
                  <a:lnTo>
                    <a:pt x="65824" y="241866"/>
                  </a:lnTo>
                  <a:lnTo>
                    <a:pt x="83046" y="241866"/>
                  </a:lnTo>
                  <a:cubicBezTo>
                    <a:pt x="91289" y="241866"/>
                    <a:pt x="97971" y="235184"/>
                    <a:pt x="97971" y="226941"/>
                  </a:cubicBezTo>
                  <a:cubicBezTo>
                    <a:pt x="97971" y="218697"/>
                    <a:pt x="91289" y="212016"/>
                    <a:pt x="83046" y="212016"/>
                  </a:cubicBezTo>
                  <a:close/>
                  <a:moveTo>
                    <a:pt x="0" y="0"/>
                  </a:moveTo>
                  <a:moveTo>
                    <a:pt x="199004" y="186758"/>
                  </a:moveTo>
                  <a:lnTo>
                    <a:pt x="217374" y="214312"/>
                  </a:lnTo>
                  <a:lnTo>
                    <a:pt x="235743" y="186758"/>
                  </a:lnTo>
                  <a:moveTo>
                    <a:pt x="217374" y="214312"/>
                  </a:moveTo>
                  <a:lnTo>
                    <a:pt x="217374" y="241866"/>
                  </a:lnTo>
                  <a:moveTo>
                    <a:pt x="0" y="0"/>
                  </a:moveTo>
                  <a:moveTo>
                    <a:pt x="134710" y="186758"/>
                  </a:moveTo>
                  <a:lnTo>
                    <a:pt x="134710" y="228089"/>
                  </a:lnTo>
                  <a:cubicBezTo>
                    <a:pt x="134710" y="235698"/>
                    <a:pt x="140879" y="241866"/>
                    <a:pt x="148487" y="241866"/>
                  </a:cubicBezTo>
                  <a:lnTo>
                    <a:pt x="148487" y="241866"/>
                  </a:lnTo>
                  <a:cubicBezTo>
                    <a:pt x="156096" y="241866"/>
                    <a:pt x="162265" y="235698"/>
                    <a:pt x="162265" y="228089"/>
                  </a:cubicBezTo>
                  <a:lnTo>
                    <a:pt x="162265" y="186758"/>
                  </a:lnTo>
                </a:path>
              </a:pathLst>
            </a:custGeom>
            <a:noFill/>
            <a:ln w="12246">
              <a:solidFill>
                <a:srgbClr val="484848"/>
              </a:solidFill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400" b="1"/>
            </a:p>
          </p:txBody>
        </p:sp>
        <p:sp>
          <p:nvSpPr>
            <p:cNvPr id="30" name="Rounded Rectangle 26">
              <a:extLst>
                <a:ext uri="{FF2B5EF4-FFF2-40B4-BE49-F238E27FC236}">
                  <a16:creationId xmlns:a16="http://schemas.microsoft.com/office/drawing/2014/main" id="{FA00E79D-9E30-60AA-55EA-874AF7FA8BB3}"/>
                </a:ext>
              </a:extLst>
            </p:cNvPr>
            <p:cNvSpPr/>
            <p:nvPr/>
          </p:nvSpPr>
          <p:spPr>
            <a:xfrm>
              <a:off x="4077892" y="5143908"/>
              <a:ext cx="275543" cy="275544"/>
            </a:xfrm>
            <a:custGeom>
              <a:avLst/>
              <a:gdLst/>
              <a:ahLst/>
              <a:cxnLst/>
              <a:rect l="0" t="0" r="0" b="0"/>
              <a:pathLst>
                <a:path w="275543" h="275544">
                  <a:moveTo>
                    <a:pt x="275543" y="226558"/>
                  </a:moveTo>
                  <a:cubicBezTo>
                    <a:pt x="275543" y="253501"/>
                    <a:pt x="253500" y="275544"/>
                    <a:pt x="226558" y="275544"/>
                  </a:cubicBezTo>
                  <a:lnTo>
                    <a:pt x="134709" y="275544"/>
                  </a:lnTo>
                  <a:cubicBezTo>
                    <a:pt x="107767" y="275544"/>
                    <a:pt x="85724" y="253501"/>
                    <a:pt x="85724" y="226558"/>
                  </a:cubicBezTo>
                  <a:lnTo>
                    <a:pt x="85724" y="73478"/>
                  </a:lnTo>
                  <a:lnTo>
                    <a:pt x="177572" y="73478"/>
                  </a:lnTo>
                  <a:cubicBezTo>
                    <a:pt x="231456" y="73478"/>
                    <a:pt x="275543" y="117565"/>
                    <a:pt x="275543" y="171450"/>
                  </a:cubicBezTo>
                  <a:lnTo>
                    <a:pt x="275543" y="226558"/>
                  </a:lnTo>
                  <a:close/>
                  <a:moveTo>
                    <a:pt x="165326" y="73478"/>
                  </a:moveTo>
                  <a:lnTo>
                    <a:pt x="85724" y="73478"/>
                  </a:lnTo>
                  <a:lnTo>
                    <a:pt x="85724" y="48985"/>
                  </a:lnTo>
                  <a:cubicBezTo>
                    <a:pt x="85724" y="41637"/>
                    <a:pt x="90622" y="36739"/>
                    <a:pt x="97970" y="36739"/>
                  </a:cubicBezTo>
                  <a:lnTo>
                    <a:pt x="153079" y="36739"/>
                  </a:lnTo>
                  <a:cubicBezTo>
                    <a:pt x="160427" y="36739"/>
                    <a:pt x="165326" y="41637"/>
                    <a:pt x="165326" y="48985"/>
                  </a:cubicBezTo>
                  <a:lnTo>
                    <a:pt x="165326" y="73478"/>
                  </a:lnTo>
                  <a:close/>
                  <a:moveTo>
                    <a:pt x="153079" y="36739"/>
                  </a:moveTo>
                  <a:lnTo>
                    <a:pt x="97970" y="36739"/>
                  </a:lnTo>
                  <a:lnTo>
                    <a:pt x="97970" y="12246"/>
                  </a:lnTo>
                  <a:cubicBezTo>
                    <a:pt x="97970" y="4898"/>
                    <a:pt x="102869" y="0"/>
                    <a:pt x="110217" y="0"/>
                  </a:cubicBezTo>
                  <a:lnTo>
                    <a:pt x="140833" y="0"/>
                  </a:lnTo>
                  <a:cubicBezTo>
                    <a:pt x="148181" y="0"/>
                    <a:pt x="153079" y="4898"/>
                    <a:pt x="153079" y="12246"/>
                  </a:cubicBezTo>
                  <a:lnTo>
                    <a:pt x="153079" y="36739"/>
                  </a:lnTo>
                  <a:close/>
                  <a:moveTo>
                    <a:pt x="177572" y="116341"/>
                  </a:moveTo>
                  <a:lnTo>
                    <a:pt x="177572" y="146957"/>
                  </a:lnTo>
                  <a:cubicBezTo>
                    <a:pt x="177572" y="160428"/>
                    <a:pt x="188594" y="171450"/>
                    <a:pt x="202065" y="171450"/>
                  </a:cubicBezTo>
                  <a:lnTo>
                    <a:pt x="232681" y="171450"/>
                  </a:lnTo>
                  <a:cubicBezTo>
                    <a:pt x="233906" y="142058"/>
                    <a:pt x="208188" y="116341"/>
                    <a:pt x="177572" y="116341"/>
                  </a:cubicBezTo>
                  <a:close/>
                  <a:moveTo>
                    <a:pt x="18369" y="36739"/>
                  </a:moveTo>
                  <a:cubicBezTo>
                    <a:pt x="28514" y="36739"/>
                    <a:pt x="36739" y="28514"/>
                    <a:pt x="36739" y="18369"/>
                  </a:cubicBezTo>
                  <a:cubicBezTo>
                    <a:pt x="36739" y="8224"/>
                    <a:pt x="28514" y="0"/>
                    <a:pt x="18369" y="0"/>
                  </a:cubicBezTo>
                  <a:cubicBezTo>
                    <a:pt x="8224" y="0"/>
                    <a:pt x="0" y="8224"/>
                    <a:pt x="0" y="18369"/>
                  </a:cubicBezTo>
                  <a:cubicBezTo>
                    <a:pt x="0" y="28514"/>
                    <a:pt x="8224" y="36739"/>
                    <a:pt x="18369" y="36739"/>
                  </a:cubicBezTo>
                  <a:close/>
                  <a:moveTo>
                    <a:pt x="39188" y="82050"/>
                  </a:moveTo>
                  <a:cubicBezTo>
                    <a:pt x="37835" y="82050"/>
                    <a:pt x="36739" y="80953"/>
                    <a:pt x="36739" y="79600"/>
                  </a:cubicBezTo>
                  <a:cubicBezTo>
                    <a:pt x="36739" y="78247"/>
                    <a:pt x="37835" y="77151"/>
                    <a:pt x="39188" y="77151"/>
                  </a:cubicBezTo>
                  <a:moveTo>
                    <a:pt x="39187" y="82050"/>
                  </a:moveTo>
                  <a:cubicBezTo>
                    <a:pt x="40540" y="82050"/>
                    <a:pt x="41636" y="80953"/>
                    <a:pt x="41636" y="79600"/>
                  </a:cubicBezTo>
                  <a:cubicBezTo>
                    <a:pt x="41636" y="78247"/>
                    <a:pt x="40540" y="77151"/>
                    <a:pt x="39187" y="77151"/>
                  </a:cubicBezTo>
                </a:path>
              </a:pathLst>
            </a:custGeom>
            <a:noFill/>
            <a:ln w="12246">
              <a:solidFill>
                <a:srgbClr val="484848"/>
              </a:solidFill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400" b="1"/>
            </a:p>
          </p:txBody>
        </p:sp>
      </p:grpSp>
    </p:spTree>
    <p:extLst>
      <p:ext uri="{BB962C8B-B14F-4D97-AF65-F5344CB8AC3E}">
        <p14:creationId xmlns:p14="http://schemas.microsoft.com/office/powerpoint/2010/main" val="4274630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The Role of AI in Coatings Additives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8EB1744-15E6-2084-2953-F3A3D5EA874A}"/>
              </a:ext>
            </a:extLst>
          </p:cNvPr>
          <p:cNvGrpSpPr/>
          <p:nvPr/>
        </p:nvGrpSpPr>
        <p:grpSpPr>
          <a:xfrm>
            <a:off x="1125416" y="1563697"/>
            <a:ext cx="9053564" cy="4610214"/>
            <a:chOff x="2868817" y="1201956"/>
            <a:chExt cx="6426120" cy="4610214"/>
          </a:xfrm>
        </p:grpSpPr>
        <p:sp>
          <p:nvSpPr>
            <p:cNvPr id="6" name="Rounded Rectangle 1">
              <a:extLst>
                <a:ext uri="{FF2B5EF4-FFF2-40B4-BE49-F238E27FC236}">
                  <a16:creationId xmlns:a16="http://schemas.microsoft.com/office/drawing/2014/main" id="{AC38D4A7-798A-7BFE-0BEB-E21953A0AAE2}"/>
                </a:ext>
              </a:extLst>
            </p:cNvPr>
            <p:cNvSpPr/>
            <p:nvPr/>
          </p:nvSpPr>
          <p:spPr>
            <a:xfrm>
              <a:off x="4166116" y="3408660"/>
              <a:ext cx="3677400" cy="2206664"/>
            </a:xfrm>
            <a:custGeom>
              <a:avLst/>
              <a:gdLst/>
              <a:ahLst/>
              <a:cxnLst/>
              <a:rect l="0" t="0" r="0" b="0"/>
              <a:pathLst>
                <a:path w="3677400" h="2206664">
                  <a:moveTo>
                    <a:pt x="1854508" y="1222844"/>
                  </a:moveTo>
                  <a:lnTo>
                    <a:pt x="3039951" y="0"/>
                  </a:lnTo>
                  <a:lnTo>
                    <a:pt x="3114531" y="76931"/>
                  </a:lnTo>
                  <a:cubicBezTo>
                    <a:pt x="3262182" y="229252"/>
                    <a:pt x="3465263" y="315220"/>
                    <a:pt x="3677400" y="315220"/>
                  </a:cubicBezTo>
                  <a:cubicBezTo>
                    <a:pt x="3635913" y="315220"/>
                    <a:pt x="3596160" y="332053"/>
                    <a:pt x="3567263" y="361863"/>
                  </a:cubicBezTo>
                  <a:lnTo>
                    <a:pt x="2307200" y="1661686"/>
                  </a:lnTo>
                  <a:cubicBezTo>
                    <a:pt x="1969498" y="2010040"/>
                    <a:pt x="1505037" y="2206664"/>
                    <a:pt x="1019869" y="2206664"/>
                  </a:cubicBezTo>
                  <a:lnTo>
                    <a:pt x="0" y="2206664"/>
                  </a:lnTo>
                  <a:lnTo>
                    <a:pt x="0" y="2206205"/>
                  </a:lnTo>
                  <a:lnTo>
                    <a:pt x="203185" y="1891424"/>
                  </a:lnTo>
                  <a:lnTo>
                    <a:pt x="0" y="1576643"/>
                  </a:lnTo>
                  <a:lnTo>
                    <a:pt x="0" y="1576183"/>
                  </a:lnTo>
                  <a:lnTo>
                    <a:pt x="1019869" y="1576183"/>
                  </a:lnTo>
                  <a:cubicBezTo>
                    <a:pt x="1334433" y="1576183"/>
                    <a:pt x="1635567" y="1448701"/>
                    <a:pt x="1854508" y="1222844"/>
                  </a:cubicBezTo>
                </a:path>
              </a:pathLst>
            </a:custGeom>
            <a:solidFill>
              <a:srgbClr val="BA5DE5"/>
            </a:solidFill>
            <a:ln>
              <a:noFill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4000"/>
            </a:p>
          </p:txBody>
        </p:sp>
        <p:sp>
          <p:nvSpPr>
            <p:cNvPr id="7" name="Rounded Rectangle 2">
              <a:extLst>
                <a:ext uri="{FF2B5EF4-FFF2-40B4-BE49-F238E27FC236}">
                  <a16:creationId xmlns:a16="http://schemas.microsoft.com/office/drawing/2014/main" id="{E552F7F9-7B7F-1E2B-3A92-7817B56295F3}"/>
                </a:ext>
              </a:extLst>
            </p:cNvPr>
            <p:cNvSpPr/>
            <p:nvPr/>
          </p:nvSpPr>
          <p:spPr>
            <a:xfrm>
              <a:off x="4166116" y="3408660"/>
              <a:ext cx="3677439" cy="2206666"/>
            </a:xfrm>
            <a:custGeom>
              <a:avLst/>
              <a:gdLst/>
              <a:ahLst/>
              <a:cxnLst/>
              <a:rect l="0" t="0" r="0" b="0"/>
              <a:pathLst>
                <a:path w="3677439" h="2206666">
                  <a:moveTo>
                    <a:pt x="1854511" y="1222846"/>
                  </a:moveTo>
                  <a:lnTo>
                    <a:pt x="3039953" y="0"/>
                  </a:lnTo>
                  <a:lnTo>
                    <a:pt x="3114531" y="76933"/>
                  </a:lnTo>
                  <a:cubicBezTo>
                    <a:pt x="3262184" y="229249"/>
                    <a:pt x="3465263" y="315222"/>
                    <a:pt x="3677398" y="315222"/>
                  </a:cubicBezTo>
                  <a:lnTo>
                    <a:pt x="3677439" y="315222"/>
                  </a:lnTo>
                  <a:cubicBezTo>
                    <a:pt x="3635915" y="315222"/>
                    <a:pt x="3596163" y="332050"/>
                    <a:pt x="3567260" y="361865"/>
                  </a:cubicBezTo>
                  <a:lnTo>
                    <a:pt x="2307198" y="1661686"/>
                  </a:lnTo>
                  <a:cubicBezTo>
                    <a:pt x="1969499" y="2010041"/>
                    <a:pt x="1505040" y="2206666"/>
                    <a:pt x="1019868" y="2206666"/>
                  </a:cubicBezTo>
                  <a:lnTo>
                    <a:pt x="0" y="2206666"/>
                  </a:lnTo>
                  <a:lnTo>
                    <a:pt x="0" y="2206207"/>
                  </a:lnTo>
                  <a:lnTo>
                    <a:pt x="203183" y="1891424"/>
                  </a:lnTo>
                  <a:lnTo>
                    <a:pt x="0" y="1576642"/>
                  </a:lnTo>
                  <a:lnTo>
                    <a:pt x="0" y="1576184"/>
                  </a:lnTo>
                  <a:lnTo>
                    <a:pt x="1019868" y="1576184"/>
                  </a:lnTo>
                  <a:cubicBezTo>
                    <a:pt x="1334430" y="1576184"/>
                    <a:pt x="1635563" y="1448702"/>
                    <a:pt x="1854511" y="1222846"/>
                  </a:cubicBezTo>
                  <a:close/>
                </a:path>
              </a:pathLst>
            </a:custGeom>
            <a:noFill/>
            <a:ln w="9851">
              <a:solidFill>
                <a:srgbClr val="FFFFFF"/>
              </a:solidFill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4000"/>
            </a:p>
          </p:txBody>
        </p:sp>
        <p:sp>
          <p:nvSpPr>
            <p:cNvPr id="8" name="Rounded Rectangle 3">
              <a:extLst>
                <a:ext uri="{FF2B5EF4-FFF2-40B4-BE49-F238E27FC236}">
                  <a16:creationId xmlns:a16="http://schemas.microsoft.com/office/drawing/2014/main" id="{57EB174B-9BC0-6A9C-0550-DFDDC144A1C1}"/>
                </a:ext>
              </a:extLst>
            </p:cNvPr>
            <p:cNvSpPr/>
            <p:nvPr/>
          </p:nvSpPr>
          <p:spPr>
            <a:xfrm>
              <a:off x="4166116" y="3408535"/>
              <a:ext cx="2461090" cy="1261061"/>
            </a:xfrm>
            <a:custGeom>
              <a:avLst/>
              <a:gdLst/>
              <a:ahLst/>
              <a:cxnLst/>
              <a:rect l="0" t="0" r="0" b="0"/>
              <a:pathLst>
                <a:path w="2461090" h="1261061">
                  <a:moveTo>
                    <a:pt x="2461090" y="315339"/>
                  </a:moveTo>
                  <a:cubicBezTo>
                    <a:pt x="2198094" y="315339"/>
                    <a:pt x="1946322" y="208768"/>
                    <a:pt x="1763252" y="19952"/>
                  </a:cubicBezTo>
                  <a:lnTo>
                    <a:pt x="1743904" y="0"/>
                  </a:lnTo>
                  <a:lnTo>
                    <a:pt x="1233319" y="526760"/>
                  </a:lnTo>
                  <a:cubicBezTo>
                    <a:pt x="1168997" y="593125"/>
                    <a:pt x="1080520" y="630579"/>
                    <a:pt x="988095" y="630579"/>
                  </a:cubicBezTo>
                  <a:lnTo>
                    <a:pt x="0" y="630579"/>
                  </a:lnTo>
                  <a:lnTo>
                    <a:pt x="0" y="631039"/>
                  </a:lnTo>
                  <a:lnTo>
                    <a:pt x="203185" y="945820"/>
                  </a:lnTo>
                  <a:lnTo>
                    <a:pt x="0" y="1260608"/>
                  </a:lnTo>
                  <a:lnTo>
                    <a:pt x="0" y="1261061"/>
                  </a:lnTo>
                  <a:lnTo>
                    <a:pt x="988095" y="1261061"/>
                  </a:lnTo>
                  <a:cubicBezTo>
                    <a:pt x="1251144" y="1261061"/>
                    <a:pt x="1502955" y="1154450"/>
                    <a:pt x="1686031" y="965575"/>
                  </a:cubicBezTo>
                  <a:lnTo>
                    <a:pt x="2215668" y="419165"/>
                  </a:lnTo>
                  <a:cubicBezTo>
                    <a:pt x="2279991" y="352800"/>
                    <a:pt x="2368468" y="315339"/>
                    <a:pt x="2460886" y="315339"/>
                  </a:cubicBezTo>
                </a:path>
              </a:pathLst>
            </a:custGeom>
            <a:solidFill>
              <a:srgbClr val="DE58A9"/>
            </a:solidFill>
            <a:ln>
              <a:noFill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4000"/>
            </a:p>
          </p:txBody>
        </p:sp>
        <p:sp>
          <p:nvSpPr>
            <p:cNvPr id="9" name="Rounded Rectangle 4">
              <a:extLst>
                <a:ext uri="{FF2B5EF4-FFF2-40B4-BE49-F238E27FC236}">
                  <a16:creationId xmlns:a16="http://schemas.microsoft.com/office/drawing/2014/main" id="{3351F5B1-357F-F0DD-0229-201A6BBF9D47}"/>
                </a:ext>
              </a:extLst>
            </p:cNvPr>
            <p:cNvSpPr/>
            <p:nvPr/>
          </p:nvSpPr>
          <p:spPr>
            <a:xfrm>
              <a:off x="4166116" y="3408535"/>
              <a:ext cx="2461090" cy="1261063"/>
            </a:xfrm>
            <a:custGeom>
              <a:avLst/>
              <a:gdLst/>
              <a:ahLst/>
              <a:cxnLst/>
              <a:rect l="0" t="0" r="0" b="0"/>
              <a:pathLst>
                <a:path w="2461090" h="1261063">
                  <a:moveTo>
                    <a:pt x="2461090" y="315341"/>
                  </a:moveTo>
                  <a:cubicBezTo>
                    <a:pt x="2198093" y="315341"/>
                    <a:pt x="1946322" y="208768"/>
                    <a:pt x="1763250" y="19950"/>
                  </a:cubicBezTo>
                  <a:lnTo>
                    <a:pt x="1743907" y="0"/>
                  </a:lnTo>
                  <a:lnTo>
                    <a:pt x="1233318" y="526762"/>
                  </a:lnTo>
                  <a:cubicBezTo>
                    <a:pt x="1168994" y="593124"/>
                    <a:pt x="1080519" y="630582"/>
                    <a:pt x="988098" y="630582"/>
                  </a:cubicBezTo>
                  <a:lnTo>
                    <a:pt x="0" y="630582"/>
                  </a:lnTo>
                  <a:lnTo>
                    <a:pt x="0" y="631040"/>
                  </a:lnTo>
                  <a:lnTo>
                    <a:pt x="203183" y="945823"/>
                  </a:lnTo>
                  <a:lnTo>
                    <a:pt x="0" y="1260605"/>
                  </a:lnTo>
                  <a:lnTo>
                    <a:pt x="0" y="1261063"/>
                  </a:lnTo>
                  <a:lnTo>
                    <a:pt x="988098" y="1261063"/>
                  </a:lnTo>
                  <a:cubicBezTo>
                    <a:pt x="1251142" y="1261063"/>
                    <a:pt x="1502954" y="1154452"/>
                    <a:pt x="1686032" y="965575"/>
                  </a:cubicBezTo>
                  <a:lnTo>
                    <a:pt x="2215668" y="419161"/>
                  </a:lnTo>
                  <a:cubicBezTo>
                    <a:pt x="2279993" y="352799"/>
                    <a:pt x="2368468" y="315341"/>
                    <a:pt x="2460888" y="315341"/>
                  </a:cubicBezTo>
                  <a:lnTo>
                    <a:pt x="2461090" y="315341"/>
                  </a:lnTo>
                  <a:close/>
                </a:path>
              </a:pathLst>
            </a:custGeom>
            <a:noFill/>
            <a:ln w="9851">
              <a:solidFill>
                <a:srgbClr val="FFFFFF"/>
              </a:solidFill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4000"/>
            </a:p>
          </p:txBody>
        </p:sp>
        <p:sp>
          <p:nvSpPr>
            <p:cNvPr id="10" name="Rounded Rectangle 5">
              <a:extLst>
                <a:ext uri="{FF2B5EF4-FFF2-40B4-BE49-F238E27FC236}">
                  <a16:creationId xmlns:a16="http://schemas.microsoft.com/office/drawing/2014/main" id="{2914A5DD-3111-A662-5B49-045E6B6080B4}"/>
                </a:ext>
              </a:extLst>
            </p:cNvPr>
            <p:cNvSpPr/>
            <p:nvPr/>
          </p:nvSpPr>
          <p:spPr>
            <a:xfrm>
              <a:off x="4165708" y="3093400"/>
              <a:ext cx="1744318" cy="630481"/>
            </a:xfrm>
            <a:custGeom>
              <a:avLst/>
              <a:gdLst/>
              <a:ahLst/>
              <a:cxnLst/>
              <a:rect l="0" t="0" r="0" b="0"/>
              <a:pathLst>
                <a:path w="1744318" h="630481">
                  <a:moveTo>
                    <a:pt x="0" y="630481"/>
                  </a:moveTo>
                  <a:lnTo>
                    <a:pt x="203592" y="315240"/>
                  </a:lnTo>
                  <a:lnTo>
                    <a:pt x="0" y="0"/>
                  </a:lnTo>
                  <a:lnTo>
                    <a:pt x="1438771" y="0"/>
                  </a:lnTo>
                  <a:lnTo>
                    <a:pt x="1744318" y="315142"/>
                  </a:lnTo>
                  <a:lnTo>
                    <a:pt x="1438659" y="630481"/>
                  </a:lnTo>
                  <a:lnTo>
                    <a:pt x="0" y="630481"/>
                  </a:lnTo>
                </a:path>
              </a:pathLst>
            </a:custGeom>
            <a:solidFill>
              <a:srgbClr val="E55753"/>
            </a:solidFill>
            <a:ln>
              <a:noFill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4000"/>
            </a:p>
          </p:txBody>
        </p:sp>
        <p:sp>
          <p:nvSpPr>
            <p:cNvPr id="11" name="Rounded Rectangle 6">
              <a:extLst>
                <a:ext uri="{FF2B5EF4-FFF2-40B4-BE49-F238E27FC236}">
                  <a16:creationId xmlns:a16="http://schemas.microsoft.com/office/drawing/2014/main" id="{4E211320-D545-4FA7-4703-B8BC3F6951AA}"/>
                </a:ext>
              </a:extLst>
            </p:cNvPr>
            <p:cNvSpPr/>
            <p:nvPr/>
          </p:nvSpPr>
          <p:spPr>
            <a:xfrm>
              <a:off x="4165708" y="3093400"/>
              <a:ext cx="1744316" cy="630481"/>
            </a:xfrm>
            <a:custGeom>
              <a:avLst/>
              <a:gdLst/>
              <a:ahLst/>
              <a:cxnLst/>
              <a:rect l="0" t="0" r="0" b="0"/>
              <a:pathLst>
                <a:path w="1744316" h="630481">
                  <a:moveTo>
                    <a:pt x="0" y="630479"/>
                  </a:moveTo>
                  <a:lnTo>
                    <a:pt x="203592" y="315240"/>
                  </a:lnTo>
                  <a:lnTo>
                    <a:pt x="0" y="1"/>
                  </a:lnTo>
                  <a:lnTo>
                    <a:pt x="1438768" y="0"/>
                  </a:lnTo>
                  <a:lnTo>
                    <a:pt x="1744316" y="315139"/>
                  </a:lnTo>
                  <a:lnTo>
                    <a:pt x="1438657" y="630481"/>
                  </a:lnTo>
                  <a:lnTo>
                    <a:pt x="0" y="630479"/>
                  </a:lnTo>
                  <a:close/>
                </a:path>
              </a:pathLst>
            </a:custGeom>
            <a:noFill/>
            <a:ln w="9851">
              <a:solidFill>
                <a:srgbClr val="FFFFFF"/>
              </a:solidFill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4000"/>
            </a:p>
          </p:txBody>
        </p:sp>
        <p:sp>
          <p:nvSpPr>
            <p:cNvPr id="12" name="Rounded Rectangle 7">
              <a:extLst>
                <a:ext uri="{FF2B5EF4-FFF2-40B4-BE49-F238E27FC236}">
                  <a16:creationId xmlns:a16="http://schemas.microsoft.com/office/drawing/2014/main" id="{AFC64AA4-3CF1-E0D4-C8F4-F015658F3280}"/>
                </a:ext>
              </a:extLst>
            </p:cNvPr>
            <p:cNvSpPr/>
            <p:nvPr/>
          </p:nvSpPr>
          <p:spPr>
            <a:xfrm>
              <a:off x="4165748" y="2147678"/>
              <a:ext cx="3040318" cy="1576203"/>
            </a:xfrm>
            <a:custGeom>
              <a:avLst/>
              <a:gdLst/>
              <a:ahLst/>
              <a:cxnLst/>
              <a:rect l="0" t="0" r="0" b="0"/>
              <a:pathLst>
                <a:path w="3040318" h="1576203">
                  <a:moveTo>
                    <a:pt x="0" y="630435"/>
                  </a:moveTo>
                  <a:lnTo>
                    <a:pt x="203553" y="315240"/>
                  </a:lnTo>
                  <a:lnTo>
                    <a:pt x="0" y="45"/>
                  </a:lnTo>
                  <a:lnTo>
                    <a:pt x="988522" y="45"/>
                  </a:lnTo>
                  <a:cubicBezTo>
                    <a:pt x="1251518" y="0"/>
                    <a:pt x="1503290" y="106571"/>
                    <a:pt x="1686360" y="295393"/>
                  </a:cubicBezTo>
                  <a:lnTo>
                    <a:pt x="2216273" y="841935"/>
                  </a:lnTo>
                  <a:cubicBezTo>
                    <a:pt x="2280595" y="908274"/>
                    <a:pt x="2369053" y="945721"/>
                    <a:pt x="2461458" y="945721"/>
                  </a:cubicBezTo>
                  <a:lnTo>
                    <a:pt x="2734712" y="945721"/>
                  </a:lnTo>
                  <a:lnTo>
                    <a:pt x="3040318" y="1260982"/>
                  </a:lnTo>
                  <a:lnTo>
                    <a:pt x="2734739" y="1576203"/>
                  </a:lnTo>
                  <a:lnTo>
                    <a:pt x="2461458" y="1576203"/>
                  </a:lnTo>
                  <a:cubicBezTo>
                    <a:pt x="2198462" y="1576203"/>
                    <a:pt x="1946689" y="1469632"/>
                    <a:pt x="1763620" y="1280809"/>
                  </a:cubicBezTo>
                  <a:lnTo>
                    <a:pt x="1233707" y="734267"/>
                  </a:lnTo>
                  <a:cubicBezTo>
                    <a:pt x="1169385" y="667922"/>
                    <a:pt x="1080927" y="630481"/>
                    <a:pt x="988522" y="630481"/>
                  </a:cubicBezTo>
                  <a:lnTo>
                    <a:pt x="0" y="630481"/>
                  </a:lnTo>
                </a:path>
              </a:pathLst>
            </a:custGeom>
            <a:solidFill>
              <a:srgbClr val="DE8431"/>
            </a:solidFill>
            <a:ln>
              <a:noFill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4000"/>
            </a:p>
          </p:txBody>
        </p:sp>
        <p:sp>
          <p:nvSpPr>
            <p:cNvPr id="13" name="Rounded Rectangle 8">
              <a:extLst>
                <a:ext uri="{FF2B5EF4-FFF2-40B4-BE49-F238E27FC236}">
                  <a16:creationId xmlns:a16="http://schemas.microsoft.com/office/drawing/2014/main" id="{40990DBD-6139-D083-60DD-3AB933F4FBD7}"/>
                </a:ext>
              </a:extLst>
            </p:cNvPr>
            <p:cNvSpPr/>
            <p:nvPr/>
          </p:nvSpPr>
          <p:spPr>
            <a:xfrm>
              <a:off x="4165748" y="2147678"/>
              <a:ext cx="3040320" cy="1576203"/>
            </a:xfrm>
            <a:custGeom>
              <a:avLst/>
              <a:gdLst/>
              <a:ahLst/>
              <a:cxnLst/>
              <a:rect l="0" t="0" r="0" b="0"/>
              <a:pathLst>
                <a:path w="3040320" h="1576203">
                  <a:moveTo>
                    <a:pt x="0" y="630432"/>
                  </a:moveTo>
                  <a:lnTo>
                    <a:pt x="203551" y="315240"/>
                  </a:lnTo>
                  <a:lnTo>
                    <a:pt x="0" y="48"/>
                  </a:lnTo>
                  <a:lnTo>
                    <a:pt x="0" y="0"/>
                  </a:lnTo>
                  <a:lnTo>
                    <a:pt x="988521" y="0"/>
                  </a:lnTo>
                  <a:cubicBezTo>
                    <a:pt x="1251517" y="0"/>
                    <a:pt x="1503290" y="106573"/>
                    <a:pt x="1686361" y="295391"/>
                  </a:cubicBezTo>
                  <a:lnTo>
                    <a:pt x="2216270" y="841936"/>
                  </a:lnTo>
                  <a:cubicBezTo>
                    <a:pt x="2280592" y="908277"/>
                    <a:pt x="2369053" y="945721"/>
                    <a:pt x="2461457" y="945721"/>
                  </a:cubicBezTo>
                  <a:lnTo>
                    <a:pt x="2734710" y="945721"/>
                  </a:lnTo>
                  <a:lnTo>
                    <a:pt x="3040320" y="1260981"/>
                  </a:lnTo>
                  <a:lnTo>
                    <a:pt x="2734740" y="1576203"/>
                  </a:lnTo>
                  <a:lnTo>
                    <a:pt x="2461457" y="1576203"/>
                  </a:lnTo>
                  <a:cubicBezTo>
                    <a:pt x="2198460" y="1576203"/>
                    <a:pt x="1946689" y="1469630"/>
                    <a:pt x="1763617" y="1280811"/>
                  </a:cubicBezTo>
                  <a:lnTo>
                    <a:pt x="1233708" y="734267"/>
                  </a:lnTo>
                  <a:cubicBezTo>
                    <a:pt x="1169385" y="667926"/>
                    <a:pt x="1080925" y="630481"/>
                    <a:pt x="988521" y="630481"/>
                  </a:cubicBezTo>
                  <a:lnTo>
                    <a:pt x="0" y="630481"/>
                  </a:lnTo>
                  <a:lnTo>
                    <a:pt x="0" y="630432"/>
                  </a:lnTo>
                  <a:close/>
                </a:path>
              </a:pathLst>
            </a:custGeom>
            <a:noFill/>
            <a:ln w="9851">
              <a:solidFill>
                <a:srgbClr val="FFFFFF"/>
              </a:solidFill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4000"/>
            </a:p>
          </p:txBody>
        </p:sp>
        <p:sp>
          <p:nvSpPr>
            <p:cNvPr id="14" name="Rounded Rectangle 9">
              <a:extLst>
                <a:ext uri="{FF2B5EF4-FFF2-40B4-BE49-F238E27FC236}">
                  <a16:creationId xmlns:a16="http://schemas.microsoft.com/office/drawing/2014/main" id="{9A727A5A-18ED-7CDF-7DEA-4F1C06DC946B}"/>
                </a:ext>
              </a:extLst>
            </p:cNvPr>
            <p:cNvSpPr/>
            <p:nvPr/>
          </p:nvSpPr>
          <p:spPr>
            <a:xfrm>
              <a:off x="4166116" y="1201956"/>
              <a:ext cx="5128821" cy="2521925"/>
            </a:xfrm>
            <a:custGeom>
              <a:avLst/>
              <a:gdLst/>
              <a:ahLst/>
              <a:cxnLst/>
              <a:rect l="0" t="0" r="0" b="0"/>
              <a:pathLst>
                <a:path w="5128821" h="2521925">
                  <a:moveTo>
                    <a:pt x="0" y="630021"/>
                  </a:moveTo>
                  <a:lnTo>
                    <a:pt x="203185" y="315240"/>
                  </a:lnTo>
                  <a:lnTo>
                    <a:pt x="0" y="459"/>
                  </a:lnTo>
                  <a:lnTo>
                    <a:pt x="0" y="0"/>
                  </a:lnTo>
                  <a:lnTo>
                    <a:pt x="1019856" y="0"/>
                  </a:lnTo>
                  <a:cubicBezTo>
                    <a:pt x="1505037" y="0"/>
                    <a:pt x="1969505" y="196631"/>
                    <a:pt x="2307200" y="544991"/>
                  </a:cubicBezTo>
                  <a:lnTo>
                    <a:pt x="3567223" y="1844801"/>
                  </a:lnTo>
                  <a:cubicBezTo>
                    <a:pt x="3596127" y="1874618"/>
                    <a:pt x="3635874" y="1891443"/>
                    <a:pt x="3677400" y="1891443"/>
                  </a:cubicBezTo>
                  <a:lnTo>
                    <a:pt x="4925228" y="1891443"/>
                  </a:lnTo>
                  <a:lnTo>
                    <a:pt x="5128821" y="2206684"/>
                  </a:lnTo>
                  <a:lnTo>
                    <a:pt x="4925228" y="2521925"/>
                  </a:lnTo>
                  <a:lnTo>
                    <a:pt x="3677400" y="2521925"/>
                  </a:lnTo>
                  <a:cubicBezTo>
                    <a:pt x="3465263" y="2521925"/>
                    <a:pt x="3262182" y="2435949"/>
                    <a:pt x="3114531" y="2283636"/>
                  </a:cubicBezTo>
                  <a:lnTo>
                    <a:pt x="1854508" y="983826"/>
                  </a:lnTo>
                  <a:cubicBezTo>
                    <a:pt x="1635560" y="757963"/>
                    <a:pt x="1334426" y="630481"/>
                    <a:pt x="1019856" y="630481"/>
                  </a:cubicBezTo>
                  <a:lnTo>
                    <a:pt x="0" y="630481"/>
                  </a:lnTo>
                  <a:lnTo>
                    <a:pt x="0" y="630021"/>
                  </a:lnTo>
                </a:path>
              </a:pathLst>
            </a:custGeom>
            <a:solidFill>
              <a:srgbClr val="E0CB15"/>
            </a:solidFill>
            <a:ln>
              <a:noFill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4000"/>
            </a:p>
          </p:txBody>
        </p:sp>
        <p:sp>
          <p:nvSpPr>
            <p:cNvPr id="15" name="Rounded Rectangle 10">
              <a:extLst>
                <a:ext uri="{FF2B5EF4-FFF2-40B4-BE49-F238E27FC236}">
                  <a16:creationId xmlns:a16="http://schemas.microsoft.com/office/drawing/2014/main" id="{9A758163-5381-0F9B-204F-06C06EC3ADFC}"/>
                </a:ext>
              </a:extLst>
            </p:cNvPr>
            <p:cNvSpPr/>
            <p:nvPr/>
          </p:nvSpPr>
          <p:spPr>
            <a:xfrm>
              <a:off x="4166116" y="1201956"/>
              <a:ext cx="5128819" cy="2521925"/>
            </a:xfrm>
            <a:custGeom>
              <a:avLst/>
              <a:gdLst/>
              <a:ahLst/>
              <a:cxnLst/>
              <a:rect l="0" t="0" r="0" b="0"/>
              <a:pathLst>
                <a:path w="5128819" h="2521925">
                  <a:moveTo>
                    <a:pt x="0" y="630022"/>
                  </a:moveTo>
                  <a:lnTo>
                    <a:pt x="203183" y="315240"/>
                  </a:lnTo>
                  <a:lnTo>
                    <a:pt x="0" y="458"/>
                  </a:lnTo>
                  <a:lnTo>
                    <a:pt x="0" y="0"/>
                  </a:lnTo>
                  <a:lnTo>
                    <a:pt x="1019858" y="0"/>
                  </a:lnTo>
                  <a:cubicBezTo>
                    <a:pt x="1505037" y="0"/>
                    <a:pt x="1969502" y="196630"/>
                    <a:pt x="2307203" y="544993"/>
                  </a:cubicBezTo>
                  <a:lnTo>
                    <a:pt x="3567223" y="1844801"/>
                  </a:lnTo>
                  <a:cubicBezTo>
                    <a:pt x="3596124" y="1874616"/>
                    <a:pt x="3635875" y="1891443"/>
                    <a:pt x="3677398" y="1891443"/>
                  </a:cubicBezTo>
                  <a:lnTo>
                    <a:pt x="4925224" y="1891443"/>
                  </a:lnTo>
                  <a:lnTo>
                    <a:pt x="5128819" y="2206684"/>
                  </a:lnTo>
                  <a:lnTo>
                    <a:pt x="4925225" y="2521924"/>
                  </a:lnTo>
                  <a:lnTo>
                    <a:pt x="3677398" y="2521925"/>
                  </a:lnTo>
                  <a:cubicBezTo>
                    <a:pt x="3465263" y="2521925"/>
                    <a:pt x="3262184" y="2435952"/>
                    <a:pt x="3114531" y="2283636"/>
                  </a:cubicBezTo>
                  <a:lnTo>
                    <a:pt x="1854510" y="983828"/>
                  </a:lnTo>
                  <a:cubicBezTo>
                    <a:pt x="1635562" y="757966"/>
                    <a:pt x="1334424" y="630481"/>
                    <a:pt x="1019858" y="630481"/>
                  </a:cubicBezTo>
                  <a:lnTo>
                    <a:pt x="0" y="630481"/>
                  </a:lnTo>
                  <a:lnTo>
                    <a:pt x="0" y="630022"/>
                  </a:lnTo>
                  <a:close/>
                </a:path>
              </a:pathLst>
            </a:custGeom>
            <a:noFill/>
            <a:ln w="9851">
              <a:solidFill>
                <a:srgbClr val="FFFFFF"/>
              </a:solidFill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4000"/>
            </a:p>
          </p:txBody>
        </p:sp>
        <p:sp>
          <p:nvSpPr>
            <p:cNvPr id="16" name="TextBox 11">
              <a:extLst>
                <a:ext uri="{FF2B5EF4-FFF2-40B4-BE49-F238E27FC236}">
                  <a16:creationId xmlns:a16="http://schemas.microsoft.com/office/drawing/2014/main" id="{7025F3E6-9F15-BAC2-829A-76AD058C5BFC}"/>
                </a:ext>
              </a:extLst>
            </p:cNvPr>
            <p:cNvSpPr txBox="1"/>
            <p:nvPr/>
          </p:nvSpPr>
          <p:spPr>
            <a:xfrm>
              <a:off x="4494084" y="1451522"/>
              <a:ext cx="809554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sz="1600" b="1">
                  <a:solidFill>
                    <a:srgbClr val="FFFFFF"/>
                  </a:solidFill>
                  <a:latin typeface="Roboto"/>
                </a:rPr>
                <a:t>Data Mining</a:t>
              </a:r>
            </a:p>
          </p:txBody>
        </p:sp>
        <p:sp>
          <p:nvSpPr>
            <p:cNvPr id="17" name="TextBox 12">
              <a:extLst>
                <a:ext uri="{FF2B5EF4-FFF2-40B4-BE49-F238E27FC236}">
                  <a16:creationId xmlns:a16="http://schemas.microsoft.com/office/drawing/2014/main" id="{5D62D5FF-2EE2-6633-D2C6-6749CBBBA97E}"/>
                </a:ext>
              </a:extLst>
            </p:cNvPr>
            <p:cNvSpPr txBox="1"/>
            <p:nvPr/>
          </p:nvSpPr>
          <p:spPr>
            <a:xfrm>
              <a:off x="2868817" y="2379334"/>
              <a:ext cx="150696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sz="2800" b="1">
                  <a:solidFill>
                    <a:srgbClr val="DE8431"/>
                  </a:solidFill>
                  <a:latin typeface="Roboto"/>
                </a:rPr>
                <a:t>2</a:t>
              </a:r>
            </a:p>
          </p:txBody>
        </p:sp>
        <p:sp>
          <p:nvSpPr>
            <p:cNvPr id="18" name="TextBox 13">
              <a:extLst>
                <a:ext uri="{FF2B5EF4-FFF2-40B4-BE49-F238E27FC236}">
                  <a16:creationId xmlns:a16="http://schemas.microsoft.com/office/drawing/2014/main" id="{D6EEA686-2CD9-8A92-BA72-69D5191D001C}"/>
                </a:ext>
              </a:extLst>
            </p:cNvPr>
            <p:cNvSpPr txBox="1"/>
            <p:nvPr/>
          </p:nvSpPr>
          <p:spPr>
            <a:xfrm>
              <a:off x="3154311" y="2295448"/>
              <a:ext cx="971931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sz="1200" b="0">
                  <a:solidFill>
                    <a:srgbClr val="484848"/>
                  </a:solidFill>
                  <a:latin typeface="Roboto"/>
                </a:rPr>
                <a:t>AI formulates
innovative research
hypotheses rapidly.</a:t>
              </a:r>
            </a:p>
          </p:txBody>
        </p:sp>
        <p:sp>
          <p:nvSpPr>
            <p:cNvPr id="19" name="TextBox 14">
              <a:extLst>
                <a:ext uri="{FF2B5EF4-FFF2-40B4-BE49-F238E27FC236}">
                  <a16:creationId xmlns:a16="http://schemas.microsoft.com/office/drawing/2014/main" id="{03684613-C190-6D06-44E0-72FBEDC262FE}"/>
                </a:ext>
              </a:extLst>
            </p:cNvPr>
            <p:cNvSpPr txBox="1"/>
            <p:nvPr/>
          </p:nvSpPr>
          <p:spPr>
            <a:xfrm>
              <a:off x="4494083" y="2218205"/>
              <a:ext cx="756985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sz="1600" b="1" dirty="0">
                  <a:solidFill>
                    <a:srgbClr val="FFFFFF"/>
                  </a:solidFill>
                  <a:latin typeface="Roboto"/>
                </a:rPr>
                <a:t>Hypothesis
Generation</a:t>
              </a:r>
            </a:p>
          </p:txBody>
        </p:sp>
        <p:sp>
          <p:nvSpPr>
            <p:cNvPr id="20" name="TextBox 15">
              <a:extLst>
                <a:ext uri="{FF2B5EF4-FFF2-40B4-BE49-F238E27FC236}">
                  <a16:creationId xmlns:a16="http://schemas.microsoft.com/office/drawing/2014/main" id="{77367059-E82D-A0DA-4E0D-0F743BC7895C}"/>
                </a:ext>
              </a:extLst>
            </p:cNvPr>
            <p:cNvSpPr txBox="1"/>
            <p:nvPr/>
          </p:nvSpPr>
          <p:spPr>
            <a:xfrm>
              <a:off x="3154311" y="3182062"/>
              <a:ext cx="881982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sz="1200" b="0">
                  <a:solidFill>
                    <a:srgbClr val="484848"/>
                  </a:solidFill>
                  <a:latin typeface="Roboto"/>
                </a:rPr>
                <a:t>AI optimizes
experimental
designs for better
outcomes.</a:t>
              </a:r>
            </a:p>
          </p:txBody>
        </p:sp>
        <p:sp>
          <p:nvSpPr>
            <p:cNvPr id="21" name="TextBox 16">
              <a:extLst>
                <a:ext uri="{FF2B5EF4-FFF2-40B4-BE49-F238E27FC236}">
                  <a16:creationId xmlns:a16="http://schemas.microsoft.com/office/drawing/2014/main" id="{A43A7AF3-4099-CF8D-7F65-9B8828BCB8BC}"/>
                </a:ext>
              </a:extLst>
            </p:cNvPr>
            <p:cNvSpPr txBox="1"/>
            <p:nvPr/>
          </p:nvSpPr>
          <p:spPr>
            <a:xfrm>
              <a:off x="3154311" y="1349726"/>
              <a:ext cx="978940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sz="1200" b="0">
                  <a:solidFill>
                    <a:srgbClr val="484848"/>
                  </a:solidFill>
                  <a:latin typeface="Roboto"/>
                </a:rPr>
                <a:t>AI extracts valuable
insights from vast
datasets.</a:t>
              </a:r>
            </a:p>
          </p:txBody>
        </p:sp>
        <p:sp>
          <p:nvSpPr>
            <p:cNvPr id="22" name="TextBox 17">
              <a:extLst>
                <a:ext uri="{FF2B5EF4-FFF2-40B4-BE49-F238E27FC236}">
                  <a16:creationId xmlns:a16="http://schemas.microsoft.com/office/drawing/2014/main" id="{EB2CF4D0-5B11-0EDD-6478-A6D38069287C}"/>
                </a:ext>
              </a:extLst>
            </p:cNvPr>
            <p:cNvSpPr txBox="1"/>
            <p:nvPr/>
          </p:nvSpPr>
          <p:spPr>
            <a:xfrm>
              <a:off x="2868817" y="3325056"/>
              <a:ext cx="150696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sz="2800" b="1">
                  <a:solidFill>
                    <a:srgbClr val="E55753"/>
                  </a:solidFill>
                  <a:latin typeface="Roboto"/>
                </a:rPr>
                <a:t>3</a:t>
              </a:r>
            </a:p>
          </p:txBody>
        </p:sp>
        <p:sp>
          <p:nvSpPr>
            <p:cNvPr id="23" name="TextBox 18">
              <a:extLst>
                <a:ext uri="{FF2B5EF4-FFF2-40B4-BE49-F238E27FC236}">
                  <a16:creationId xmlns:a16="http://schemas.microsoft.com/office/drawing/2014/main" id="{2E3C078F-F2EB-6E07-34B6-3EC6BF4AC217}"/>
                </a:ext>
              </a:extLst>
            </p:cNvPr>
            <p:cNvSpPr txBox="1"/>
            <p:nvPr/>
          </p:nvSpPr>
          <p:spPr>
            <a:xfrm>
              <a:off x="4494083" y="3197510"/>
              <a:ext cx="884318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sz="1600" b="1" dirty="0">
                  <a:solidFill>
                    <a:srgbClr val="FFFFFF"/>
                  </a:solidFill>
                  <a:latin typeface="Roboto"/>
                </a:rPr>
                <a:t>Experimental
Design</a:t>
              </a:r>
            </a:p>
          </p:txBody>
        </p:sp>
        <p:sp>
          <p:nvSpPr>
            <p:cNvPr id="24" name="TextBox 19">
              <a:extLst>
                <a:ext uri="{FF2B5EF4-FFF2-40B4-BE49-F238E27FC236}">
                  <a16:creationId xmlns:a16="http://schemas.microsoft.com/office/drawing/2014/main" id="{682D77C9-A427-8986-90F2-C28A29517A66}"/>
                </a:ext>
              </a:extLst>
            </p:cNvPr>
            <p:cNvSpPr txBox="1"/>
            <p:nvPr/>
          </p:nvSpPr>
          <p:spPr>
            <a:xfrm>
              <a:off x="7101125" y="3185346"/>
              <a:ext cx="1543647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sz="1600" b="1" dirty="0">
                  <a:solidFill>
                    <a:srgbClr val="484848"/>
                  </a:solidFill>
                  <a:latin typeface="Roboto"/>
                </a:rPr>
                <a:t>Enhanced</a:t>
              </a:r>
              <a:r>
                <a:rPr lang="en-US" sz="1600" b="1" dirty="0">
                  <a:solidFill>
                    <a:srgbClr val="484848"/>
                  </a:solidFill>
                  <a:latin typeface="Roboto"/>
                </a:rPr>
                <a:t> </a:t>
              </a:r>
              <a:r>
                <a:rPr sz="1600" b="1" dirty="0">
                  <a:solidFill>
                    <a:srgbClr val="484848"/>
                  </a:solidFill>
                  <a:latin typeface="Roboto"/>
                </a:rPr>
                <a:t>Research
Efficiency</a:t>
              </a:r>
            </a:p>
          </p:txBody>
        </p:sp>
        <p:sp>
          <p:nvSpPr>
            <p:cNvPr id="25" name="TextBox 20">
              <a:extLst>
                <a:ext uri="{FF2B5EF4-FFF2-40B4-BE49-F238E27FC236}">
                  <a16:creationId xmlns:a16="http://schemas.microsoft.com/office/drawing/2014/main" id="{479E53EC-85F0-015E-1A8C-5B4F49947EC6}"/>
                </a:ext>
              </a:extLst>
            </p:cNvPr>
            <p:cNvSpPr txBox="1"/>
            <p:nvPr/>
          </p:nvSpPr>
          <p:spPr>
            <a:xfrm>
              <a:off x="2868817" y="1433612"/>
              <a:ext cx="150696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sz="2800" b="1">
                  <a:solidFill>
                    <a:srgbClr val="E0CB15"/>
                  </a:solidFill>
                  <a:latin typeface="Roboto"/>
                </a:rPr>
                <a:t>1</a:t>
              </a:r>
            </a:p>
          </p:txBody>
        </p:sp>
        <p:sp>
          <p:nvSpPr>
            <p:cNvPr id="26" name="TextBox 21">
              <a:extLst>
                <a:ext uri="{FF2B5EF4-FFF2-40B4-BE49-F238E27FC236}">
                  <a16:creationId xmlns:a16="http://schemas.microsoft.com/office/drawing/2014/main" id="{389FDDE6-BE20-5027-FE8E-9FA277827475}"/>
                </a:ext>
              </a:extLst>
            </p:cNvPr>
            <p:cNvSpPr txBox="1"/>
            <p:nvPr/>
          </p:nvSpPr>
          <p:spPr>
            <a:xfrm>
              <a:off x="2868817" y="5216500"/>
              <a:ext cx="150696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sz="2800" b="1">
                  <a:solidFill>
                    <a:srgbClr val="BA5DE5"/>
                  </a:solidFill>
                  <a:latin typeface="Roboto"/>
                </a:rPr>
                <a:t>5</a:t>
              </a:r>
            </a:p>
          </p:txBody>
        </p:sp>
        <p:sp>
          <p:nvSpPr>
            <p:cNvPr id="27" name="TextBox 22">
              <a:extLst>
                <a:ext uri="{FF2B5EF4-FFF2-40B4-BE49-F238E27FC236}">
                  <a16:creationId xmlns:a16="http://schemas.microsoft.com/office/drawing/2014/main" id="{F3758F2E-ED6D-E700-2B9C-EFC215753C6E}"/>
                </a:ext>
              </a:extLst>
            </p:cNvPr>
            <p:cNvSpPr txBox="1"/>
            <p:nvPr/>
          </p:nvSpPr>
          <p:spPr>
            <a:xfrm>
              <a:off x="3154311" y="4127784"/>
              <a:ext cx="794367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sz="1200" b="0">
                  <a:solidFill>
                    <a:srgbClr val="484848"/>
                  </a:solidFill>
                  <a:latin typeface="Roboto"/>
                </a:rPr>
                <a:t>AI accelerates
chemical
simulations and
predictions.</a:t>
              </a:r>
            </a:p>
          </p:txBody>
        </p:sp>
        <p:sp>
          <p:nvSpPr>
            <p:cNvPr id="28" name="TextBox 23">
              <a:extLst>
                <a:ext uri="{FF2B5EF4-FFF2-40B4-BE49-F238E27FC236}">
                  <a16:creationId xmlns:a16="http://schemas.microsoft.com/office/drawing/2014/main" id="{3F6615DC-14EE-2097-E814-BE49D0E93C59}"/>
                </a:ext>
              </a:extLst>
            </p:cNvPr>
            <p:cNvSpPr txBox="1"/>
            <p:nvPr/>
          </p:nvSpPr>
          <p:spPr>
            <a:xfrm>
              <a:off x="2868817" y="4270778"/>
              <a:ext cx="150696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sz="2800" b="1">
                  <a:solidFill>
                    <a:srgbClr val="DE58A9"/>
                  </a:solidFill>
                  <a:latin typeface="Roboto"/>
                </a:rPr>
                <a:t>4</a:t>
              </a:r>
            </a:p>
          </p:txBody>
        </p:sp>
        <p:sp>
          <p:nvSpPr>
            <p:cNvPr id="29" name="TextBox 24">
              <a:extLst>
                <a:ext uri="{FF2B5EF4-FFF2-40B4-BE49-F238E27FC236}">
                  <a16:creationId xmlns:a16="http://schemas.microsoft.com/office/drawing/2014/main" id="{0BE857DA-20AD-8060-8326-DB6ACCA7C95C}"/>
                </a:ext>
              </a:extLst>
            </p:cNvPr>
            <p:cNvSpPr txBox="1"/>
            <p:nvPr/>
          </p:nvSpPr>
          <p:spPr>
            <a:xfrm>
              <a:off x="4494083" y="4127784"/>
              <a:ext cx="989455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sz="1600" b="1" dirty="0">
                  <a:solidFill>
                    <a:srgbClr val="FFFFFF"/>
                  </a:solidFill>
                  <a:latin typeface="Roboto"/>
                </a:rPr>
                <a:t>Computational
Chemistry</a:t>
              </a:r>
            </a:p>
          </p:txBody>
        </p:sp>
        <p:sp>
          <p:nvSpPr>
            <p:cNvPr id="30" name="TextBox 25">
              <a:extLst>
                <a:ext uri="{FF2B5EF4-FFF2-40B4-BE49-F238E27FC236}">
                  <a16:creationId xmlns:a16="http://schemas.microsoft.com/office/drawing/2014/main" id="{75CFD51E-AD9C-370D-3027-D56132F7851A}"/>
                </a:ext>
              </a:extLst>
            </p:cNvPr>
            <p:cNvSpPr txBox="1"/>
            <p:nvPr/>
          </p:nvSpPr>
          <p:spPr>
            <a:xfrm>
              <a:off x="3154311" y="5073506"/>
              <a:ext cx="948567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sz="1200" b="0">
                  <a:solidFill>
                    <a:srgbClr val="484848"/>
                  </a:solidFill>
                  <a:latin typeface="Roboto"/>
                </a:rPr>
                <a:t>AI automates rapid
screening of
chemical
compounds.</a:t>
              </a:r>
            </a:p>
          </p:txBody>
        </p:sp>
        <p:sp>
          <p:nvSpPr>
            <p:cNvPr id="31" name="TextBox 26">
              <a:extLst>
                <a:ext uri="{FF2B5EF4-FFF2-40B4-BE49-F238E27FC236}">
                  <a16:creationId xmlns:a16="http://schemas.microsoft.com/office/drawing/2014/main" id="{C9FA379C-41ED-1711-6E91-AB0C8033159A}"/>
                </a:ext>
              </a:extLst>
            </p:cNvPr>
            <p:cNvSpPr txBox="1"/>
            <p:nvPr/>
          </p:nvSpPr>
          <p:spPr>
            <a:xfrm>
              <a:off x="4494083" y="5076790"/>
              <a:ext cx="2368770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sz="1600" b="1" dirty="0">
                  <a:solidFill>
                    <a:srgbClr val="FFFFFF"/>
                  </a:solidFill>
                  <a:latin typeface="Roboto"/>
                </a:rPr>
                <a:t>High-Throughput</a:t>
              </a:r>
              <a:r>
                <a:rPr lang="en-US" sz="1600" b="1" dirty="0">
                  <a:solidFill>
                    <a:srgbClr val="FFFFFF"/>
                  </a:solidFill>
                  <a:latin typeface="Roboto"/>
                </a:rPr>
                <a:t> </a:t>
              </a:r>
            </a:p>
            <a:p>
              <a:pPr algn="l"/>
              <a:r>
                <a:rPr sz="1600" b="1" dirty="0">
                  <a:solidFill>
                    <a:srgbClr val="FFFFFF"/>
                  </a:solidFill>
                  <a:latin typeface="Roboto"/>
                </a:rPr>
                <a:t>Screening</a:t>
              </a:r>
            </a:p>
          </p:txBody>
        </p:sp>
        <p:sp>
          <p:nvSpPr>
            <p:cNvPr id="32" name="Rounded Rectangle 28">
              <a:extLst>
                <a:ext uri="{FF2B5EF4-FFF2-40B4-BE49-F238E27FC236}">
                  <a16:creationId xmlns:a16="http://schemas.microsoft.com/office/drawing/2014/main" id="{FC247B60-605B-B4CB-66D7-78E355466FB3}"/>
                </a:ext>
              </a:extLst>
            </p:cNvPr>
            <p:cNvSpPr/>
            <p:nvPr/>
          </p:nvSpPr>
          <p:spPr>
            <a:xfrm>
              <a:off x="8743266" y="3251021"/>
              <a:ext cx="309976" cy="305389"/>
            </a:xfrm>
            <a:custGeom>
              <a:avLst/>
              <a:gdLst/>
              <a:ahLst/>
              <a:cxnLst/>
              <a:rect l="0" t="0" r="0" b="0"/>
              <a:pathLst>
                <a:path w="309976" h="305389">
                  <a:moveTo>
                    <a:pt x="0" y="0"/>
                  </a:moveTo>
                  <a:moveTo>
                    <a:pt x="147769" y="265984"/>
                  </a:moveTo>
                  <a:lnTo>
                    <a:pt x="187174" y="305389"/>
                  </a:lnTo>
                  <a:lnTo>
                    <a:pt x="226579" y="265984"/>
                  </a:lnTo>
                  <a:moveTo>
                    <a:pt x="187174" y="305389"/>
                  </a:moveTo>
                  <a:lnTo>
                    <a:pt x="187174" y="187174"/>
                  </a:lnTo>
                  <a:moveTo>
                    <a:pt x="0" y="0"/>
                  </a:moveTo>
                  <a:moveTo>
                    <a:pt x="226579" y="226579"/>
                  </a:moveTo>
                  <a:lnTo>
                    <a:pt x="265984" y="187174"/>
                  </a:lnTo>
                  <a:lnTo>
                    <a:pt x="305389" y="226579"/>
                  </a:lnTo>
                  <a:moveTo>
                    <a:pt x="265984" y="187174"/>
                  </a:moveTo>
                  <a:lnTo>
                    <a:pt x="265984" y="305389"/>
                  </a:lnTo>
                  <a:moveTo>
                    <a:pt x="100281" y="281733"/>
                  </a:moveTo>
                  <a:lnTo>
                    <a:pt x="9851" y="305389"/>
                  </a:lnTo>
                  <a:lnTo>
                    <a:pt x="33441" y="214709"/>
                  </a:lnTo>
                  <a:moveTo>
                    <a:pt x="33441" y="214709"/>
                  </a:moveTo>
                  <a:lnTo>
                    <a:pt x="100281" y="281733"/>
                  </a:lnTo>
                  <a:moveTo>
                    <a:pt x="100281" y="281733"/>
                  </a:moveTo>
                  <a:lnTo>
                    <a:pt x="112077" y="269905"/>
                  </a:lnTo>
                  <a:moveTo>
                    <a:pt x="33441" y="214709"/>
                  </a:moveTo>
                  <a:lnTo>
                    <a:pt x="223478" y="24147"/>
                  </a:lnTo>
                  <a:cubicBezTo>
                    <a:pt x="241826" y="5748"/>
                    <a:pt x="271969" y="4434"/>
                    <a:pt x="291627" y="24147"/>
                  </a:cubicBezTo>
                  <a:cubicBezTo>
                    <a:pt x="309976" y="42546"/>
                    <a:pt x="309976" y="72772"/>
                    <a:pt x="291627" y="92486"/>
                  </a:cubicBezTo>
                  <a:lnTo>
                    <a:pt x="235815" y="148298"/>
                  </a:lnTo>
                  <a:moveTo>
                    <a:pt x="286480" y="97648"/>
                  </a:moveTo>
                  <a:lnTo>
                    <a:pt x="218234" y="29404"/>
                  </a:lnTo>
                  <a:moveTo>
                    <a:pt x="252350" y="131765"/>
                  </a:moveTo>
                  <a:lnTo>
                    <a:pt x="184159" y="63574"/>
                  </a:lnTo>
                </a:path>
              </a:pathLst>
            </a:custGeom>
            <a:noFill/>
            <a:ln w="9851">
              <a:solidFill>
                <a:srgbClr val="484848"/>
              </a:solidFill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4000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Research Workflow with ChatGPT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1CA43FB-9271-CA8F-E03D-8E4C41ACCB55}"/>
              </a:ext>
            </a:extLst>
          </p:cNvPr>
          <p:cNvGrpSpPr/>
          <p:nvPr/>
        </p:nvGrpSpPr>
        <p:grpSpPr>
          <a:xfrm>
            <a:off x="1949380" y="1618400"/>
            <a:ext cx="7461636" cy="4340273"/>
            <a:chOff x="2780984" y="1618400"/>
            <a:chExt cx="6630032" cy="3621201"/>
          </a:xfrm>
        </p:grpSpPr>
        <p:sp>
          <p:nvSpPr>
            <p:cNvPr id="6" name="Rounded Rectangle 1">
              <a:extLst>
                <a:ext uri="{FF2B5EF4-FFF2-40B4-BE49-F238E27FC236}">
                  <a16:creationId xmlns:a16="http://schemas.microsoft.com/office/drawing/2014/main" id="{95ABD5B2-E011-D137-F35E-F656E5673B69}"/>
                </a:ext>
              </a:extLst>
            </p:cNvPr>
            <p:cNvSpPr/>
            <p:nvPr/>
          </p:nvSpPr>
          <p:spPr>
            <a:xfrm>
              <a:off x="3352485" y="2472747"/>
              <a:ext cx="1828800" cy="2766850"/>
            </a:xfrm>
            <a:custGeom>
              <a:avLst/>
              <a:gdLst/>
              <a:ahLst/>
              <a:cxnLst/>
              <a:rect l="0" t="0" r="0" b="0"/>
              <a:pathLst>
                <a:path w="1828800" h="2766850">
                  <a:moveTo>
                    <a:pt x="342900" y="0"/>
                  </a:moveTo>
                  <a:cubicBezTo>
                    <a:pt x="518826" y="14144"/>
                    <a:pt x="711879" y="21955"/>
                    <a:pt x="914400" y="21955"/>
                  </a:cubicBezTo>
                  <a:cubicBezTo>
                    <a:pt x="1116920" y="21955"/>
                    <a:pt x="1309973" y="14144"/>
                    <a:pt x="1485900" y="0"/>
                  </a:cubicBezTo>
                  <a:lnTo>
                    <a:pt x="1485900" y="526780"/>
                  </a:lnTo>
                  <a:cubicBezTo>
                    <a:pt x="1485900" y="587140"/>
                    <a:pt x="1230029" y="636069"/>
                    <a:pt x="914400" y="636069"/>
                  </a:cubicBezTo>
                  <a:cubicBezTo>
                    <a:pt x="598770" y="636069"/>
                    <a:pt x="342900" y="587140"/>
                    <a:pt x="342900" y="526780"/>
                  </a:cubicBezTo>
                  <a:lnTo>
                    <a:pt x="342900" y="0"/>
                  </a:lnTo>
                  <a:moveTo>
                    <a:pt x="342900" y="914638"/>
                  </a:moveTo>
                  <a:cubicBezTo>
                    <a:pt x="518826" y="928782"/>
                    <a:pt x="711879" y="936593"/>
                    <a:pt x="914400" y="936593"/>
                  </a:cubicBezTo>
                  <a:cubicBezTo>
                    <a:pt x="1116920" y="936593"/>
                    <a:pt x="1309973" y="928782"/>
                    <a:pt x="1485900" y="914638"/>
                  </a:cubicBezTo>
                  <a:lnTo>
                    <a:pt x="1485900" y="1441418"/>
                  </a:lnTo>
                  <a:cubicBezTo>
                    <a:pt x="1485900" y="1501778"/>
                    <a:pt x="1230029" y="1550708"/>
                    <a:pt x="914400" y="1550708"/>
                  </a:cubicBezTo>
                  <a:cubicBezTo>
                    <a:pt x="598770" y="1550708"/>
                    <a:pt x="342900" y="1501778"/>
                    <a:pt x="342900" y="1441418"/>
                  </a:cubicBezTo>
                  <a:lnTo>
                    <a:pt x="342900" y="914638"/>
                  </a:lnTo>
                  <a:moveTo>
                    <a:pt x="342900" y="1831695"/>
                  </a:moveTo>
                  <a:cubicBezTo>
                    <a:pt x="518826" y="1845830"/>
                    <a:pt x="711879" y="1853641"/>
                    <a:pt x="914400" y="1853641"/>
                  </a:cubicBezTo>
                  <a:cubicBezTo>
                    <a:pt x="1116920" y="1853641"/>
                    <a:pt x="1309973" y="1845830"/>
                    <a:pt x="1485900" y="1831695"/>
                  </a:cubicBezTo>
                  <a:lnTo>
                    <a:pt x="1485900" y="2081050"/>
                  </a:lnTo>
                  <a:lnTo>
                    <a:pt x="1828800" y="2081050"/>
                  </a:lnTo>
                  <a:lnTo>
                    <a:pt x="914400" y="2766850"/>
                  </a:lnTo>
                  <a:lnTo>
                    <a:pt x="0" y="2081050"/>
                  </a:lnTo>
                  <a:lnTo>
                    <a:pt x="342900" y="2081050"/>
                  </a:lnTo>
                  <a:lnTo>
                    <a:pt x="342900" y="1831695"/>
                  </a:lnTo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7" name="Rounded Rectangle 2">
              <a:extLst>
                <a:ext uri="{FF2B5EF4-FFF2-40B4-BE49-F238E27FC236}">
                  <a16:creationId xmlns:a16="http://schemas.microsoft.com/office/drawing/2014/main" id="{6737A88B-1D37-CC12-54D9-4A1A180FA1E7}"/>
                </a:ext>
              </a:extLst>
            </p:cNvPr>
            <p:cNvSpPr/>
            <p:nvPr/>
          </p:nvSpPr>
          <p:spPr>
            <a:xfrm>
              <a:off x="3352485" y="2472747"/>
              <a:ext cx="1828800" cy="2766854"/>
            </a:xfrm>
            <a:custGeom>
              <a:avLst/>
              <a:gdLst/>
              <a:ahLst/>
              <a:cxnLst/>
              <a:rect l="0" t="0" r="0" b="0"/>
              <a:pathLst>
                <a:path w="1828800" h="2766854">
                  <a:moveTo>
                    <a:pt x="342900" y="0"/>
                  </a:moveTo>
                  <a:cubicBezTo>
                    <a:pt x="518828" y="14141"/>
                    <a:pt x="711883" y="21951"/>
                    <a:pt x="914400" y="21951"/>
                  </a:cubicBezTo>
                  <a:cubicBezTo>
                    <a:pt x="1116916" y="21951"/>
                    <a:pt x="1309971" y="14141"/>
                    <a:pt x="1485900" y="0"/>
                  </a:cubicBezTo>
                  <a:lnTo>
                    <a:pt x="1485900" y="526777"/>
                  </a:lnTo>
                  <a:cubicBezTo>
                    <a:pt x="1485900" y="587139"/>
                    <a:pt x="1230030" y="636070"/>
                    <a:pt x="914400" y="636070"/>
                  </a:cubicBezTo>
                  <a:cubicBezTo>
                    <a:pt x="598769" y="636070"/>
                    <a:pt x="342900" y="587139"/>
                    <a:pt x="342900" y="526777"/>
                  </a:cubicBezTo>
                  <a:lnTo>
                    <a:pt x="342900" y="0"/>
                  </a:lnTo>
                  <a:close/>
                  <a:moveTo>
                    <a:pt x="342900" y="914641"/>
                  </a:moveTo>
                  <a:cubicBezTo>
                    <a:pt x="518828" y="928783"/>
                    <a:pt x="711883" y="936593"/>
                    <a:pt x="914400" y="936593"/>
                  </a:cubicBezTo>
                  <a:cubicBezTo>
                    <a:pt x="1116916" y="936593"/>
                    <a:pt x="1309971" y="928783"/>
                    <a:pt x="1485900" y="914641"/>
                  </a:cubicBezTo>
                  <a:lnTo>
                    <a:pt x="1485900" y="1441419"/>
                  </a:lnTo>
                  <a:cubicBezTo>
                    <a:pt x="1485900" y="1501780"/>
                    <a:pt x="1230030" y="1550712"/>
                    <a:pt x="914400" y="1550712"/>
                  </a:cubicBezTo>
                  <a:cubicBezTo>
                    <a:pt x="598769" y="1550712"/>
                    <a:pt x="342899" y="1501780"/>
                    <a:pt x="342900" y="1441419"/>
                  </a:cubicBezTo>
                  <a:lnTo>
                    <a:pt x="342900" y="914641"/>
                  </a:lnTo>
                  <a:close/>
                  <a:moveTo>
                    <a:pt x="342900" y="1831692"/>
                  </a:moveTo>
                  <a:cubicBezTo>
                    <a:pt x="518828" y="1845834"/>
                    <a:pt x="711883" y="1853644"/>
                    <a:pt x="914400" y="1853644"/>
                  </a:cubicBezTo>
                  <a:cubicBezTo>
                    <a:pt x="1116916" y="1853644"/>
                    <a:pt x="1309971" y="1845834"/>
                    <a:pt x="1485900" y="1831692"/>
                  </a:cubicBezTo>
                  <a:lnTo>
                    <a:pt x="1485900" y="2081054"/>
                  </a:lnTo>
                  <a:lnTo>
                    <a:pt x="1828800" y="2081054"/>
                  </a:lnTo>
                  <a:lnTo>
                    <a:pt x="914400" y="2766854"/>
                  </a:lnTo>
                  <a:lnTo>
                    <a:pt x="0" y="2081054"/>
                  </a:lnTo>
                  <a:lnTo>
                    <a:pt x="342900" y="2081054"/>
                  </a:lnTo>
                  <a:lnTo>
                    <a:pt x="342900" y="1831692"/>
                  </a:lnTo>
                  <a:close/>
                </a:path>
              </a:pathLst>
            </a:custGeom>
            <a:noFill/>
            <a:ln w="14287">
              <a:solidFill>
                <a:srgbClr val="FFFFFF"/>
              </a:solidFill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8" name="Rounded Rectangle 3">
              <a:extLst>
                <a:ext uri="{FF2B5EF4-FFF2-40B4-BE49-F238E27FC236}">
                  <a16:creationId xmlns:a16="http://schemas.microsoft.com/office/drawing/2014/main" id="{D878C51D-0884-5786-739B-45D5AA8DE981}"/>
                </a:ext>
              </a:extLst>
            </p:cNvPr>
            <p:cNvSpPr/>
            <p:nvPr/>
          </p:nvSpPr>
          <p:spPr>
            <a:xfrm>
              <a:off x="2780985" y="3659652"/>
              <a:ext cx="2971800" cy="663844"/>
            </a:xfrm>
            <a:custGeom>
              <a:avLst/>
              <a:gdLst/>
              <a:ahLst/>
              <a:cxnLst/>
              <a:rect l="0" t="0" r="0" b="0"/>
              <a:pathLst>
                <a:path w="2971800" h="663844">
                  <a:moveTo>
                    <a:pt x="2971800" y="264471"/>
                  </a:moveTo>
                  <a:lnTo>
                    <a:pt x="2971800" y="377428"/>
                  </a:lnTo>
                  <a:cubicBezTo>
                    <a:pt x="2971800" y="535619"/>
                    <a:pt x="2306535" y="663844"/>
                    <a:pt x="1485900" y="663844"/>
                  </a:cubicBezTo>
                  <a:cubicBezTo>
                    <a:pt x="665264" y="663844"/>
                    <a:pt x="0" y="535619"/>
                    <a:pt x="0" y="377428"/>
                  </a:cubicBezTo>
                  <a:lnTo>
                    <a:pt x="0" y="264471"/>
                  </a:lnTo>
                  <a:cubicBezTo>
                    <a:pt x="0" y="145322"/>
                    <a:pt x="377428" y="43167"/>
                    <a:pt x="914400" y="0"/>
                  </a:cubicBezTo>
                  <a:lnTo>
                    <a:pt x="914400" y="254517"/>
                  </a:lnTo>
                  <a:cubicBezTo>
                    <a:pt x="914400" y="314877"/>
                    <a:pt x="1170270" y="363807"/>
                    <a:pt x="1485900" y="363807"/>
                  </a:cubicBezTo>
                  <a:cubicBezTo>
                    <a:pt x="1801529" y="363807"/>
                    <a:pt x="2057400" y="314877"/>
                    <a:pt x="2057400" y="254517"/>
                  </a:cubicBezTo>
                  <a:lnTo>
                    <a:pt x="2057400" y="0"/>
                  </a:lnTo>
                  <a:cubicBezTo>
                    <a:pt x="2594371" y="43167"/>
                    <a:pt x="2971800" y="145322"/>
                    <a:pt x="2971800" y="264471"/>
                  </a:cubicBezTo>
                </a:path>
              </a:pathLst>
            </a:custGeom>
            <a:solidFill>
              <a:srgbClr val="92BD39"/>
            </a:solidFill>
            <a:ln>
              <a:noFill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9" name="Rounded Rectangle 4">
              <a:extLst>
                <a:ext uri="{FF2B5EF4-FFF2-40B4-BE49-F238E27FC236}">
                  <a16:creationId xmlns:a16="http://schemas.microsoft.com/office/drawing/2014/main" id="{0C4AECF6-E597-CE2F-1589-5DE0BC1BDDEE}"/>
                </a:ext>
              </a:extLst>
            </p:cNvPr>
            <p:cNvSpPr/>
            <p:nvPr/>
          </p:nvSpPr>
          <p:spPr>
            <a:xfrm>
              <a:off x="2780984" y="3659652"/>
              <a:ext cx="2971800" cy="663848"/>
            </a:xfrm>
            <a:custGeom>
              <a:avLst/>
              <a:gdLst/>
              <a:ahLst/>
              <a:cxnLst/>
              <a:rect l="0" t="0" r="0" b="0"/>
              <a:pathLst>
                <a:path w="2971800" h="663848">
                  <a:moveTo>
                    <a:pt x="2971800" y="264466"/>
                  </a:moveTo>
                  <a:lnTo>
                    <a:pt x="2971800" y="377431"/>
                  </a:lnTo>
                  <a:cubicBezTo>
                    <a:pt x="2971800" y="535615"/>
                    <a:pt x="2306539" y="663848"/>
                    <a:pt x="1485900" y="663848"/>
                  </a:cubicBezTo>
                  <a:cubicBezTo>
                    <a:pt x="665260" y="663848"/>
                    <a:pt x="0" y="535615"/>
                    <a:pt x="0" y="377431"/>
                  </a:cubicBezTo>
                  <a:lnTo>
                    <a:pt x="0" y="264466"/>
                  </a:lnTo>
                  <a:cubicBezTo>
                    <a:pt x="0" y="145318"/>
                    <a:pt x="377430" y="43163"/>
                    <a:pt x="914400" y="0"/>
                  </a:cubicBezTo>
                  <a:lnTo>
                    <a:pt x="914400" y="254515"/>
                  </a:lnTo>
                  <a:cubicBezTo>
                    <a:pt x="914400" y="314877"/>
                    <a:pt x="1170269" y="363810"/>
                    <a:pt x="1485900" y="363810"/>
                  </a:cubicBezTo>
                  <a:cubicBezTo>
                    <a:pt x="1801530" y="363810"/>
                    <a:pt x="2057400" y="314877"/>
                    <a:pt x="2057400" y="254516"/>
                  </a:cubicBezTo>
                  <a:lnTo>
                    <a:pt x="2057400" y="0"/>
                  </a:lnTo>
                  <a:cubicBezTo>
                    <a:pt x="2594369" y="43163"/>
                    <a:pt x="2971800" y="145319"/>
                    <a:pt x="2971800" y="264466"/>
                  </a:cubicBezTo>
                  <a:close/>
                  <a:moveTo>
                    <a:pt x="0" y="264467"/>
                  </a:moveTo>
                  <a:cubicBezTo>
                    <a:pt x="0" y="422651"/>
                    <a:pt x="665260" y="550885"/>
                    <a:pt x="1485900" y="550885"/>
                  </a:cubicBezTo>
                  <a:cubicBezTo>
                    <a:pt x="2306539" y="550885"/>
                    <a:pt x="2971800" y="422651"/>
                    <a:pt x="2971800" y="264467"/>
                  </a:cubicBezTo>
                </a:path>
              </a:pathLst>
            </a:custGeom>
            <a:noFill/>
            <a:ln w="14287">
              <a:solidFill>
                <a:srgbClr val="FFFFFF"/>
              </a:solidFill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0" name="Rounded Rectangle 5">
              <a:extLst>
                <a:ext uri="{FF2B5EF4-FFF2-40B4-BE49-F238E27FC236}">
                  <a16:creationId xmlns:a16="http://schemas.microsoft.com/office/drawing/2014/main" id="{3A2E6FD9-65F7-41D7-2E0E-59B1C4B32B57}"/>
                </a:ext>
              </a:extLst>
            </p:cNvPr>
            <p:cNvSpPr/>
            <p:nvPr/>
          </p:nvSpPr>
          <p:spPr>
            <a:xfrm>
              <a:off x="2780985" y="2745252"/>
              <a:ext cx="2971800" cy="663844"/>
            </a:xfrm>
            <a:custGeom>
              <a:avLst/>
              <a:gdLst/>
              <a:ahLst/>
              <a:cxnLst/>
              <a:rect l="0" t="0" r="0" b="0"/>
              <a:pathLst>
                <a:path w="2971800" h="663844">
                  <a:moveTo>
                    <a:pt x="2971800" y="264461"/>
                  </a:moveTo>
                  <a:lnTo>
                    <a:pt x="2971800" y="377428"/>
                  </a:lnTo>
                  <a:cubicBezTo>
                    <a:pt x="2971800" y="535619"/>
                    <a:pt x="2306535" y="663844"/>
                    <a:pt x="1485900" y="663844"/>
                  </a:cubicBezTo>
                  <a:cubicBezTo>
                    <a:pt x="665264" y="663844"/>
                    <a:pt x="0" y="535619"/>
                    <a:pt x="0" y="377428"/>
                  </a:cubicBezTo>
                  <a:lnTo>
                    <a:pt x="0" y="264461"/>
                  </a:lnTo>
                  <a:cubicBezTo>
                    <a:pt x="0" y="145322"/>
                    <a:pt x="377428" y="43167"/>
                    <a:pt x="914400" y="0"/>
                  </a:cubicBezTo>
                  <a:lnTo>
                    <a:pt x="914400" y="254279"/>
                  </a:lnTo>
                  <a:cubicBezTo>
                    <a:pt x="914400" y="314639"/>
                    <a:pt x="1170270" y="363569"/>
                    <a:pt x="1485900" y="363569"/>
                  </a:cubicBezTo>
                  <a:cubicBezTo>
                    <a:pt x="1801529" y="363569"/>
                    <a:pt x="2057400" y="314639"/>
                    <a:pt x="2057400" y="254279"/>
                  </a:cubicBezTo>
                  <a:lnTo>
                    <a:pt x="2057400" y="0"/>
                  </a:lnTo>
                  <a:cubicBezTo>
                    <a:pt x="2594371" y="43167"/>
                    <a:pt x="2971800" y="145322"/>
                    <a:pt x="2971800" y="264461"/>
                  </a:cubicBezTo>
                </a:path>
              </a:pathLst>
            </a:custGeom>
            <a:solidFill>
              <a:srgbClr val="3CC583"/>
            </a:solidFill>
            <a:ln>
              <a:noFill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1" name="Rounded Rectangle 6">
              <a:extLst>
                <a:ext uri="{FF2B5EF4-FFF2-40B4-BE49-F238E27FC236}">
                  <a16:creationId xmlns:a16="http://schemas.microsoft.com/office/drawing/2014/main" id="{B5365599-5944-6B75-BECE-9416E736CCFB}"/>
                </a:ext>
              </a:extLst>
            </p:cNvPr>
            <p:cNvSpPr/>
            <p:nvPr/>
          </p:nvSpPr>
          <p:spPr>
            <a:xfrm>
              <a:off x="2780984" y="2745252"/>
              <a:ext cx="2971800" cy="663848"/>
            </a:xfrm>
            <a:custGeom>
              <a:avLst/>
              <a:gdLst/>
              <a:ahLst/>
              <a:cxnLst/>
              <a:rect l="0" t="0" r="0" b="0"/>
              <a:pathLst>
                <a:path w="2971800" h="663848">
                  <a:moveTo>
                    <a:pt x="2971800" y="264466"/>
                  </a:moveTo>
                  <a:lnTo>
                    <a:pt x="2971800" y="377431"/>
                  </a:lnTo>
                  <a:cubicBezTo>
                    <a:pt x="2971800" y="535615"/>
                    <a:pt x="2306539" y="663848"/>
                    <a:pt x="1485900" y="663848"/>
                  </a:cubicBezTo>
                  <a:cubicBezTo>
                    <a:pt x="665260" y="663848"/>
                    <a:pt x="0" y="535615"/>
                    <a:pt x="0" y="377431"/>
                  </a:cubicBezTo>
                  <a:lnTo>
                    <a:pt x="0" y="264466"/>
                  </a:lnTo>
                  <a:cubicBezTo>
                    <a:pt x="0" y="145318"/>
                    <a:pt x="377430" y="43163"/>
                    <a:pt x="914400" y="0"/>
                  </a:cubicBezTo>
                  <a:lnTo>
                    <a:pt x="914400" y="254278"/>
                  </a:lnTo>
                  <a:cubicBezTo>
                    <a:pt x="914400" y="314640"/>
                    <a:pt x="1170269" y="363573"/>
                    <a:pt x="1485900" y="363573"/>
                  </a:cubicBezTo>
                  <a:cubicBezTo>
                    <a:pt x="1801530" y="363573"/>
                    <a:pt x="2057400" y="314640"/>
                    <a:pt x="2057400" y="254279"/>
                  </a:cubicBezTo>
                  <a:lnTo>
                    <a:pt x="2057400" y="0"/>
                  </a:lnTo>
                  <a:cubicBezTo>
                    <a:pt x="2594369" y="43163"/>
                    <a:pt x="2971800" y="145319"/>
                    <a:pt x="2971800" y="264466"/>
                  </a:cubicBezTo>
                  <a:close/>
                  <a:moveTo>
                    <a:pt x="0" y="263797"/>
                  </a:moveTo>
                  <a:cubicBezTo>
                    <a:pt x="0" y="421981"/>
                    <a:pt x="665260" y="550215"/>
                    <a:pt x="1485900" y="550215"/>
                  </a:cubicBezTo>
                  <a:cubicBezTo>
                    <a:pt x="2306539" y="550215"/>
                    <a:pt x="2971800" y="421982"/>
                    <a:pt x="2971800" y="263797"/>
                  </a:cubicBezTo>
                </a:path>
              </a:pathLst>
            </a:custGeom>
            <a:noFill/>
            <a:ln w="14287">
              <a:solidFill>
                <a:srgbClr val="FFFFFF"/>
              </a:solidFill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2" name="Rounded Rectangle 7">
              <a:extLst>
                <a:ext uri="{FF2B5EF4-FFF2-40B4-BE49-F238E27FC236}">
                  <a16:creationId xmlns:a16="http://schemas.microsoft.com/office/drawing/2014/main" id="{3A572530-EF3F-47E8-EC55-2A3742EED6F4}"/>
                </a:ext>
              </a:extLst>
            </p:cNvPr>
            <p:cNvSpPr/>
            <p:nvPr/>
          </p:nvSpPr>
          <p:spPr>
            <a:xfrm>
              <a:off x="2780985" y="1808900"/>
              <a:ext cx="2971800" cy="685800"/>
            </a:xfrm>
            <a:custGeom>
              <a:avLst/>
              <a:gdLst/>
              <a:ahLst/>
              <a:cxnLst/>
              <a:rect l="0" t="0" r="0" b="0"/>
              <a:pathLst>
                <a:path w="2971800" h="685800">
                  <a:moveTo>
                    <a:pt x="1485900" y="572833"/>
                  </a:moveTo>
                  <a:cubicBezTo>
                    <a:pt x="665264" y="572833"/>
                    <a:pt x="0" y="444598"/>
                    <a:pt x="0" y="286416"/>
                  </a:cubicBezTo>
                  <a:cubicBezTo>
                    <a:pt x="0" y="128235"/>
                    <a:pt x="665264" y="0"/>
                    <a:pt x="1485900" y="0"/>
                  </a:cubicBezTo>
                  <a:cubicBezTo>
                    <a:pt x="2306535" y="0"/>
                    <a:pt x="2971800" y="128235"/>
                    <a:pt x="2971800" y="286416"/>
                  </a:cubicBezTo>
                  <a:cubicBezTo>
                    <a:pt x="2971800" y="444598"/>
                    <a:pt x="2306535" y="572833"/>
                    <a:pt x="1485900" y="572833"/>
                  </a:cubicBezTo>
                  <a:moveTo>
                    <a:pt x="0" y="399383"/>
                  </a:moveTo>
                  <a:cubicBezTo>
                    <a:pt x="0" y="557564"/>
                    <a:pt x="665264" y="685800"/>
                    <a:pt x="1485900" y="685800"/>
                  </a:cubicBezTo>
                  <a:cubicBezTo>
                    <a:pt x="2306535" y="685800"/>
                    <a:pt x="2971800" y="557564"/>
                    <a:pt x="2971800" y="399383"/>
                  </a:cubicBezTo>
                  <a:lnTo>
                    <a:pt x="2971800" y="286416"/>
                  </a:lnTo>
                  <a:cubicBezTo>
                    <a:pt x="2971800" y="444598"/>
                    <a:pt x="2306535" y="572833"/>
                    <a:pt x="1485900" y="572833"/>
                  </a:cubicBezTo>
                  <a:cubicBezTo>
                    <a:pt x="665264" y="572833"/>
                    <a:pt x="0" y="444598"/>
                    <a:pt x="0" y="286416"/>
                  </a:cubicBezTo>
                  <a:lnTo>
                    <a:pt x="0" y="399383"/>
                  </a:lnTo>
                </a:path>
              </a:pathLst>
            </a:custGeom>
            <a:solidFill>
              <a:srgbClr val="1EABDA"/>
            </a:solidFill>
            <a:ln>
              <a:noFill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3" name="Rounded Rectangle 8">
              <a:extLst>
                <a:ext uri="{FF2B5EF4-FFF2-40B4-BE49-F238E27FC236}">
                  <a16:creationId xmlns:a16="http://schemas.microsoft.com/office/drawing/2014/main" id="{792B838B-D93D-249A-079E-956A409F95C5}"/>
                </a:ext>
              </a:extLst>
            </p:cNvPr>
            <p:cNvSpPr/>
            <p:nvPr/>
          </p:nvSpPr>
          <p:spPr>
            <a:xfrm>
              <a:off x="2780985" y="1808900"/>
              <a:ext cx="2971800" cy="685800"/>
            </a:xfrm>
            <a:custGeom>
              <a:avLst/>
              <a:gdLst/>
              <a:ahLst/>
              <a:cxnLst/>
              <a:rect l="0" t="0" r="0" b="0"/>
              <a:pathLst>
                <a:path w="2971800" h="685800">
                  <a:moveTo>
                    <a:pt x="1485900" y="572834"/>
                  </a:moveTo>
                  <a:cubicBezTo>
                    <a:pt x="665260" y="572834"/>
                    <a:pt x="0" y="444601"/>
                    <a:pt x="0" y="286416"/>
                  </a:cubicBezTo>
                  <a:cubicBezTo>
                    <a:pt x="0" y="128233"/>
                    <a:pt x="665260" y="0"/>
                    <a:pt x="1485900" y="0"/>
                  </a:cubicBezTo>
                  <a:cubicBezTo>
                    <a:pt x="2306539" y="0"/>
                    <a:pt x="2971800" y="128233"/>
                    <a:pt x="2971800" y="286417"/>
                  </a:cubicBezTo>
                  <a:cubicBezTo>
                    <a:pt x="2971800" y="444601"/>
                    <a:pt x="2306539" y="572834"/>
                    <a:pt x="1485900" y="572834"/>
                  </a:cubicBezTo>
                  <a:close/>
                  <a:moveTo>
                    <a:pt x="0" y="399382"/>
                  </a:moveTo>
                  <a:cubicBezTo>
                    <a:pt x="0" y="557566"/>
                    <a:pt x="665260" y="685800"/>
                    <a:pt x="1485900" y="685800"/>
                  </a:cubicBezTo>
                  <a:cubicBezTo>
                    <a:pt x="2306539" y="685800"/>
                    <a:pt x="2971800" y="557566"/>
                    <a:pt x="2971800" y="399383"/>
                  </a:cubicBezTo>
                  <a:lnTo>
                    <a:pt x="2971800" y="286417"/>
                  </a:lnTo>
                  <a:cubicBezTo>
                    <a:pt x="2971800" y="444601"/>
                    <a:pt x="2306539" y="572834"/>
                    <a:pt x="1485900" y="572834"/>
                  </a:cubicBezTo>
                  <a:cubicBezTo>
                    <a:pt x="665260" y="572834"/>
                    <a:pt x="0" y="444601"/>
                    <a:pt x="0" y="286416"/>
                  </a:cubicBezTo>
                  <a:lnTo>
                    <a:pt x="0" y="399382"/>
                  </a:lnTo>
                  <a:close/>
                </a:path>
              </a:pathLst>
            </a:custGeom>
            <a:noFill/>
            <a:ln w="14287">
              <a:solidFill>
                <a:srgbClr val="FFFFFF"/>
              </a:solidFill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4" name="Rounded Rectangle 9">
              <a:extLst>
                <a:ext uri="{FF2B5EF4-FFF2-40B4-BE49-F238E27FC236}">
                  <a16:creationId xmlns:a16="http://schemas.microsoft.com/office/drawing/2014/main" id="{FE1AE4B3-D0C8-151A-D916-D51C496FD495}"/>
                </a:ext>
              </a:extLst>
            </p:cNvPr>
            <p:cNvSpPr/>
            <p:nvPr/>
          </p:nvSpPr>
          <p:spPr>
            <a:xfrm>
              <a:off x="2942910" y="1618400"/>
              <a:ext cx="2647950" cy="2533650"/>
            </a:xfrm>
            <a:custGeom>
              <a:avLst/>
              <a:gdLst/>
              <a:ahLst/>
              <a:cxnLst/>
              <a:rect l="0" t="0" r="0" b="0"/>
              <a:pathLst>
                <a:path w="2647950" h="2533650">
                  <a:moveTo>
                    <a:pt x="238125" y="1312954"/>
                  </a:moveTo>
                  <a:cubicBezTo>
                    <a:pt x="238125" y="1307134"/>
                    <a:pt x="240906" y="1301743"/>
                    <a:pt x="244906" y="1297514"/>
                  </a:cubicBezTo>
                  <a:cubicBezTo>
                    <a:pt x="258175" y="1283493"/>
                    <a:pt x="266700" y="1262748"/>
                    <a:pt x="266700" y="1243012"/>
                  </a:cubicBezTo>
                  <a:cubicBezTo>
                    <a:pt x="266700" y="1208817"/>
                    <a:pt x="241115" y="1181100"/>
                    <a:pt x="209550" y="1181100"/>
                  </a:cubicBezTo>
                  <a:cubicBezTo>
                    <a:pt x="177984" y="1181100"/>
                    <a:pt x="152400" y="1208817"/>
                    <a:pt x="152400" y="1243012"/>
                  </a:cubicBezTo>
                  <a:cubicBezTo>
                    <a:pt x="152400" y="1262748"/>
                    <a:pt x="160924" y="1283493"/>
                    <a:pt x="174193" y="1297514"/>
                  </a:cubicBezTo>
                  <a:cubicBezTo>
                    <a:pt x="178193" y="1301743"/>
                    <a:pt x="180975" y="1307134"/>
                    <a:pt x="180975" y="1312954"/>
                  </a:cubicBezTo>
                  <a:lnTo>
                    <a:pt x="180975" y="1314450"/>
                  </a:lnTo>
                  <a:cubicBezTo>
                    <a:pt x="180975" y="1324975"/>
                    <a:pt x="172450" y="1333500"/>
                    <a:pt x="161925" y="1333500"/>
                  </a:cubicBezTo>
                  <a:lnTo>
                    <a:pt x="152400" y="1333500"/>
                  </a:lnTo>
                  <a:cubicBezTo>
                    <a:pt x="120834" y="1333500"/>
                    <a:pt x="95250" y="1359084"/>
                    <a:pt x="95250" y="1390650"/>
                  </a:cubicBezTo>
                  <a:lnTo>
                    <a:pt x="95250" y="1428750"/>
                  </a:lnTo>
                  <a:cubicBezTo>
                    <a:pt x="95250" y="1439275"/>
                    <a:pt x="146427" y="1447800"/>
                    <a:pt x="209550" y="1447800"/>
                  </a:cubicBezTo>
                  <a:cubicBezTo>
                    <a:pt x="272672" y="1447800"/>
                    <a:pt x="323850" y="1439275"/>
                    <a:pt x="323850" y="1428750"/>
                  </a:cubicBezTo>
                  <a:lnTo>
                    <a:pt x="323850" y="1390650"/>
                  </a:lnTo>
                  <a:cubicBezTo>
                    <a:pt x="323850" y="1359084"/>
                    <a:pt x="298265" y="1333500"/>
                    <a:pt x="266700" y="1333500"/>
                  </a:cubicBezTo>
                  <a:lnTo>
                    <a:pt x="257175" y="1333500"/>
                  </a:lnTo>
                  <a:cubicBezTo>
                    <a:pt x="246649" y="1333500"/>
                    <a:pt x="238125" y="1324975"/>
                    <a:pt x="238125" y="1314450"/>
                  </a:cubicBezTo>
                  <a:lnTo>
                    <a:pt x="238125" y="1312954"/>
                  </a:lnTo>
                  <a:moveTo>
                    <a:pt x="2409825" y="1312954"/>
                  </a:moveTo>
                  <a:cubicBezTo>
                    <a:pt x="2409825" y="1307134"/>
                    <a:pt x="2407043" y="1301743"/>
                    <a:pt x="2403043" y="1297514"/>
                  </a:cubicBezTo>
                  <a:cubicBezTo>
                    <a:pt x="2389774" y="1283493"/>
                    <a:pt x="2381250" y="1262748"/>
                    <a:pt x="2381250" y="1243012"/>
                  </a:cubicBezTo>
                  <a:cubicBezTo>
                    <a:pt x="2381250" y="1208817"/>
                    <a:pt x="2406834" y="1181100"/>
                    <a:pt x="2438400" y="1181100"/>
                  </a:cubicBezTo>
                  <a:cubicBezTo>
                    <a:pt x="2469965" y="1181100"/>
                    <a:pt x="2495550" y="1208817"/>
                    <a:pt x="2495550" y="1243012"/>
                  </a:cubicBezTo>
                  <a:cubicBezTo>
                    <a:pt x="2495550" y="1262748"/>
                    <a:pt x="2487025" y="1283493"/>
                    <a:pt x="2473756" y="1297514"/>
                  </a:cubicBezTo>
                  <a:cubicBezTo>
                    <a:pt x="2469756" y="1301743"/>
                    <a:pt x="2466975" y="1307134"/>
                    <a:pt x="2466975" y="1312954"/>
                  </a:cubicBezTo>
                  <a:lnTo>
                    <a:pt x="2466975" y="1314450"/>
                  </a:lnTo>
                  <a:cubicBezTo>
                    <a:pt x="2466975" y="1324975"/>
                    <a:pt x="2475499" y="1333500"/>
                    <a:pt x="2486025" y="1333500"/>
                  </a:cubicBezTo>
                  <a:lnTo>
                    <a:pt x="2495550" y="1333500"/>
                  </a:lnTo>
                  <a:cubicBezTo>
                    <a:pt x="2527115" y="1333500"/>
                    <a:pt x="2552700" y="1359084"/>
                    <a:pt x="2552700" y="1390650"/>
                  </a:cubicBezTo>
                  <a:lnTo>
                    <a:pt x="2552700" y="1428750"/>
                  </a:lnTo>
                  <a:cubicBezTo>
                    <a:pt x="2552700" y="1439275"/>
                    <a:pt x="2501522" y="1447800"/>
                    <a:pt x="2438400" y="1447800"/>
                  </a:cubicBezTo>
                  <a:cubicBezTo>
                    <a:pt x="2375277" y="1447800"/>
                    <a:pt x="2324100" y="1439275"/>
                    <a:pt x="2324100" y="1428750"/>
                  </a:cubicBezTo>
                  <a:lnTo>
                    <a:pt x="2324100" y="1390650"/>
                  </a:lnTo>
                  <a:cubicBezTo>
                    <a:pt x="2324100" y="1359084"/>
                    <a:pt x="2349684" y="1333500"/>
                    <a:pt x="2381250" y="1333500"/>
                  </a:cubicBezTo>
                  <a:lnTo>
                    <a:pt x="2390775" y="1333500"/>
                  </a:lnTo>
                  <a:cubicBezTo>
                    <a:pt x="2401300" y="1333500"/>
                    <a:pt x="2409825" y="1324975"/>
                    <a:pt x="2409825" y="1314450"/>
                  </a:cubicBezTo>
                  <a:lnTo>
                    <a:pt x="2409825" y="1312954"/>
                  </a:lnTo>
                  <a:moveTo>
                    <a:pt x="609600" y="1122454"/>
                  </a:moveTo>
                  <a:cubicBezTo>
                    <a:pt x="609600" y="1116634"/>
                    <a:pt x="612381" y="1111243"/>
                    <a:pt x="616381" y="1107014"/>
                  </a:cubicBezTo>
                  <a:cubicBezTo>
                    <a:pt x="629650" y="1092993"/>
                    <a:pt x="638175" y="1072248"/>
                    <a:pt x="638175" y="1052512"/>
                  </a:cubicBezTo>
                  <a:cubicBezTo>
                    <a:pt x="638175" y="1018317"/>
                    <a:pt x="612590" y="990600"/>
                    <a:pt x="581025" y="990600"/>
                  </a:cubicBezTo>
                  <a:cubicBezTo>
                    <a:pt x="549459" y="990600"/>
                    <a:pt x="523875" y="1018317"/>
                    <a:pt x="523875" y="1052512"/>
                  </a:cubicBezTo>
                  <a:cubicBezTo>
                    <a:pt x="523875" y="1072248"/>
                    <a:pt x="532399" y="1092993"/>
                    <a:pt x="545668" y="1107014"/>
                  </a:cubicBezTo>
                  <a:cubicBezTo>
                    <a:pt x="549668" y="1111243"/>
                    <a:pt x="552450" y="1116634"/>
                    <a:pt x="552450" y="1122454"/>
                  </a:cubicBezTo>
                  <a:lnTo>
                    <a:pt x="552450" y="1123950"/>
                  </a:lnTo>
                  <a:cubicBezTo>
                    <a:pt x="552450" y="1134475"/>
                    <a:pt x="543925" y="1143000"/>
                    <a:pt x="533400" y="1143000"/>
                  </a:cubicBezTo>
                  <a:lnTo>
                    <a:pt x="523875" y="1143000"/>
                  </a:lnTo>
                  <a:cubicBezTo>
                    <a:pt x="492309" y="1143000"/>
                    <a:pt x="466725" y="1168584"/>
                    <a:pt x="466725" y="1200150"/>
                  </a:cubicBezTo>
                  <a:lnTo>
                    <a:pt x="466725" y="1238250"/>
                  </a:lnTo>
                  <a:cubicBezTo>
                    <a:pt x="466725" y="1248775"/>
                    <a:pt x="517902" y="1257300"/>
                    <a:pt x="581025" y="1257300"/>
                  </a:cubicBezTo>
                  <a:cubicBezTo>
                    <a:pt x="644147" y="1257300"/>
                    <a:pt x="695325" y="1248775"/>
                    <a:pt x="695325" y="1238250"/>
                  </a:cubicBezTo>
                  <a:lnTo>
                    <a:pt x="695325" y="1200150"/>
                  </a:lnTo>
                  <a:cubicBezTo>
                    <a:pt x="695325" y="1168584"/>
                    <a:pt x="669740" y="1143000"/>
                    <a:pt x="638175" y="1143000"/>
                  </a:cubicBezTo>
                  <a:lnTo>
                    <a:pt x="628650" y="1143000"/>
                  </a:lnTo>
                  <a:cubicBezTo>
                    <a:pt x="618124" y="1143000"/>
                    <a:pt x="609600" y="1134475"/>
                    <a:pt x="609600" y="1123950"/>
                  </a:cubicBezTo>
                  <a:lnTo>
                    <a:pt x="609600" y="1122454"/>
                  </a:lnTo>
                  <a:moveTo>
                    <a:pt x="2038350" y="1122454"/>
                  </a:moveTo>
                  <a:cubicBezTo>
                    <a:pt x="2038350" y="1116634"/>
                    <a:pt x="2035568" y="1111243"/>
                    <a:pt x="2031568" y="1107014"/>
                  </a:cubicBezTo>
                  <a:cubicBezTo>
                    <a:pt x="2018299" y="1092993"/>
                    <a:pt x="2009775" y="1072248"/>
                    <a:pt x="2009775" y="1052512"/>
                  </a:cubicBezTo>
                  <a:cubicBezTo>
                    <a:pt x="2009775" y="1018317"/>
                    <a:pt x="2035359" y="990600"/>
                    <a:pt x="2066925" y="990600"/>
                  </a:cubicBezTo>
                  <a:cubicBezTo>
                    <a:pt x="2098490" y="990600"/>
                    <a:pt x="2124075" y="1018317"/>
                    <a:pt x="2124075" y="1052512"/>
                  </a:cubicBezTo>
                  <a:cubicBezTo>
                    <a:pt x="2124075" y="1072248"/>
                    <a:pt x="2115550" y="1092993"/>
                    <a:pt x="2102281" y="1107014"/>
                  </a:cubicBezTo>
                  <a:cubicBezTo>
                    <a:pt x="2098281" y="1111243"/>
                    <a:pt x="2095500" y="1116634"/>
                    <a:pt x="2095500" y="1122454"/>
                  </a:cubicBezTo>
                  <a:lnTo>
                    <a:pt x="2095500" y="1123950"/>
                  </a:lnTo>
                  <a:cubicBezTo>
                    <a:pt x="2095500" y="1134475"/>
                    <a:pt x="2104024" y="1143000"/>
                    <a:pt x="2114550" y="1143000"/>
                  </a:cubicBezTo>
                  <a:lnTo>
                    <a:pt x="2124075" y="1143000"/>
                  </a:lnTo>
                  <a:cubicBezTo>
                    <a:pt x="2155640" y="1143000"/>
                    <a:pt x="2181225" y="1168584"/>
                    <a:pt x="2181225" y="1200150"/>
                  </a:cubicBezTo>
                  <a:lnTo>
                    <a:pt x="2181225" y="1238250"/>
                  </a:lnTo>
                  <a:cubicBezTo>
                    <a:pt x="2181225" y="1248775"/>
                    <a:pt x="2130047" y="1257300"/>
                    <a:pt x="2066925" y="1257300"/>
                  </a:cubicBezTo>
                  <a:cubicBezTo>
                    <a:pt x="2003802" y="1257300"/>
                    <a:pt x="1952625" y="1248775"/>
                    <a:pt x="1952625" y="1238250"/>
                  </a:cubicBezTo>
                  <a:lnTo>
                    <a:pt x="1952625" y="1200150"/>
                  </a:lnTo>
                  <a:cubicBezTo>
                    <a:pt x="1952625" y="1168584"/>
                    <a:pt x="1978209" y="1143000"/>
                    <a:pt x="2009775" y="1143000"/>
                  </a:cubicBezTo>
                  <a:lnTo>
                    <a:pt x="2019300" y="1143000"/>
                  </a:lnTo>
                  <a:cubicBezTo>
                    <a:pt x="2029825" y="1143000"/>
                    <a:pt x="2038350" y="1134475"/>
                    <a:pt x="2038350" y="1123950"/>
                  </a:cubicBezTo>
                  <a:lnTo>
                    <a:pt x="2038350" y="1122454"/>
                  </a:lnTo>
                  <a:moveTo>
                    <a:pt x="781050" y="1465354"/>
                  </a:moveTo>
                  <a:cubicBezTo>
                    <a:pt x="781050" y="1459534"/>
                    <a:pt x="783831" y="1454143"/>
                    <a:pt x="787831" y="1449914"/>
                  </a:cubicBezTo>
                  <a:cubicBezTo>
                    <a:pt x="801100" y="1435893"/>
                    <a:pt x="809625" y="1415148"/>
                    <a:pt x="809625" y="1395412"/>
                  </a:cubicBezTo>
                  <a:cubicBezTo>
                    <a:pt x="809625" y="1361217"/>
                    <a:pt x="784040" y="1333500"/>
                    <a:pt x="752475" y="1333500"/>
                  </a:cubicBezTo>
                  <a:cubicBezTo>
                    <a:pt x="720909" y="1333500"/>
                    <a:pt x="695325" y="1361217"/>
                    <a:pt x="695325" y="1395412"/>
                  </a:cubicBezTo>
                  <a:cubicBezTo>
                    <a:pt x="695325" y="1415148"/>
                    <a:pt x="703849" y="1435893"/>
                    <a:pt x="717118" y="1449914"/>
                  </a:cubicBezTo>
                  <a:cubicBezTo>
                    <a:pt x="721118" y="1454143"/>
                    <a:pt x="723900" y="1459534"/>
                    <a:pt x="723900" y="1465354"/>
                  </a:cubicBezTo>
                  <a:lnTo>
                    <a:pt x="723900" y="1466850"/>
                  </a:lnTo>
                  <a:cubicBezTo>
                    <a:pt x="723900" y="1477375"/>
                    <a:pt x="715375" y="1485900"/>
                    <a:pt x="704850" y="1485900"/>
                  </a:cubicBezTo>
                  <a:lnTo>
                    <a:pt x="695325" y="1485900"/>
                  </a:lnTo>
                  <a:cubicBezTo>
                    <a:pt x="663759" y="1485900"/>
                    <a:pt x="638175" y="1511484"/>
                    <a:pt x="638175" y="1543050"/>
                  </a:cubicBezTo>
                  <a:lnTo>
                    <a:pt x="638175" y="1581150"/>
                  </a:lnTo>
                  <a:cubicBezTo>
                    <a:pt x="638175" y="1591675"/>
                    <a:pt x="689352" y="1600200"/>
                    <a:pt x="752475" y="1600200"/>
                  </a:cubicBezTo>
                  <a:cubicBezTo>
                    <a:pt x="815597" y="1600200"/>
                    <a:pt x="866775" y="1591675"/>
                    <a:pt x="866775" y="1581150"/>
                  </a:cubicBezTo>
                  <a:lnTo>
                    <a:pt x="866775" y="1543050"/>
                  </a:lnTo>
                  <a:cubicBezTo>
                    <a:pt x="866775" y="1511484"/>
                    <a:pt x="841190" y="1485900"/>
                    <a:pt x="809625" y="1485900"/>
                  </a:cubicBezTo>
                  <a:lnTo>
                    <a:pt x="800100" y="1485900"/>
                  </a:lnTo>
                  <a:cubicBezTo>
                    <a:pt x="789574" y="1485900"/>
                    <a:pt x="781050" y="1477375"/>
                    <a:pt x="781050" y="1466850"/>
                  </a:cubicBezTo>
                  <a:lnTo>
                    <a:pt x="781050" y="1465354"/>
                  </a:lnTo>
                  <a:moveTo>
                    <a:pt x="1866900" y="1465354"/>
                  </a:moveTo>
                  <a:cubicBezTo>
                    <a:pt x="1866900" y="1459534"/>
                    <a:pt x="1864118" y="1454143"/>
                    <a:pt x="1860118" y="1449914"/>
                  </a:cubicBezTo>
                  <a:cubicBezTo>
                    <a:pt x="1846849" y="1435893"/>
                    <a:pt x="1838325" y="1415148"/>
                    <a:pt x="1838325" y="1395412"/>
                  </a:cubicBezTo>
                  <a:cubicBezTo>
                    <a:pt x="1838325" y="1361217"/>
                    <a:pt x="1863909" y="1333500"/>
                    <a:pt x="1895475" y="1333500"/>
                  </a:cubicBezTo>
                  <a:cubicBezTo>
                    <a:pt x="1927040" y="1333500"/>
                    <a:pt x="1952625" y="1361217"/>
                    <a:pt x="1952625" y="1395412"/>
                  </a:cubicBezTo>
                  <a:cubicBezTo>
                    <a:pt x="1952625" y="1415148"/>
                    <a:pt x="1944100" y="1435893"/>
                    <a:pt x="1930831" y="1449914"/>
                  </a:cubicBezTo>
                  <a:cubicBezTo>
                    <a:pt x="1926831" y="1454143"/>
                    <a:pt x="1924050" y="1459534"/>
                    <a:pt x="1924050" y="1465354"/>
                  </a:cubicBezTo>
                  <a:lnTo>
                    <a:pt x="1924050" y="1466850"/>
                  </a:lnTo>
                  <a:cubicBezTo>
                    <a:pt x="1924050" y="1477375"/>
                    <a:pt x="1932574" y="1485900"/>
                    <a:pt x="1943100" y="1485900"/>
                  </a:cubicBezTo>
                  <a:lnTo>
                    <a:pt x="1952625" y="1485900"/>
                  </a:lnTo>
                  <a:cubicBezTo>
                    <a:pt x="1984190" y="1485900"/>
                    <a:pt x="2009775" y="1511484"/>
                    <a:pt x="2009775" y="1543050"/>
                  </a:cubicBezTo>
                  <a:lnTo>
                    <a:pt x="2009775" y="1581150"/>
                  </a:lnTo>
                  <a:cubicBezTo>
                    <a:pt x="2009775" y="1591675"/>
                    <a:pt x="1958597" y="1600200"/>
                    <a:pt x="1895475" y="1600200"/>
                  </a:cubicBezTo>
                  <a:cubicBezTo>
                    <a:pt x="1832352" y="1600200"/>
                    <a:pt x="1781175" y="1591675"/>
                    <a:pt x="1781175" y="1581150"/>
                  </a:cubicBezTo>
                  <a:lnTo>
                    <a:pt x="1781175" y="1543050"/>
                  </a:lnTo>
                  <a:cubicBezTo>
                    <a:pt x="1781175" y="1511484"/>
                    <a:pt x="1806759" y="1485900"/>
                    <a:pt x="1838325" y="1485900"/>
                  </a:cubicBezTo>
                  <a:lnTo>
                    <a:pt x="1847850" y="1485900"/>
                  </a:lnTo>
                  <a:cubicBezTo>
                    <a:pt x="1858375" y="1485900"/>
                    <a:pt x="1866900" y="1477375"/>
                    <a:pt x="1866900" y="1466850"/>
                  </a:cubicBezTo>
                  <a:lnTo>
                    <a:pt x="1866900" y="1465354"/>
                  </a:lnTo>
                  <a:moveTo>
                    <a:pt x="1295400" y="1484404"/>
                  </a:moveTo>
                  <a:cubicBezTo>
                    <a:pt x="1295400" y="1478584"/>
                    <a:pt x="1292618" y="1473193"/>
                    <a:pt x="1288618" y="1468964"/>
                  </a:cubicBezTo>
                  <a:cubicBezTo>
                    <a:pt x="1275349" y="1454943"/>
                    <a:pt x="1266825" y="1434198"/>
                    <a:pt x="1266825" y="1414462"/>
                  </a:cubicBezTo>
                  <a:cubicBezTo>
                    <a:pt x="1266825" y="1380267"/>
                    <a:pt x="1292409" y="1352550"/>
                    <a:pt x="1323975" y="1352550"/>
                  </a:cubicBezTo>
                  <a:cubicBezTo>
                    <a:pt x="1355540" y="1352550"/>
                    <a:pt x="1381125" y="1380267"/>
                    <a:pt x="1381125" y="1414462"/>
                  </a:cubicBezTo>
                  <a:cubicBezTo>
                    <a:pt x="1381125" y="1434198"/>
                    <a:pt x="1372600" y="1454943"/>
                    <a:pt x="1359331" y="1468964"/>
                  </a:cubicBezTo>
                  <a:cubicBezTo>
                    <a:pt x="1355331" y="1473193"/>
                    <a:pt x="1352550" y="1478584"/>
                    <a:pt x="1352550" y="1484404"/>
                  </a:cubicBezTo>
                  <a:lnTo>
                    <a:pt x="1352550" y="1485900"/>
                  </a:lnTo>
                  <a:cubicBezTo>
                    <a:pt x="1352550" y="1496425"/>
                    <a:pt x="1361074" y="1504950"/>
                    <a:pt x="1371600" y="1504950"/>
                  </a:cubicBezTo>
                  <a:lnTo>
                    <a:pt x="1381125" y="1504950"/>
                  </a:lnTo>
                  <a:cubicBezTo>
                    <a:pt x="1412690" y="1504950"/>
                    <a:pt x="1438275" y="1530534"/>
                    <a:pt x="1438275" y="1562100"/>
                  </a:cubicBezTo>
                  <a:lnTo>
                    <a:pt x="1438275" y="1600200"/>
                  </a:lnTo>
                  <a:cubicBezTo>
                    <a:pt x="1438275" y="1610725"/>
                    <a:pt x="1387097" y="1619250"/>
                    <a:pt x="1323975" y="1619250"/>
                  </a:cubicBezTo>
                  <a:cubicBezTo>
                    <a:pt x="1260852" y="1619250"/>
                    <a:pt x="1209675" y="1610725"/>
                    <a:pt x="1209675" y="1600200"/>
                  </a:cubicBezTo>
                  <a:lnTo>
                    <a:pt x="1209675" y="1562100"/>
                  </a:lnTo>
                  <a:cubicBezTo>
                    <a:pt x="1209675" y="1530534"/>
                    <a:pt x="1235259" y="1504950"/>
                    <a:pt x="1266825" y="1504950"/>
                  </a:cubicBezTo>
                  <a:lnTo>
                    <a:pt x="1276350" y="1504950"/>
                  </a:lnTo>
                  <a:cubicBezTo>
                    <a:pt x="1286875" y="1504950"/>
                    <a:pt x="1295400" y="1496425"/>
                    <a:pt x="1295400" y="1485900"/>
                  </a:cubicBezTo>
                  <a:lnTo>
                    <a:pt x="1295400" y="1484404"/>
                  </a:lnTo>
                  <a:moveTo>
                    <a:pt x="361950" y="465229"/>
                  </a:moveTo>
                  <a:cubicBezTo>
                    <a:pt x="361950" y="459409"/>
                    <a:pt x="364731" y="454018"/>
                    <a:pt x="368731" y="449789"/>
                  </a:cubicBezTo>
                  <a:cubicBezTo>
                    <a:pt x="382000" y="435768"/>
                    <a:pt x="390525" y="415023"/>
                    <a:pt x="390525" y="395287"/>
                  </a:cubicBezTo>
                  <a:cubicBezTo>
                    <a:pt x="390525" y="361092"/>
                    <a:pt x="364940" y="333375"/>
                    <a:pt x="333375" y="333375"/>
                  </a:cubicBezTo>
                  <a:cubicBezTo>
                    <a:pt x="301809" y="333375"/>
                    <a:pt x="276225" y="361092"/>
                    <a:pt x="276225" y="395287"/>
                  </a:cubicBezTo>
                  <a:cubicBezTo>
                    <a:pt x="276225" y="415023"/>
                    <a:pt x="284749" y="435768"/>
                    <a:pt x="298018" y="449789"/>
                  </a:cubicBezTo>
                  <a:cubicBezTo>
                    <a:pt x="302018" y="454018"/>
                    <a:pt x="304800" y="459409"/>
                    <a:pt x="304800" y="465229"/>
                  </a:cubicBezTo>
                  <a:lnTo>
                    <a:pt x="304800" y="466725"/>
                  </a:lnTo>
                  <a:cubicBezTo>
                    <a:pt x="304800" y="477250"/>
                    <a:pt x="296275" y="485775"/>
                    <a:pt x="285750" y="485775"/>
                  </a:cubicBezTo>
                  <a:lnTo>
                    <a:pt x="276225" y="485775"/>
                  </a:lnTo>
                  <a:cubicBezTo>
                    <a:pt x="244659" y="485775"/>
                    <a:pt x="219075" y="511359"/>
                    <a:pt x="219075" y="542925"/>
                  </a:cubicBezTo>
                  <a:lnTo>
                    <a:pt x="219075" y="581025"/>
                  </a:lnTo>
                  <a:cubicBezTo>
                    <a:pt x="219075" y="591550"/>
                    <a:pt x="270252" y="600075"/>
                    <a:pt x="333375" y="600075"/>
                  </a:cubicBezTo>
                  <a:cubicBezTo>
                    <a:pt x="396497" y="600075"/>
                    <a:pt x="447675" y="591550"/>
                    <a:pt x="447675" y="581025"/>
                  </a:cubicBezTo>
                  <a:lnTo>
                    <a:pt x="447675" y="542925"/>
                  </a:lnTo>
                  <a:cubicBezTo>
                    <a:pt x="447675" y="511359"/>
                    <a:pt x="422090" y="485775"/>
                    <a:pt x="390525" y="485775"/>
                  </a:cubicBezTo>
                  <a:lnTo>
                    <a:pt x="381000" y="485775"/>
                  </a:lnTo>
                  <a:cubicBezTo>
                    <a:pt x="370474" y="485775"/>
                    <a:pt x="361950" y="477250"/>
                    <a:pt x="361950" y="466725"/>
                  </a:cubicBezTo>
                  <a:lnTo>
                    <a:pt x="361950" y="465229"/>
                  </a:lnTo>
                  <a:moveTo>
                    <a:pt x="2286000" y="465229"/>
                  </a:moveTo>
                  <a:cubicBezTo>
                    <a:pt x="2286000" y="459409"/>
                    <a:pt x="2283218" y="454018"/>
                    <a:pt x="2279218" y="449789"/>
                  </a:cubicBezTo>
                  <a:cubicBezTo>
                    <a:pt x="2265949" y="435768"/>
                    <a:pt x="2257425" y="415023"/>
                    <a:pt x="2257425" y="395287"/>
                  </a:cubicBezTo>
                  <a:cubicBezTo>
                    <a:pt x="2257425" y="361092"/>
                    <a:pt x="2283009" y="333375"/>
                    <a:pt x="2314575" y="333375"/>
                  </a:cubicBezTo>
                  <a:cubicBezTo>
                    <a:pt x="2346140" y="333375"/>
                    <a:pt x="2371725" y="361092"/>
                    <a:pt x="2371725" y="395287"/>
                  </a:cubicBezTo>
                  <a:cubicBezTo>
                    <a:pt x="2371725" y="415023"/>
                    <a:pt x="2363200" y="435768"/>
                    <a:pt x="2349931" y="449789"/>
                  </a:cubicBezTo>
                  <a:cubicBezTo>
                    <a:pt x="2345931" y="454018"/>
                    <a:pt x="2343150" y="459409"/>
                    <a:pt x="2343150" y="465229"/>
                  </a:cubicBezTo>
                  <a:lnTo>
                    <a:pt x="2343150" y="466725"/>
                  </a:lnTo>
                  <a:cubicBezTo>
                    <a:pt x="2343150" y="477250"/>
                    <a:pt x="2351674" y="485775"/>
                    <a:pt x="2362200" y="485775"/>
                  </a:cubicBezTo>
                  <a:lnTo>
                    <a:pt x="2371725" y="485775"/>
                  </a:lnTo>
                  <a:cubicBezTo>
                    <a:pt x="2403290" y="485775"/>
                    <a:pt x="2428875" y="511359"/>
                    <a:pt x="2428875" y="542925"/>
                  </a:cubicBezTo>
                  <a:lnTo>
                    <a:pt x="2428875" y="581025"/>
                  </a:lnTo>
                  <a:cubicBezTo>
                    <a:pt x="2428875" y="591550"/>
                    <a:pt x="2377697" y="600075"/>
                    <a:pt x="2314575" y="600075"/>
                  </a:cubicBezTo>
                  <a:cubicBezTo>
                    <a:pt x="2251452" y="600075"/>
                    <a:pt x="2200275" y="591550"/>
                    <a:pt x="2200275" y="581025"/>
                  </a:cubicBezTo>
                  <a:lnTo>
                    <a:pt x="2200275" y="542925"/>
                  </a:lnTo>
                  <a:cubicBezTo>
                    <a:pt x="2200275" y="511359"/>
                    <a:pt x="2225859" y="485775"/>
                    <a:pt x="2257425" y="485775"/>
                  </a:cubicBezTo>
                  <a:lnTo>
                    <a:pt x="2266950" y="485775"/>
                  </a:lnTo>
                  <a:cubicBezTo>
                    <a:pt x="2277475" y="485775"/>
                    <a:pt x="2286000" y="477250"/>
                    <a:pt x="2286000" y="466725"/>
                  </a:cubicBezTo>
                  <a:lnTo>
                    <a:pt x="2286000" y="465229"/>
                  </a:lnTo>
                  <a:moveTo>
                    <a:pt x="142875" y="303304"/>
                  </a:moveTo>
                  <a:cubicBezTo>
                    <a:pt x="142875" y="297484"/>
                    <a:pt x="145656" y="292093"/>
                    <a:pt x="149656" y="287864"/>
                  </a:cubicBezTo>
                  <a:cubicBezTo>
                    <a:pt x="162925" y="273843"/>
                    <a:pt x="171450" y="253098"/>
                    <a:pt x="171450" y="233362"/>
                  </a:cubicBezTo>
                  <a:cubicBezTo>
                    <a:pt x="171450" y="199167"/>
                    <a:pt x="145865" y="171450"/>
                    <a:pt x="114300" y="171450"/>
                  </a:cubicBezTo>
                  <a:cubicBezTo>
                    <a:pt x="82734" y="171450"/>
                    <a:pt x="57150" y="199167"/>
                    <a:pt x="57150" y="233362"/>
                  </a:cubicBezTo>
                  <a:cubicBezTo>
                    <a:pt x="57150" y="253098"/>
                    <a:pt x="65674" y="273843"/>
                    <a:pt x="78943" y="287864"/>
                  </a:cubicBezTo>
                  <a:cubicBezTo>
                    <a:pt x="82943" y="292093"/>
                    <a:pt x="85725" y="297484"/>
                    <a:pt x="85725" y="303304"/>
                  </a:cubicBezTo>
                  <a:lnTo>
                    <a:pt x="85725" y="304800"/>
                  </a:lnTo>
                  <a:cubicBezTo>
                    <a:pt x="85725" y="315325"/>
                    <a:pt x="77200" y="323850"/>
                    <a:pt x="66675" y="323850"/>
                  </a:cubicBezTo>
                  <a:lnTo>
                    <a:pt x="57150" y="323850"/>
                  </a:lnTo>
                  <a:cubicBezTo>
                    <a:pt x="25584" y="323850"/>
                    <a:pt x="0" y="349434"/>
                    <a:pt x="0" y="381000"/>
                  </a:cubicBezTo>
                  <a:lnTo>
                    <a:pt x="0" y="419100"/>
                  </a:lnTo>
                  <a:cubicBezTo>
                    <a:pt x="0" y="429625"/>
                    <a:pt x="51177" y="438150"/>
                    <a:pt x="114300" y="438150"/>
                  </a:cubicBezTo>
                  <a:cubicBezTo>
                    <a:pt x="177422" y="438150"/>
                    <a:pt x="228600" y="429625"/>
                    <a:pt x="228600" y="419100"/>
                  </a:cubicBezTo>
                  <a:lnTo>
                    <a:pt x="228600" y="381000"/>
                  </a:lnTo>
                  <a:cubicBezTo>
                    <a:pt x="228600" y="349434"/>
                    <a:pt x="203015" y="323850"/>
                    <a:pt x="171450" y="323850"/>
                  </a:cubicBezTo>
                  <a:lnTo>
                    <a:pt x="161925" y="323850"/>
                  </a:lnTo>
                  <a:cubicBezTo>
                    <a:pt x="151399" y="323850"/>
                    <a:pt x="142875" y="315325"/>
                    <a:pt x="142875" y="304800"/>
                  </a:cubicBezTo>
                  <a:lnTo>
                    <a:pt x="142875" y="303304"/>
                  </a:lnTo>
                  <a:moveTo>
                    <a:pt x="2505075" y="303304"/>
                  </a:moveTo>
                  <a:cubicBezTo>
                    <a:pt x="2505075" y="297484"/>
                    <a:pt x="2502293" y="292093"/>
                    <a:pt x="2498293" y="287864"/>
                  </a:cubicBezTo>
                  <a:cubicBezTo>
                    <a:pt x="2485024" y="273843"/>
                    <a:pt x="2476500" y="253098"/>
                    <a:pt x="2476500" y="233362"/>
                  </a:cubicBezTo>
                  <a:cubicBezTo>
                    <a:pt x="2476500" y="199167"/>
                    <a:pt x="2502084" y="171450"/>
                    <a:pt x="2533650" y="171450"/>
                  </a:cubicBezTo>
                  <a:cubicBezTo>
                    <a:pt x="2565215" y="171450"/>
                    <a:pt x="2590800" y="199167"/>
                    <a:pt x="2590800" y="233362"/>
                  </a:cubicBezTo>
                  <a:cubicBezTo>
                    <a:pt x="2590800" y="253098"/>
                    <a:pt x="2582275" y="273843"/>
                    <a:pt x="2569006" y="287864"/>
                  </a:cubicBezTo>
                  <a:cubicBezTo>
                    <a:pt x="2565006" y="292093"/>
                    <a:pt x="2562225" y="297484"/>
                    <a:pt x="2562225" y="303304"/>
                  </a:cubicBezTo>
                  <a:lnTo>
                    <a:pt x="2562225" y="304800"/>
                  </a:lnTo>
                  <a:cubicBezTo>
                    <a:pt x="2562225" y="315325"/>
                    <a:pt x="2570749" y="323850"/>
                    <a:pt x="2581275" y="323850"/>
                  </a:cubicBezTo>
                  <a:lnTo>
                    <a:pt x="2590800" y="323850"/>
                  </a:lnTo>
                  <a:cubicBezTo>
                    <a:pt x="2622365" y="323850"/>
                    <a:pt x="2647950" y="349434"/>
                    <a:pt x="2647950" y="381000"/>
                  </a:cubicBezTo>
                  <a:lnTo>
                    <a:pt x="2647950" y="419100"/>
                  </a:lnTo>
                  <a:cubicBezTo>
                    <a:pt x="2647950" y="429625"/>
                    <a:pt x="2596772" y="438150"/>
                    <a:pt x="2533650" y="438150"/>
                  </a:cubicBezTo>
                  <a:cubicBezTo>
                    <a:pt x="2470527" y="438150"/>
                    <a:pt x="2419350" y="429625"/>
                    <a:pt x="2419350" y="419100"/>
                  </a:cubicBezTo>
                  <a:lnTo>
                    <a:pt x="2419350" y="381000"/>
                  </a:lnTo>
                  <a:cubicBezTo>
                    <a:pt x="2419350" y="349434"/>
                    <a:pt x="2444934" y="323850"/>
                    <a:pt x="2476500" y="323850"/>
                  </a:cubicBezTo>
                  <a:lnTo>
                    <a:pt x="2486025" y="323850"/>
                  </a:lnTo>
                  <a:cubicBezTo>
                    <a:pt x="2496550" y="323850"/>
                    <a:pt x="2505075" y="315325"/>
                    <a:pt x="2505075" y="304800"/>
                  </a:cubicBezTo>
                  <a:lnTo>
                    <a:pt x="2505075" y="303304"/>
                  </a:lnTo>
                  <a:moveTo>
                    <a:pt x="552450" y="227104"/>
                  </a:moveTo>
                  <a:cubicBezTo>
                    <a:pt x="552450" y="221284"/>
                    <a:pt x="555231" y="215893"/>
                    <a:pt x="559231" y="211664"/>
                  </a:cubicBezTo>
                  <a:cubicBezTo>
                    <a:pt x="572500" y="197643"/>
                    <a:pt x="581025" y="176898"/>
                    <a:pt x="581025" y="157162"/>
                  </a:cubicBezTo>
                  <a:cubicBezTo>
                    <a:pt x="581025" y="122967"/>
                    <a:pt x="555440" y="95250"/>
                    <a:pt x="523875" y="95250"/>
                  </a:cubicBezTo>
                  <a:cubicBezTo>
                    <a:pt x="492309" y="95250"/>
                    <a:pt x="466725" y="122967"/>
                    <a:pt x="466725" y="157162"/>
                  </a:cubicBezTo>
                  <a:cubicBezTo>
                    <a:pt x="466725" y="176898"/>
                    <a:pt x="475249" y="197643"/>
                    <a:pt x="488518" y="211664"/>
                  </a:cubicBezTo>
                  <a:cubicBezTo>
                    <a:pt x="492518" y="215893"/>
                    <a:pt x="495300" y="221284"/>
                    <a:pt x="495300" y="227104"/>
                  </a:cubicBezTo>
                  <a:lnTo>
                    <a:pt x="495300" y="228600"/>
                  </a:lnTo>
                  <a:cubicBezTo>
                    <a:pt x="495300" y="239125"/>
                    <a:pt x="486775" y="247650"/>
                    <a:pt x="476250" y="247650"/>
                  </a:cubicBezTo>
                  <a:lnTo>
                    <a:pt x="466725" y="247650"/>
                  </a:lnTo>
                  <a:cubicBezTo>
                    <a:pt x="435159" y="247650"/>
                    <a:pt x="409575" y="273234"/>
                    <a:pt x="409575" y="304800"/>
                  </a:cubicBezTo>
                  <a:lnTo>
                    <a:pt x="409575" y="342900"/>
                  </a:lnTo>
                  <a:cubicBezTo>
                    <a:pt x="409575" y="353425"/>
                    <a:pt x="460752" y="361950"/>
                    <a:pt x="523875" y="361950"/>
                  </a:cubicBezTo>
                  <a:cubicBezTo>
                    <a:pt x="586997" y="361950"/>
                    <a:pt x="638175" y="353425"/>
                    <a:pt x="638175" y="342900"/>
                  </a:cubicBezTo>
                  <a:lnTo>
                    <a:pt x="638175" y="304800"/>
                  </a:lnTo>
                  <a:cubicBezTo>
                    <a:pt x="638175" y="273234"/>
                    <a:pt x="612590" y="247650"/>
                    <a:pt x="581025" y="247650"/>
                  </a:cubicBezTo>
                  <a:lnTo>
                    <a:pt x="571500" y="247650"/>
                  </a:lnTo>
                  <a:cubicBezTo>
                    <a:pt x="560974" y="247650"/>
                    <a:pt x="552450" y="239125"/>
                    <a:pt x="552450" y="228600"/>
                  </a:cubicBezTo>
                  <a:lnTo>
                    <a:pt x="552450" y="227104"/>
                  </a:lnTo>
                  <a:moveTo>
                    <a:pt x="828675" y="189004"/>
                  </a:moveTo>
                  <a:cubicBezTo>
                    <a:pt x="828675" y="183184"/>
                    <a:pt x="831456" y="177793"/>
                    <a:pt x="835456" y="173564"/>
                  </a:cubicBezTo>
                  <a:cubicBezTo>
                    <a:pt x="848725" y="159543"/>
                    <a:pt x="857250" y="138798"/>
                    <a:pt x="857250" y="119062"/>
                  </a:cubicBezTo>
                  <a:cubicBezTo>
                    <a:pt x="857250" y="84867"/>
                    <a:pt x="831665" y="57150"/>
                    <a:pt x="800100" y="57150"/>
                  </a:cubicBezTo>
                  <a:cubicBezTo>
                    <a:pt x="768534" y="57150"/>
                    <a:pt x="742950" y="84867"/>
                    <a:pt x="742950" y="119062"/>
                  </a:cubicBezTo>
                  <a:cubicBezTo>
                    <a:pt x="742950" y="138798"/>
                    <a:pt x="751474" y="159543"/>
                    <a:pt x="764743" y="173564"/>
                  </a:cubicBezTo>
                  <a:cubicBezTo>
                    <a:pt x="768743" y="177793"/>
                    <a:pt x="771525" y="183184"/>
                    <a:pt x="771525" y="189004"/>
                  </a:cubicBezTo>
                  <a:lnTo>
                    <a:pt x="771525" y="190500"/>
                  </a:lnTo>
                  <a:cubicBezTo>
                    <a:pt x="771525" y="201025"/>
                    <a:pt x="763000" y="209550"/>
                    <a:pt x="752475" y="209550"/>
                  </a:cubicBezTo>
                  <a:lnTo>
                    <a:pt x="742950" y="209550"/>
                  </a:lnTo>
                  <a:cubicBezTo>
                    <a:pt x="711384" y="209550"/>
                    <a:pt x="685800" y="235134"/>
                    <a:pt x="685800" y="266700"/>
                  </a:cubicBezTo>
                  <a:lnTo>
                    <a:pt x="685800" y="304800"/>
                  </a:lnTo>
                  <a:cubicBezTo>
                    <a:pt x="685800" y="315325"/>
                    <a:pt x="736977" y="323850"/>
                    <a:pt x="800100" y="323850"/>
                  </a:cubicBezTo>
                  <a:cubicBezTo>
                    <a:pt x="863222" y="323850"/>
                    <a:pt x="914400" y="315325"/>
                    <a:pt x="914400" y="304800"/>
                  </a:cubicBezTo>
                  <a:lnTo>
                    <a:pt x="914400" y="266700"/>
                  </a:lnTo>
                  <a:cubicBezTo>
                    <a:pt x="914400" y="235134"/>
                    <a:pt x="888815" y="209550"/>
                    <a:pt x="857250" y="209550"/>
                  </a:cubicBezTo>
                  <a:lnTo>
                    <a:pt x="847725" y="209550"/>
                  </a:lnTo>
                  <a:cubicBezTo>
                    <a:pt x="837199" y="209550"/>
                    <a:pt x="828675" y="201025"/>
                    <a:pt x="828675" y="190500"/>
                  </a:cubicBezTo>
                  <a:lnTo>
                    <a:pt x="828675" y="189004"/>
                  </a:lnTo>
                  <a:moveTo>
                    <a:pt x="1876425" y="189004"/>
                  </a:moveTo>
                  <a:cubicBezTo>
                    <a:pt x="1876425" y="183184"/>
                    <a:pt x="1879206" y="177793"/>
                    <a:pt x="1883206" y="173564"/>
                  </a:cubicBezTo>
                  <a:cubicBezTo>
                    <a:pt x="1896475" y="159543"/>
                    <a:pt x="1905000" y="138798"/>
                    <a:pt x="1905000" y="119062"/>
                  </a:cubicBezTo>
                  <a:cubicBezTo>
                    <a:pt x="1905000" y="84867"/>
                    <a:pt x="1879415" y="57150"/>
                    <a:pt x="1847850" y="57150"/>
                  </a:cubicBezTo>
                  <a:cubicBezTo>
                    <a:pt x="1816284" y="57150"/>
                    <a:pt x="1790700" y="84867"/>
                    <a:pt x="1790700" y="119062"/>
                  </a:cubicBezTo>
                  <a:cubicBezTo>
                    <a:pt x="1790700" y="138798"/>
                    <a:pt x="1799224" y="159543"/>
                    <a:pt x="1812493" y="173564"/>
                  </a:cubicBezTo>
                  <a:cubicBezTo>
                    <a:pt x="1816493" y="177793"/>
                    <a:pt x="1819275" y="183184"/>
                    <a:pt x="1819275" y="189004"/>
                  </a:cubicBezTo>
                  <a:lnTo>
                    <a:pt x="1819275" y="190500"/>
                  </a:lnTo>
                  <a:cubicBezTo>
                    <a:pt x="1819275" y="201025"/>
                    <a:pt x="1810750" y="209550"/>
                    <a:pt x="1800225" y="209550"/>
                  </a:cubicBezTo>
                  <a:lnTo>
                    <a:pt x="1790700" y="209550"/>
                  </a:lnTo>
                  <a:cubicBezTo>
                    <a:pt x="1759134" y="209550"/>
                    <a:pt x="1733550" y="235134"/>
                    <a:pt x="1733550" y="266700"/>
                  </a:cubicBezTo>
                  <a:lnTo>
                    <a:pt x="1733550" y="304800"/>
                  </a:lnTo>
                  <a:cubicBezTo>
                    <a:pt x="1733550" y="315325"/>
                    <a:pt x="1784727" y="323850"/>
                    <a:pt x="1847850" y="323850"/>
                  </a:cubicBezTo>
                  <a:cubicBezTo>
                    <a:pt x="1910972" y="323850"/>
                    <a:pt x="1962150" y="315325"/>
                    <a:pt x="1962150" y="304800"/>
                  </a:cubicBezTo>
                  <a:lnTo>
                    <a:pt x="1962150" y="266700"/>
                  </a:lnTo>
                  <a:cubicBezTo>
                    <a:pt x="1962150" y="235134"/>
                    <a:pt x="1936565" y="209550"/>
                    <a:pt x="1905000" y="209550"/>
                  </a:cubicBezTo>
                  <a:lnTo>
                    <a:pt x="1895475" y="209550"/>
                  </a:lnTo>
                  <a:cubicBezTo>
                    <a:pt x="1884949" y="209550"/>
                    <a:pt x="1876425" y="201025"/>
                    <a:pt x="1876425" y="190500"/>
                  </a:cubicBezTo>
                  <a:lnTo>
                    <a:pt x="1876425" y="189004"/>
                  </a:lnTo>
                  <a:moveTo>
                    <a:pt x="1352550" y="131854"/>
                  </a:moveTo>
                  <a:cubicBezTo>
                    <a:pt x="1352550" y="126034"/>
                    <a:pt x="1355331" y="120643"/>
                    <a:pt x="1359331" y="116414"/>
                  </a:cubicBezTo>
                  <a:cubicBezTo>
                    <a:pt x="1372600" y="102393"/>
                    <a:pt x="1381125" y="81648"/>
                    <a:pt x="1381125" y="61912"/>
                  </a:cubicBezTo>
                  <a:cubicBezTo>
                    <a:pt x="1381125" y="27717"/>
                    <a:pt x="1355540" y="0"/>
                    <a:pt x="1323975" y="0"/>
                  </a:cubicBezTo>
                  <a:cubicBezTo>
                    <a:pt x="1292409" y="0"/>
                    <a:pt x="1266825" y="27717"/>
                    <a:pt x="1266825" y="61912"/>
                  </a:cubicBezTo>
                  <a:cubicBezTo>
                    <a:pt x="1266825" y="81648"/>
                    <a:pt x="1275349" y="102393"/>
                    <a:pt x="1288618" y="116414"/>
                  </a:cubicBezTo>
                  <a:cubicBezTo>
                    <a:pt x="1292618" y="120643"/>
                    <a:pt x="1295400" y="126034"/>
                    <a:pt x="1295400" y="131854"/>
                  </a:cubicBezTo>
                  <a:lnTo>
                    <a:pt x="1295400" y="133350"/>
                  </a:lnTo>
                  <a:cubicBezTo>
                    <a:pt x="1295400" y="143875"/>
                    <a:pt x="1286875" y="152400"/>
                    <a:pt x="1276350" y="152400"/>
                  </a:cubicBezTo>
                  <a:lnTo>
                    <a:pt x="1266825" y="152400"/>
                  </a:lnTo>
                  <a:cubicBezTo>
                    <a:pt x="1235259" y="152400"/>
                    <a:pt x="1209675" y="177984"/>
                    <a:pt x="1209675" y="209550"/>
                  </a:cubicBezTo>
                  <a:lnTo>
                    <a:pt x="1209675" y="247650"/>
                  </a:lnTo>
                  <a:cubicBezTo>
                    <a:pt x="1209675" y="258175"/>
                    <a:pt x="1260852" y="266700"/>
                    <a:pt x="1323975" y="266700"/>
                  </a:cubicBezTo>
                  <a:cubicBezTo>
                    <a:pt x="1387097" y="266700"/>
                    <a:pt x="1438275" y="258175"/>
                    <a:pt x="1438275" y="247650"/>
                  </a:cubicBezTo>
                  <a:lnTo>
                    <a:pt x="1438275" y="209550"/>
                  </a:lnTo>
                  <a:cubicBezTo>
                    <a:pt x="1438275" y="177984"/>
                    <a:pt x="1412690" y="152400"/>
                    <a:pt x="1381125" y="152400"/>
                  </a:cubicBezTo>
                  <a:lnTo>
                    <a:pt x="1371600" y="152400"/>
                  </a:lnTo>
                  <a:cubicBezTo>
                    <a:pt x="1361074" y="152400"/>
                    <a:pt x="1352550" y="143875"/>
                    <a:pt x="1352550" y="133350"/>
                  </a:cubicBezTo>
                  <a:lnTo>
                    <a:pt x="1352550" y="131854"/>
                  </a:lnTo>
                  <a:moveTo>
                    <a:pt x="1104900" y="236629"/>
                  </a:moveTo>
                  <a:cubicBezTo>
                    <a:pt x="1104900" y="230809"/>
                    <a:pt x="1107681" y="225418"/>
                    <a:pt x="1111681" y="221189"/>
                  </a:cubicBezTo>
                  <a:cubicBezTo>
                    <a:pt x="1124950" y="207168"/>
                    <a:pt x="1133475" y="186423"/>
                    <a:pt x="1133475" y="166687"/>
                  </a:cubicBezTo>
                  <a:cubicBezTo>
                    <a:pt x="1133475" y="132492"/>
                    <a:pt x="1107890" y="104775"/>
                    <a:pt x="1076325" y="104775"/>
                  </a:cubicBezTo>
                  <a:cubicBezTo>
                    <a:pt x="1044759" y="104775"/>
                    <a:pt x="1019175" y="132492"/>
                    <a:pt x="1019175" y="166687"/>
                  </a:cubicBezTo>
                  <a:cubicBezTo>
                    <a:pt x="1019175" y="186423"/>
                    <a:pt x="1027699" y="207168"/>
                    <a:pt x="1040968" y="221189"/>
                  </a:cubicBezTo>
                  <a:cubicBezTo>
                    <a:pt x="1044968" y="225418"/>
                    <a:pt x="1047750" y="230809"/>
                    <a:pt x="1047750" y="236629"/>
                  </a:cubicBezTo>
                  <a:lnTo>
                    <a:pt x="1047750" y="238125"/>
                  </a:lnTo>
                  <a:cubicBezTo>
                    <a:pt x="1047750" y="248650"/>
                    <a:pt x="1039225" y="257175"/>
                    <a:pt x="1028700" y="257175"/>
                  </a:cubicBezTo>
                  <a:lnTo>
                    <a:pt x="1019175" y="257175"/>
                  </a:lnTo>
                  <a:cubicBezTo>
                    <a:pt x="987609" y="257175"/>
                    <a:pt x="962025" y="282759"/>
                    <a:pt x="962025" y="314325"/>
                  </a:cubicBezTo>
                  <a:lnTo>
                    <a:pt x="962025" y="352425"/>
                  </a:lnTo>
                  <a:cubicBezTo>
                    <a:pt x="962025" y="362950"/>
                    <a:pt x="1013202" y="371475"/>
                    <a:pt x="1076325" y="371475"/>
                  </a:cubicBezTo>
                  <a:cubicBezTo>
                    <a:pt x="1139447" y="371475"/>
                    <a:pt x="1190625" y="362950"/>
                    <a:pt x="1190625" y="352425"/>
                  </a:cubicBezTo>
                  <a:lnTo>
                    <a:pt x="1190625" y="314325"/>
                  </a:lnTo>
                  <a:cubicBezTo>
                    <a:pt x="1190625" y="282759"/>
                    <a:pt x="1165040" y="257175"/>
                    <a:pt x="1133475" y="257175"/>
                  </a:cubicBezTo>
                  <a:lnTo>
                    <a:pt x="1123950" y="257175"/>
                  </a:lnTo>
                  <a:cubicBezTo>
                    <a:pt x="1113424" y="257175"/>
                    <a:pt x="1104900" y="248650"/>
                    <a:pt x="1104900" y="238125"/>
                  </a:cubicBezTo>
                  <a:lnTo>
                    <a:pt x="1104900" y="236629"/>
                  </a:lnTo>
                  <a:moveTo>
                    <a:pt x="1600200" y="236629"/>
                  </a:moveTo>
                  <a:cubicBezTo>
                    <a:pt x="1600200" y="230809"/>
                    <a:pt x="1602981" y="225418"/>
                    <a:pt x="1606981" y="221189"/>
                  </a:cubicBezTo>
                  <a:cubicBezTo>
                    <a:pt x="1620250" y="207168"/>
                    <a:pt x="1628775" y="186423"/>
                    <a:pt x="1628775" y="166687"/>
                  </a:cubicBezTo>
                  <a:cubicBezTo>
                    <a:pt x="1628775" y="132492"/>
                    <a:pt x="1603190" y="104775"/>
                    <a:pt x="1571625" y="104775"/>
                  </a:cubicBezTo>
                  <a:cubicBezTo>
                    <a:pt x="1540059" y="104775"/>
                    <a:pt x="1514475" y="132492"/>
                    <a:pt x="1514475" y="166687"/>
                  </a:cubicBezTo>
                  <a:cubicBezTo>
                    <a:pt x="1514475" y="186423"/>
                    <a:pt x="1522999" y="207168"/>
                    <a:pt x="1536268" y="221189"/>
                  </a:cubicBezTo>
                  <a:cubicBezTo>
                    <a:pt x="1540268" y="225418"/>
                    <a:pt x="1543050" y="230809"/>
                    <a:pt x="1543050" y="236629"/>
                  </a:cubicBezTo>
                  <a:lnTo>
                    <a:pt x="1543050" y="238125"/>
                  </a:lnTo>
                  <a:cubicBezTo>
                    <a:pt x="1543050" y="248650"/>
                    <a:pt x="1534525" y="257175"/>
                    <a:pt x="1524000" y="257175"/>
                  </a:cubicBezTo>
                  <a:lnTo>
                    <a:pt x="1514475" y="257175"/>
                  </a:lnTo>
                  <a:cubicBezTo>
                    <a:pt x="1482909" y="257175"/>
                    <a:pt x="1457325" y="282759"/>
                    <a:pt x="1457325" y="314325"/>
                  </a:cubicBezTo>
                  <a:lnTo>
                    <a:pt x="1457325" y="352425"/>
                  </a:lnTo>
                  <a:cubicBezTo>
                    <a:pt x="1457325" y="362950"/>
                    <a:pt x="1508502" y="371475"/>
                    <a:pt x="1571625" y="371475"/>
                  </a:cubicBezTo>
                  <a:cubicBezTo>
                    <a:pt x="1634747" y="371475"/>
                    <a:pt x="1685925" y="362950"/>
                    <a:pt x="1685925" y="352425"/>
                  </a:cubicBezTo>
                  <a:lnTo>
                    <a:pt x="1685925" y="314325"/>
                  </a:lnTo>
                  <a:cubicBezTo>
                    <a:pt x="1685925" y="282759"/>
                    <a:pt x="1660340" y="257175"/>
                    <a:pt x="1628775" y="257175"/>
                  </a:cubicBezTo>
                  <a:lnTo>
                    <a:pt x="1619250" y="257175"/>
                  </a:lnTo>
                  <a:cubicBezTo>
                    <a:pt x="1608724" y="257175"/>
                    <a:pt x="1600200" y="248650"/>
                    <a:pt x="1600200" y="238125"/>
                  </a:cubicBezTo>
                  <a:lnTo>
                    <a:pt x="1600200" y="236629"/>
                  </a:lnTo>
                  <a:moveTo>
                    <a:pt x="2095500" y="227104"/>
                  </a:moveTo>
                  <a:cubicBezTo>
                    <a:pt x="2095500" y="221284"/>
                    <a:pt x="2092718" y="215893"/>
                    <a:pt x="2088718" y="211664"/>
                  </a:cubicBezTo>
                  <a:cubicBezTo>
                    <a:pt x="2075449" y="197643"/>
                    <a:pt x="2066925" y="176898"/>
                    <a:pt x="2066925" y="157162"/>
                  </a:cubicBezTo>
                  <a:cubicBezTo>
                    <a:pt x="2066925" y="122967"/>
                    <a:pt x="2092509" y="95250"/>
                    <a:pt x="2124075" y="95250"/>
                  </a:cubicBezTo>
                  <a:cubicBezTo>
                    <a:pt x="2155640" y="95250"/>
                    <a:pt x="2181225" y="122967"/>
                    <a:pt x="2181225" y="157162"/>
                  </a:cubicBezTo>
                  <a:cubicBezTo>
                    <a:pt x="2181225" y="176898"/>
                    <a:pt x="2172700" y="197643"/>
                    <a:pt x="2159431" y="211664"/>
                  </a:cubicBezTo>
                  <a:cubicBezTo>
                    <a:pt x="2155431" y="215893"/>
                    <a:pt x="2152650" y="221284"/>
                    <a:pt x="2152650" y="227104"/>
                  </a:cubicBezTo>
                  <a:lnTo>
                    <a:pt x="2152650" y="228600"/>
                  </a:lnTo>
                  <a:cubicBezTo>
                    <a:pt x="2152650" y="239125"/>
                    <a:pt x="2161174" y="247650"/>
                    <a:pt x="2171700" y="247650"/>
                  </a:cubicBezTo>
                  <a:lnTo>
                    <a:pt x="2181225" y="247650"/>
                  </a:lnTo>
                  <a:cubicBezTo>
                    <a:pt x="2212790" y="247650"/>
                    <a:pt x="2238375" y="273234"/>
                    <a:pt x="2238375" y="304800"/>
                  </a:cubicBezTo>
                  <a:lnTo>
                    <a:pt x="2238375" y="342900"/>
                  </a:lnTo>
                  <a:cubicBezTo>
                    <a:pt x="2238375" y="353425"/>
                    <a:pt x="2187197" y="361950"/>
                    <a:pt x="2124075" y="361950"/>
                  </a:cubicBezTo>
                  <a:cubicBezTo>
                    <a:pt x="2060952" y="361950"/>
                    <a:pt x="2009775" y="353425"/>
                    <a:pt x="2009775" y="342900"/>
                  </a:cubicBezTo>
                  <a:lnTo>
                    <a:pt x="2009775" y="304800"/>
                  </a:lnTo>
                  <a:cubicBezTo>
                    <a:pt x="2009775" y="273234"/>
                    <a:pt x="2035359" y="247650"/>
                    <a:pt x="2066925" y="247650"/>
                  </a:cubicBezTo>
                  <a:lnTo>
                    <a:pt x="2076450" y="247650"/>
                  </a:lnTo>
                  <a:cubicBezTo>
                    <a:pt x="2086975" y="247650"/>
                    <a:pt x="2095500" y="239125"/>
                    <a:pt x="2095500" y="228600"/>
                  </a:cubicBezTo>
                  <a:lnTo>
                    <a:pt x="2095500" y="227104"/>
                  </a:lnTo>
                  <a:moveTo>
                    <a:pt x="1009650" y="550954"/>
                  </a:moveTo>
                  <a:cubicBezTo>
                    <a:pt x="1009650" y="545134"/>
                    <a:pt x="1012431" y="539743"/>
                    <a:pt x="1016431" y="535514"/>
                  </a:cubicBezTo>
                  <a:cubicBezTo>
                    <a:pt x="1029700" y="521493"/>
                    <a:pt x="1038225" y="500748"/>
                    <a:pt x="1038225" y="481012"/>
                  </a:cubicBezTo>
                  <a:cubicBezTo>
                    <a:pt x="1038225" y="446817"/>
                    <a:pt x="1012640" y="419100"/>
                    <a:pt x="981075" y="419100"/>
                  </a:cubicBezTo>
                  <a:cubicBezTo>
                    <a:pt x="949509" y="419100"/>
                    <a:pt x="923925" y="446817"/>
                    <a:pt x="923925" y="481012"/>
                  </a:cubicBezTo>
                  <a:cubicBezTo>
                    <a:pt x="923925" y="500748"/>
                    <a:pt x="932449" y="521493"/>
                    <a:pt x="945718" y="535514"/>
                  </a:cubicBezTo>
                  <a:cubicBezTo>
                    <a:pt x="949718" y="539743"/>
                    <a:pt x="952500" y="545134"/>
                    <a:pt x="952500" y="550954"/>
                  </a:cubicBezTo>
                  <a:lnTo>
                    <a:pt x="952500" y="552450"/>
                  </a:lnTo>
                  <a:cubicBezTo>
                    <a:pt x="952500" y="562975"/>
                    <a:pt x="943975" y="571500"/>
                    <a:pt x="933450" y="571500"/>
                  </a:cubicBezTo>
                  <a:lnTo>
                    <a:pt x="923925" y="571500"/>
                  </a:lnTo>
                  <a:cubicBezTo>
                    <a:pt x="892359" y="571500"/>
                    <a:pt x="866775" y="597084"/>
                    <a:pt x="866775" y="628650"/>
                  </a:cubicBezTo>
                  <a:lnTo>
                    <a:pt x="866775" y="666750"/>
                  </a:lnTo>
                  <a:cubicBezTo>
                    <a:pt x="866775" y="677275"/>
                    <a:pt x="917952" y="685800"/>
                    <a:pt x="981075" y="685800"/>
                  </a:cubicBezTo>
                  <a:cubicBezTo>
                    <a:pt x="1044197" y="685800"/>
                    <a:pt x="1095375" y="677275"/>
                    <a:pt x="1095375" y="666750"/>
                  </a:cubicBezTo>
                  <a:lnTo>
                    <a:pt x="1095375" y="628650"/>
                  </a:lnTo>
                  <a:cubicBezTo>
                    <a:pt x="1095375" y="597084"/>
                    <a:pt x="1069790" y="571500"/>
                    <a:pt x="1038225" y="571500"/>
                  </a:cubicBezTo>
                  <a:lnTo>
                    <a:pt x="1028700" y="571500"/>
                  </a:lnTo>
                  <a:cubicBezTo>
                    <a:pt x="1018174" y="571500"/>
                    <a:pt x="1009650" y="562975"/>
                    <a:pt x="1009650" y="552450"/>
                  </a:cubicBezTo>
                  <a:lnTo>
                    <a:pt x="1009650" y="550954"/>
                  </a:lnTo>
                  <a:moveTo>
                    <a:pt x="1695450" y="550954"/>
                  </a:moveTo>
                  <a:cubicBezTo>
                    <a:pt x="1695450" y="545134"/>
                    <a:pt x="1698231" y="539743"/>
                    <a:pt x="1702231" y="535514"/>
                  </a:cubicBezTo>
                  <a:cubicBezTo>
                    <a:pt x="1715500" y="521493"/>
                    <a:pt x="1724025" y="500748"/>
                    <a:pt x="1724025" y="481012"/>
                  </a:cubicBezTo>
                  <a:cubicBezTo>
                    <a:pt x="1724025" y="446817"/>
                    <a:pt x="1698440" y="419100"/>
                    <a:pt x="1666875" y="419100"/>
                  </a:cubicBezTo>
                  <a:cubicBezTo>
                    <a:pt x="1635309" y="419100"/>
                    <a:pt x="1609725" y="446817"/>
                    <a:pt x="1609725" y="481012"/>
                  </a:cubicBezTo>
                  <a:cubicBezTo>
                    <a:pt x="1609725" y="500748"/>
                    <a:pt x="1618249" y="521493"/>
                    <a:pt x="1631518" y="535514"/>
                  </a:cubicBezTo>
                  <a:cubicBezTo>
                    <a:pt x="1635518" y="539743"/>
                    <a:pt x="1638300" y="545134"/>
                    <a:pt x="1638300" y="550954"/>
                  </a:cubicBezTo>
                  <a:lnTo>
                    <a:pt x="1638300" y="552450"/>
                  </a:lnTo>
                  <a:cubicBezTo>
                    <a:pt x="1638300" y="562975"/>
                    <a:pt x="1629775" y="571500"/>
                    <a:pt x="1619250" y="571500"/>
                  </a:cubicBezTo>
                  <a:lnTo>
                    <a:pt x="1609725" y="571500"/>
                  </a:lnTo>
                  <a:cubicBezTo>
                    <a:pt x="1578159" y="571500"/>
                    <a:pt x="1552575" y="597084"/>
                    <a:pt x="1552575" y="628650"/>
                  </a:cubicBezTo>
                  <a:lnTo>
                    <a:pt x="1552575" y="666750"/>
                  </a:lnTo>
                  <a:cubicBezTo>
                    <a:pt x="1552575" y="677275"/>
                    <a:pt x="1603752" y="685800"/>
                    <a:pt x="1666875" y="685800"/>
                  </a:cubicBezTo>
                  <a:cubicBezTo>
                    <a:pt x="1729997" y="685800"/>
                    <a:pt x="1781175" y="677275"/>
                    <a:pt x="1781175" y="666750"/>
                  </a:cubicBezTo>
                  <a:lnTo>
                    <a:pt x="1781175" y="628650"/>
                  </a:lnTo>
                  <a:cubicBezTo>
                    <a:pt x="1781175" y="597084"/>
                    <a:pt x="1755590" y="571500"/>
                    <a:pt x="1724025" y="571500"/>
                  </a:cubicBezTo>
                  <a:lnTo>
                    <a:pt x="1714500" y="571500"/>
                  </a:lnTo>
                  <a:cubicBezTo>
                    <a:pt x="1703974" y="571500"/>
                    <a:pt x="1695450" y="562975"/>
                    <a:pt x="1695450" y="552450"/>
                  </a:cubicBezTo>
                  <a:lnTo>
                    <a:pt x="1695450" y="550954"/>
                  </a:lnTo>
                  <a:moveTo>
                    <a:pt x="666750" y="522379"/>
                  </a:moveTo>
                  <a:cubicBezTo>
                    <a:pt x="666750" y="516559"/>
                    <a:pt x="669531" y="511168"/>
                    <a:pt x="673531" y="506939"/>
                  </a:cubicBezTo>
                  <a:cubicBezTo>
                    <a:pt x="686800" y="492918"/>
                    <a:pt x="695325" y="472173"/>
                    <a:pt x="695325" y="452437"/>
                  </a:cubicBezTo>
                  <a:cubicBezTo>
                    <a:pt x="695325" y="418242"/>
                    <a:pt x="669740" y="390525"/>
                    <a:pt x="638175" y="390525"/>
                  </a:cubicBezTo>
                  <a:cubicBezTo>
                    <a:pt x="606609" y="390525"/>
                    <a:pt x="581025" y="418242"/>
                    <a:pt x="581025" y="452437"/>
                  </a:cubicBezTo>
                  <a:cubicBezTo>
                    <a:pt x="581025" y="472173"/>
                    <a:pt x="589549" y="492918"/>
                    <a:pt x="602818" y="506939"/>
                  </a:cubicBezTo>
                  <a:cubicBezTo>
                    <a:pt x="606818" y="511168"/>
                    <a:pt x="609600" y="516559"/>
                    <a:pt x="609600" y="522379"/>
                  </a:cubicBezTo>
                  <a:lnTo>
                    <a:pt x="609600" y="523875"/>
                  </a:lnTo>
                  <a:cubicBezTo>
                    <a:pt x="609600" y="534400"/>
                    <a:pt x="601075" y="542925"/>
                    <a:pt x="590550" y="542925"/>
                  </a:cubicBezTo>
                  <a:lnTo>
                    <a:pt x="581025" y="542925"/>
                  </a:lnTo>
                  <a:cubicBezTo>
                    <a:pt x="549459" y="542925"/>
                    <a:pt x="523875" y="568509"/>
                    <a:pt x="523875" y="600075"/>
                  </a:cubicBezTo>
                  <a:lnTo>
                    <a:pt x="523875" y="638175"/>
                  </a:lnTo>
                  <a:cubicBezTo>
                    <a:pt x="523875" y="648700"/>
                    <a:pt x="575052" y="657225"/>
                    <a:pt x="638175" y="657225"/>
                  </a:cubicBezTo>
                  <a:cubicBezTo>
                    <a:pt x="701297" y="657225"/>
                    <a:pt x="752475" y="648700"/>
                    <a:pt x="752475" y="638175"/>
                  </a:cubicBezTo>
                  <a:lnTo>
                    <a:pt x="752475" y="600075"/>
                  </a:lnTo>
                  <a:cubicBezTo>
                    <a:pt x="752475" y="568509"/>
                    <a:pt x="726890" y="542925"/>
                    <a:pt x="695325" y="542925"/>
                  </a:cubicBezTo>
                  <a:lnTo>
                    <a:pt x="685800" y="542925"/>
                  </a:lnTo>
                  <a:cubicBezTo>
                    <a:pt x="675274" y="542925"/>
                    <a:pt x="666750" y="534400"/>
                    <a:pt x="666750" y="523875"/>
                  </a:cubicBezTo>
                  <a:lnTo>
                    <a:pt x="666750" y="522379"/>
                  </a:lnTo>
                  <a:moveTo>
                    <a:pt x="1981200" y="522379"/>
                  </a:moveTo>
                  <a:cubicBezTo>
                    <a:pt x="1981200" y="516559"/>
                    <a:pt x="1978418" y="511168"/>
                    <a:pt x="1974418" y="506939"/>
                  </a:cubicBezTo>
                  <a:cubicBezTo>
                    <a:pt x="1961149" y="492918"/>
                    <a:pt x="1952625" y="472173"/>
                    <a:pt x="1952625" y="452437"/>
                  </a:cubicBezTo>
                  <a:cubicBezTo>
                    <a:pt x="1952625" y="418242"/>
                    <a:pt x="1978209" y="390525"/>
                    <a:pt x="2009775" y="390525"/>
                  </a:cubicBezTo>
                  <a:cubicBezTo>
                    <a:pt x="2041340" y="390525"/>
                    <a:pt x="2066925" y="418242"/>
                    <a:pt x="2066925" y="452437"/>
                  </a:cubicBezTo>
                  <a:cubicBezTo>
                    <a:pt x="2066925" y="472173"/>
                    <a:pt x="2058400" y="492918"/>
                    <a:pt x="2045131" y="506939"/>
                  </a:cubicBezTo>
                  <a:cubicBezTo>
                    <a:pt x="2041131" y="511168"/>
                    <a:pt x="2038350" y="516559"/>
                    <a:pt x="2038350" y="522379"/>
                  </a:cubicBezTo>
                  <a:lnTo>
                    <a:pt x="2038350" y="523875"/>
                  </a:lnTo>
                  <a:cubicBezTo>
                    <a:pt x="2038350" y="534400"/>
                    <a:pt x="2046874" y="542925"/>
                    <a:pt x="2057400" y="542925"/>
                  </a:cubicBezTo>
                  <a:lnTo>
                    <a:pt x="2066925" y="542925"/>
                  </a:lnTo>
                  <a:cubicBezTo>
                    <a:pt x="2098490" y="542925"/>
                    <a:pt x="2124075" y="568509"/>
                    <a:pt x="2124075" y="600075"/>
                  </a:cubicBezTo>
                  <a:lnTo>
                    <a:pt x="2124075" y="638175"/>
                  </a:lnTo>
                  <a:cubicBezTo>
                    <a:pt x="2124075" y="648700"/>
                    <a:pt x="2072897" y="657225"/>
                    <a:pt x="2009775" y="657225"/>
                  </a:cubicBezTo>
                  <a:cubicBezTo>
                    <a:pt x="1946652" y="657225"/>
                    <a:pt x="1895475" y="648700"/>
                    <a:pt x="1895475" y="638175"/>
                  </a:cubicBezTo>
                  <a:lnTo>
                    <a:pt x="1895475" y="600075"/>
                  </a:lnTo>
                  <a:cubicBezTo>
                    <a:pt x="1895475" y="568509"/>
                    <a:pt x="1921059" y="542925"/>
                    <a:pt x="1952625" y="542925"/>
                  </a:cubicBezTo>
                  <a:lnTo>
                    <a:pt x="1962150" y="542925"/>
                  </a:lnTo>
                  <a:cubicBezTo>
                    <a:pt x="1972675" y="542925"/>
                    <a:pt x="1981200" y="534400"/>
                    <a:pt x="1981200" y="523875"/>
                  </a:cubicBezTo>
                  <a:lnTo>
                    <a:pt x="1981200" y="522379"/>
                  </a:lnTo>
                  <a:moveTo>
                    <a:pt x="1295400" y="493804"/>
                  </a:moveTo>
                  <a:cubicBezTo>
                    <a:pt x="1295400" y="487984"/>
                    <a:pt x="1292618" y="482593"/>
                    <a:pt x="1288618" y="478364"/>
                  </a:cubicBezTo>
                  <a:cubicBezTo>
                    <a:pt x="1275349" y="464343"/>
                    <a:pt x="1266825" y="443598"/>
                    <a:pt x="1266825" y="423862"/>
                  </a:cubicBezTo>
                  <a:cubicBezTo>
                    <a:pt x="1266825" y="389667"/>
                    <a:pt x="1292409" y="361950"/>
                    <a:pt x="1323975" y="361950"/>
                  </a:cubicBezTo>
                  <a:cubicBezTo>
                    <a:pt x="1355540" y="361950"/>
                    <a:pt x="1381125" y="389667"/>
                    <a:pt x="1381125" y="423862"/>
                  </a:cubicBezTo>
                  <a:cubicBezTo>
                    <a:pt x="1381125" y="443598"/>
                    <a:pt x="1372600" y="464343"/>
                    <a:pt x="1359331" y="478364"/>
                  </a:cubicBezTo>
                  <a:cubicBezTo>
                    <a:pt x="1355331" y="482593"/>
                    <a:pt x="1352550" y="487984"/>
                    <a:pt x="1352550" y="493804"/>
                  </a:cubicBezTo>
                  <a:lnTo>
                    <a:pt x="1352550" y="495300"/>
                  </a:lnTo>
                  <a:cubicBezTo>
                    <a:pt x="1352550" y="505825"/>
                    <a:pt x="1361074" y="514350"/>
                    <a:pt x="1371600" y="514350"/>
                  </a:cubicBezTo>
                  <a:lnTo>
                    <a:pt x="1381125" y="514350"/>
                  </a:lnTo>
                  <a:cubicBezTo>
                    <a:pt x="1412690" y="514350"/>
                    <a:pt x="1438275" y="539934"/>
                    <a:pt x="1438275" y="571500"/>
                  </a:cubicBezTo>
                  <a:lnTo>
                    <a:pt x="1438275" y="609600"/>
                  </a:lnTo>
                  <a:cubicBezTo>
                    <a:pt x="1438275" y="620125"/>
                    <a:pt x="1387097" y="628650"/>
                    <a:pt x="1323975" y="628650"/>
                  </a:cubicBezTo>
                  <a:cubicBezTo>
                    <a:pt x="1260852" y="628650"/>
                    <a:pt x="1209675" y="620125"/>
                    <a:pt x="1209675" y="609600"/>
                  </a:cubicBezTo>
                  <a:lnTo>
                    <a:pt x="1209675" y="571500"/>
                  </a:lnTo>
                  <a:cubicBezTo>
                    <a:pt x="1209675" y="539934"/>
                    <a:pt x="1235259" y="514350"/>
                    <a:pt x="1266825" y="514350"/>
                  </a:cubicBezTo>
                  <a:lnTo>
                    <a:pt x="1276350" y="514350"/>
                  </a:lnTo>
                  <a:cubicBezTo>
                    <a:pt x="1286875" y="514350"/>
                    <a:pt x="1295400" y="505825"/>
                    <a:pt x="1295400" y="495300"/>
                  </a:cubicBezTo>
                  <a:lnTo>
                    <a:pt x="1295400" y="493804"/>
                  </a:lnTo>
                  <a:moveTo>
                    <a:pt x="371475" y="2246404"/>
                  </a:moveTo>
                  <a:cubicBezTo>
                    <a:pt x="371475" y="2240584"/>
                    <a:pt x="374256" y="2235193"/>
                    <a:pt x="378256" y="2230964"/>
                  </a:cubicBezTo>
                  <a:cubicBezTo>
                    <a:pt x="391525" y="2216943"/>
                    <a:pt x="400050" y="2196198"/>
                    <a:pt x="400050" y="2176462"/>
                  </a:cubicBezTo>
                  <a:cubicBezTo>
                    <a:pt x="400050" y="2142267"/>
                    <a:pt x="374465" y="2114550"/>
                    <a:pt x="342900" y="2114550"/>
                  </a:cubicBezTo>
                  <a:cubicBezTo>
                    <a:pt x="311334" y="2114550"/>
                    <a:pt x="285750" y="2142267"/>
                    <a:pt x="285750" y="2176462"/>
                  </a:cubicBezTo>
                  <a:cubicBezTo>
                    <a:pt x="285750" y="2196198"/>
                    <a:pt x="294274" y="2216943"/>
                    <a:pt x="307543" y="2230964"/>
                  </a:cubicBezTo>
                  <a:cubicBezTo>
                    <a:pt x="311543" y="2235193"/>
                    <a:pt x="314325" y="2240584"/>
                    <a:pt x="314325" y="2246404"/>
                  </a:cubicBezTo>
                  <a:lnTo>
                    <a:pt x="314325" y="2247900"/>
                  </a:lnTo>
                  <a:cubicBezTo>
                    <a:pt x="314325" y="2258425"/>
                    <a:pt x="305800" y="2266950"/>
                    <a:pt x="295275" y="2266950"/>
                  </a:cubicBezTo>
                  <a:lnTo>
                    <a:pt x="285750" y="2266950"/>
                  </a:lnTo>
                  <a:cubicBezTo>
                    <a:pt x="254184" y="2266950"/>
                    <a:pt x="228600" y="2292534"/>
                    <a:pt x="228600" y="2324100"/>
                  </a:cubicBezTo>
                  <a:lnTo>
                    <a:pt x="228600" y="2362200"/>
                  </a:lnTo>
                  <a:cubicBezTo>
                    <a:pt x="228600" y="2372725"/>
                    <a:pt x="279777" y="2381250"/>
                    <a:pt x="342900" y="2381250"/>
                  </a:cubicBezTo>
                  <a:cubicBezTo>
                    <a:pt x="406022" y="2381250"/>
                    <a:pt x="457200" y="2372725"/>
                    <a:pt x="457200" y="2362200"/>
                  </a:cubicBezTo>
                  <a:lnTo>
                    <a:pt x="457200" y="2324100"/>
                  </a:lnTo>
                  <a:cubicBezTo>
                    <a:pt x="457200" y="2292534"/>
                    <a:pt x="431615" y="2266950"/>
                    <a:pt x="400050" y="2266950"/>
                  </a:cubicBezTo>
                  <a:lnTo>
                    <a:pt x="390525" y="2266950"/>
                  </a:lnTo>
                  <a:cubicBezTo>
                    <a:pt x="379999" y="2266950"/>
                    <a:pt x="371475" y="2258425"/>
                    <a:pt x="371475" y="2247900"/>
                  </a:cubicBezTo>
                  <a:lnTo>
                    <a:pt x="371475" y="2246404"/>
                  </a:lnTo>
                  <a:moveTo>
                    <a:pt x="2276475" y="2246404"/>
                  </a:moveTo>
                  <a:cubicBezTo>
                    <a:pt x="2276475" y="2240584"/>
                    <a:pt x="2273693" y="2235193"/>
                    <a:pt x="2269693" y="2230964"/>
                  </a:cubicBezTo>
                  <a:cubicBezTo>
                    <a:pt x="2256424" y="2216943"/>
                    <a:pt x="2247900" y="2196198"/>
                    <a:pt x="2247900" y="2176462"/>
                  </a:cubicBezTo>
                  <a:cubicBezTo>
                    <a:pt x="2247900" y="2142267"/>
                    <a:pt x="2273484" y="2114550"/>
                    <a:pt x="2305050" y="2114550"/>
                  </a:cubicBezTo>
                  <a:cubicBezTo>
                    <a:pt x="2336615" y="2114550"/>
                    <a:pt x="2362200" y="2142267"/>
                    <a:pt x="2362200" y="2176462"/>
                  </a:cubicBezTo>
                  <a:cubicBezTo>
                    <a:pt x="2362200" y="2196198"/>
                    <a:pt x="2353675" y="2216943"/>
                    <a:pt x="2340406" y="2230964"/>
                  </a:cubicBezTo>
                  <a:cubicBezTo>
                    <a:pt x="2336406" y="2235193"/>
                    <a:pt x="2333625" y="2240584"/>
                    <a:pt x="2333625" y="2246404"/>
                  </a:cubicBezTo>
                  <a:lnTo>
                    <a:pt x="2333625" y="2247900"/>
                  </a:lnTo>
                  <a:cubicBezTo>
                    <a:pt x="2333625" y="2258425"/>
                    <a:pt x="2342149" y="2266950"/>
                    <a:pt x="2352675" y="2266950"/>
                  </a:cubicBezTo>
                  <a:lnTo>
                    <a:pt x="2362200" y="2266950"/>
                  </a:lnTo>
                  <a:cubicBezTo>
                    <a:pt x="2393765" y="2266950"/>
                    <a:pt x="2419350" y="2292534"/>
                    <a:pt x="2419350" y="2324100"/>
                  </a:cubicBezTo>
                  <a:lnTo>
                    <a:pt x="2419350" y="2362200"/>
                  </a:lnTo>
                  <a:cubicBezTo>
                    <a:pt x="2419350" y="2372725"/>
                    <a:pt x="2368172" y="2381250"/>
                    <a:pt x="2305050" y="2381250"/>
                  </a:cubicBezTo>
                  <a:cubicBezTo>
                    <a:pt x="2241927" y="2381250"/>
                    <a:pt x="2190750" y="2372725"/>
                    <a:pt x="2190750" y="2362200"/>
                  </a:cubicBezTo>
                  <a:lnTo>
                    <a:pt x="2190750" y="2324100"/>
                  </a:lnTo>
                  <a:cubicBezTo>
                    <a:pt x="2190750" y="2292534"/>
                    <a:pt x="2216334" y="2266950"/>
                    <a:pt x="2247900" y="2266950"/>
                  </a:cubicBezTo>
                  <a:lnTo>
                    <a:pt x="2257425" y="2266950"/>
                  </a:lnTo>
                  <a:cubicBezTo>
                    <a:pt x="2267950" y="2266950"/>
                    <a:pt x="2276475" y="2258425"/>
                    <a:pt x="2276475" y="2247900"/>
                  </a:cubicBezTo>
                  <a:lnTo>
                    <a:pt x="2276475" y="2246404"/>
                  </a:lnTo>
                  <a:moveTo>
                    <a:pt x="1295400" y="2398804"/>
                  </a:moveTo>
                  <a:cubicBezTo>
                    <a:pt x="1295400" y="2392984"/>
                    <a:pt x="1292618" y="2387593"/>
                    <a:pt x="1288618" y="2383364"/>
                  </a:cubicBezTo>
                  <a:cubicBezTo>
                    <a:pt x="1275349" y="2369343"/>
                    <a:pt x="1266825" y="2348598"/>
                    <a:pt x="1266825" y="2328862"/>
                  </a:cubicBezTo>
                  <a:cubicBezTo>
                    <a:pt x="1266825" y="2294667"/>
                    <a:pt x="1292409" y="2266950"/>
                    <a:pt x="1323975" y="2266950"/>
                  </a:cubicBezTo>
                  <a:cubicBezTo>
                    <a:pt x="1355540" y="2266950"/>
                    <a:pt x="1381125" y="2294667"/>
                    <a:pt x="1381125" y="2328862"/>
                  </a:cubicBezTo>
                  <a:cubicBezTo>
                    <a:pt x="1381125" y="2348598"/>
                    <a:pt x="1372600" y="2369343"/>
                    <a:pt x="1359331" y="2383364"/>
                  </a:cubicBezTo>
                  <a:cubicBezTo>
                    <a:pt x="1355331" y="2387593"/>
                    <a:pt x="1352550" y="2392984"/>
                    <a:pt x="1352550" y="2398804"/>
                  </a:cubicBezTo>
                  <a:lnTo>
                    <a:pt x="1352550" y="2400300"/>
                  </a:lnTo>
                  <a:cubicBezTo>
                    <a:pt x="1352550" y="2410825"/>
                    <a:pt x="1361074" y="2419350"/>
                    <a:pt x="1371600" y="2419350"/>
                  </a:cubicBezTo>
                  <a:lnTo>
                    <a:pt x="1381125" y="2419350"/>
                  </a:lnTo>
                  <a:cubicBezTo>
                    <a:pt x="1412690" y="2419350"/>
                    <a:pt x="1438275" y="2444934"/>
                    <a:pt x="1438275" y="2476500"/>
                  </a:cubicBezTo>
                  <a:lnTo>
                    <a:pt x="1438275" y="2514600"/>
                  </a:lnTo>
                  <a:cubicBezTo>
                    <a:pt x="1438275" y="2525125"/>
                    <a:pt x="1387097" y="2533650"/>
                    <a:pt x="1323975" y="2533650"/>
                  </a:cubicBezTo>
                  <a:cubicBezTo>
                    <a:pt x="1260852" y="2533650"/>
                    <a:pt x="1209675" y="2525125"/>
                    <a:pt x="1209675" y="2514600"/>
                  </a:cubicBezTo>
                  <a:lnTo>
                    <a:pt x="1209675" y="2476500"/>
                  </a:lnTo>
                  <a:cubicBezTo>
                    <a:pt x="1209675" y="2444934"/>
                    <a:pt x="1235259" y="2419350"/>
                    <a:pt x="1266825" y="2419350"/>
                  </a:cubicBezTo>
                  <a:lnTo>
                    <a:pt x="1276350" y="2419350"/>
                  </a:lnTo>
                  <a:cubicBezTo>
                    <a:pt x="1286875" y="2419350"/>
                    <a:pt x="1295400" y="2410825"/>
                    <a:pt x="1295400" y="2400300"/>
                  </a:cubicBezTo>
                  <a:lnTo>
                    <a:pt x="1295400" y="2398804"/>
                  </a:lnTo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5" name="Rounded Rectangle 10">
              <a:extLst>
                <a:ext uri="{FF2B5EF4-FFF2-40B4-BE49-F238E27FC236}">
                  <a16:creationId xmlns:a16="http://schemas.microsoft.com/office/drawing/2014/main" id="{1A6C1321-A109-0457-4D69-F432CED643E1}"/>
                </a:ext>
              </a:extLst>
            </p:cNvPr>
            <p:cNvSpPr/>
            <p:nvPr/>
          </p:nvSpPr>
          <p:spPr>
            <a:xfrm>
              <a:off x="2942910" y="1618400"/>
              <a:ext cx="2647949" cy="2533649"/>
            </a:xfrm>
            <a:custGeom>
              <a:avLst/>
              <a:gdLst/>
              <a:ahLst/>
              <a:cxnLst/>
              <a:rect l="0" t="0" r="0" b="0"/>
              <a:pathLst>
                <a:path w="2647949" h="2533649">
                  <a:moveTo>
                    <a:pt x="238125" y="1312956"/>
                  </a:moveTo>
                  <a:cubicBezTo>
                    <a:pt x="238125" y="1307136"/>
                    <a:pt x="240902" y="1301741"/>
                    <a:pt x="244903" y="1297515"/>
                  </a:cubicBezTo>
                  <a:cubicBezTo>
                    <a:pt x="258177" y="1283494"/>
                    <a:pt x="266700" y="1262745"/>
                    <a:pt x="266700" y="1243012"/>
                  </a:cubicBezTo>
                  <a:cubicBezTo>
                    <a:pt x="266700" y="1208818"/>
                    <a:pt x="241112" y="1181100"/>
                    <a:pt x="209550" y="1181100"/>
                  </a:cubicBezTo>
                  <a:cubicBezTo>
                    <a:pt x="177987" y="1181100"/>
                    <a:pt x="152400" y="1208818"/>
                    <a:pt x="152400" y="1243012"/>
                  </a:cubicBezTo>
                  <a:cubicBezTo>
                    <a:pt x="152400" y="1262745"/>
                    <a:pt x="160922" y="1283494"/>
                    <a:pt x="174196" y="1297515"/>
                  </a:cubicBezTo>
                  <a:cubicBezTo>
                    <a:pt x="178197" y="1301741"/>
                    <a:pt x="180975" y="1307136"/>
                    <a:pt x="180975" y="1312956"/>
                  </a:cubicBezTo>
                  <a:lnTo>
                    <a:pt x="180975" y="1314450"/>
                  </a:lnTo>
                  <a:cubicBezTo>
                    <a:pt x="180975" y="1324971"/>
                    <a:pt x="172446" y="1333500"/>
                    <a:pt x="161925" y="1333500"/>
                  </a:cubicBezTo>
                  <a:lnTo>
                    <a:pt x="152400" y="1333500"/>
                  </a:lnTo>
                  <a:cubicBezTo>
                    <a:pt x="120837" y="1333500"/>
                    <a:pt x="95250" y="1359087"/>
                    <a:pt x="95250" y="1390650"/>
                  </a:cubicBezTo>
                  <a:lnTo>
                    <a:pt x="95250" y="1428750"/>
                  </a:lnTo>
                  <a:cubicBezTo>
                    <a:pt x="95250" y="1439271"/>
                    <a:pt x="146424" y="1447800"/>
                    <a:pt x="209550" y="1447800"/>
                  </a:cubicBezTo>
                  <a:cubicBezTo>
                    <a:pt x="272675" y="1447800"/>
                    <a:pt x="323850" y="1439271"/>
                    <a:pt x="323850" y="1428750"/>
                  </a:cubicBezTo>
                  <a:lnTo>
                    <a:pt x="323850" y="1390650"/>
                  </a:lnTo>
                  <a:cubicBezTo>
                    <a:pt x="323850" y="1359087"/>
                    <a:pt x="298262" y="1333500"/>
                    <a:pt x="266700" y="1333500"/>
                  </a:cubicBezTo>
                  <a:lnTo>
                    <a:pt x="257175" y="1333500"/>
                  </a:lnTo>
                  <a:cubicBezTo>
                    <a:pt x="246653" y="1333500"/>
                    <a:pt x="238125" y="1324971"/>
                    <a:pt x="238125" y="1314450"/>
                  </a:cubicBezTo>
                  <a:lnTo>
                    <a:pt x="238125" y="1312956"/>
                  </a:lnTo>
                  <a:close/>
                  <a:moveTo>
                    <a:pt x="2409824" y="1312956"/>
                  </a:moveTo>
                  <a:cubicBezTo>
                    <a:pt x="2409824" y="1307136"/>
                    <a:pt x="2407047" y="1301741"/>
                    <a:pt x="2403045" y="1297515"/>
                  </a:cubicBezTo>
                  <a:cubicBezTo>
                    <a:pt x="2389771" y="1283494"/>
                    <a:pt x="2381249" y="1262745"/>
                    <a:pt x="2381249" y="1243012"/>
                  </a:cubicBezTo>
                  <a:cubicBezTo>
                    <a:pt x="2381249" y="1208818"/>
                    <a:pt x="2406836" y="1181100"/>
                    <a:pt x="2438399" y="1181100"/>
                  </a:cubicBezTo>
                  <a:cubicBezTo>
                    <a:pt x="2469962" y="1181100"/>
                    <a:pt x="2495549" y="1208818"/>
                    <a:pt x="2495549" y="1243012"/>
                  </a:cubicBezTo>
                  <a:cubicBezTo>
                    <a:pt x="2495549" y="1262745"/>
                    <a:pt x="2487027" y="1283494"/>
                    <a:pt x="2473753" y="1297515"/>
                  </a:cubicBezTo>
                  <a:cubicBezTo>
                    <a:pt x="2469752" y="1301741"/>
                    <a:pt x="2466974" y="1307136"/>
                    <a:pt x="2466974" y="1312956"/>
                  </a:cubicBezTo>
                  <a:lnTo>
                    <a:pt x="2466974" y="1314450"/>
                  </a:lnTo>
                  <a:cubicBezTo>
                    <a:pt x="2466974" y="1324971"/>
                    <a:pt x="2475503" y="1333500"/>
                    <a:pt x="2486024" y="1333500"/>
                  </a:cubicBezTo>
                  <a:lnTo>
                    <a:pt x="2495549" y="1333500"/>
                  </a:lnTo>
                  <a:cubicBezTo>
                    <a:pt x="2527112" y="1333500"/>
                    <a:pt x="2552699" y="1359087"/>
                    <a:pt x="2552699" y="1390650"/>
                  </a:cubicBezTo>
                  <a:lnTo>
                    <a:pt x="2552699" y="1428750"/>
                  </a:lnTo>
                  <a:cubicBezTo>
                    <a:pt x="2552699" y="1439271"/>
                    <a:pt x="2501525" y="1447800"/>
                    <a:pt x="2438399" y="1447800"/>
                  </a:cubicBezTo>
                  <a:cubicBezTo>
                    <a:pt x="2375273" y="1447800"/>
                    <a:pt x="2324099" y="1439271"/>
                    <a:pt x="2324099" y="1428750"/>
                  </a:cubicBezTo>
                  <a:lnTo>
                    <a:pt x="2324099" y="1390650"/>
                  </a:lnTo>
                  <a:cubicBezTo>
                    <a:pt x="2324099" y="1359087"/>
                    <a:pt x="2349686" y="1333500"/>
                    <a:pt x="2381249" y="1333500"/>
                  </a:cubicBezTo>
                  <a:lnTo>
                    <a:pt x="2390774" y="1333500"/>
                  </a:lnTo>
                  <a:cubicBezTo>
                    <a:pt x="2401296" y="1333500"/>
                    <a:pt x="2409824" y="1324971"/>
                    <a:pt x="2409824" y="1314450"/>
                  </a:cubicBezTo>
                  <a:lnTo>
                    <a:pt x="2409824" y="1312956"/>
                  </a:lnTo>
                  <a:close/>
                  <a:moveTo>
                    <a:pt x="609600" y="1122456"/>
                  </a:moveTo>
                  <a:cubicBezTo>
                    <a:pt x="609600" y="1116636"/>
                    <a:pt x="612377" y="1111241"/>
                    <a:pt x="616378" y="1107015"/>
                  </a:cubicBezTo>
                  <a:cubicBezTo>
                    <a:pt x="629652" y="1092994"/>
                    <a:pt x="638175" y="1072245"/>
                    <a:pt x="638175" y="1052512"/>
                  </a:cubicBezTo>
                  <a:cubicBezTo>
                    <a:pt x="638175" y="1018318"/>
                    <a:pt x="612587" y="990600"/>
                    <a:pt x="581025" y="990600"/>
                  </a:cubicBezTo>
                  <a:cubicBezTo>
                    <a:pt x="549462" y="990600"/>
                    <a:pt x="523875" y="1018318"/>
                    <a:pt x="523875" y="1052512"/>
                  </a:cubicBezTo>
                  <a:cubicBezTo>
                    <a:pt x="523875" y="1072245"/>
                    <a:pt x="532397" y="1092994"/>
                    <a:pt x="545671" y="1107015"/>
                  </a:cubicBezTo>
                  <a:cubicBezTo>
                    <a:pt x="549672" y="1111241"/>
                    <a:pt x="552450" y="1116636"/>
                    <a:pt x="552450" y="1122456"/>
                  </a:cubicBezTo>
                  <a:lnTo>
                    <a:pt x="552450" y="1123950"/>
                  </a:lnTo>
                  <a:cubicBezTo>
                    <a:pt x="552450" y="1134471"/>
                    <a:pt x="543921" y="1143000"/>
                    <a:pt x="533400" y="1143000"/>
                  </a:cubicBezTo>
                  <a:lnTo>
                    <a:pt x="523875" y="1143000"/>
                  </a:lnTo>
                  <a:cubicBezTo>
                    <a:pt x="492312" y="1143000"/>
                    <a:pt x="466725" y="1168587"/>
                    <a:pt x="466725" y="1200150"/>
                  </a:cubicBezTo>
                  <a:lnTo>
                    <a:pt x="466725" y="1238250"/>
                  </a:lnTo>
                  <a:cubicBezTo>
                    <a:pt x="466725" y="1248771"/>
                    <a:pt x="517899" y="1257300"/>
                    <a:pt x="581025" y="1257300"/>
                  </a:cubicBezTo>
                  <a:cubicBezTo>
                    <a:pt x="644150" y="1257300"/>
                    <a:pt x="695325" y="1248771"/>
                    <a:pt x="695325" y="1238250"/>
                  </a:cubicBezTo>
                  <a:lnTo>
                    <a:pt x="695325" y="1200150"/>
                  </a:lnTo>
                  <a:cubicBezTo>
                    <a:pt x="695325" y="1168587"/>
                    <a:pt x="669737" y="1143000"/>
                    <a:pt x="638175" y="1143000"/>
                  </a:cubicBezTo>
                  <a:lnTo>
                    <a:pt x="628650" y="1143000"/>
                  </a:lnTo>
                  <a:cubicBezTo>
                    <a:pt x="618128" y="1143000"/>
                    <a:pt x="609600" y="1134471"/>
                    <a:pt x="609600" y="1123950"/>
                  </a:cubicBezTo>
                  <a:lnTo>
                    <a:pt x="609600" y="1122456"/>
                  </a:lnTo>
                  <a:close/>
                  <a:moveTo>
                    <a:pt x="2038350" y="1122456"/>
                  </a:moveTo>
                  <a:cubicBezTo>
                    <a:pt x="2038350" y="1116636"/>
                    <a:pt x="2035572" y="1111241"/>
                    <a:pt x="2031571" y="1107015"/>
                  </a:cubicBezTo>
                  <a:cubicBezTo>
                    <a:pt x="2018297" y="1092994"/>
                    <a:pt x="2009775" y="1072245"/>
                    <a:pt x="2009775" y="1052512"/>
                  </a:cubicBezTo>
                  <a:cubicBezTo>
                    <a:pt x="2009775" y="1018318"/>
                    <a:pt x="2035362" y="990600"/>
                    <a:pt x="2066925" y="990600"/>
                  </a:cubicBezTo>
                  <a:cubicBezTo>
                    <a:pt x="2098488" y="990600"/>
                    <a:pt x="2124075" y="1018318"/>
                    <a:pt x="2124075" y="1052512"/>
                  </a:cubicBezTo>
                  <a:cubicBezTo>
                    <a:pt x="2124075" y="1072245"/>
                    <a:pt x="2115553" y="1092994"/>
                    <a:pt x="2102279" y="1107015"/>
                  </a:cubicBezTo>
                  <a:cubicBezTo>
                    <a:pt x="2098277" y="1111241"/>
                    <a:pt x="2095500" y="1116636"/>
                    <a:pt x="2095500" y="1122456"/>
                  </a:cubicBezTo>
                  <a:lnTo>
                    <a:pt x="2095500" y="1123950"/>
                  </a:lnTo>
                  <a:cubicBezTo>
                    <a:pt x="2095500" y="1134471"/>
                    <a:pt x="2104028" y="1143000"/>
                    <a:pt x="2114550" y="1143000"/>
                  </a:cubicBezTo>
                  <a:lnTo>
                    <a:pt x="2124075" y="1143000"/>
                  </a:lnTo>
                  <a:cubicBezTo>
                    <a:pt x="2155638" y="1143000"/>
                    <a:pt x="2181225" y="1168587"/>
                    <a:pt x="2181225" y="1200150"/>
                  </a:cubicBezTo>
                  <a:lnTo>
                    <a:pt x="2181225" y="1238250"/>
                  </a:lnTo>
                  <a:cubicBezTo>
                    <a:pt x="2181225" y="1248771"/>
                    <a:pt x="2130051" y="1257300"/>
                    <a:pt x="2066925" y="1257300"/>
                  </a:cubicBezTo>
                  <a:cubicBezTo>
                    <a:pt x="2003799" y="1257300"/>
                    <a:pt x="1952625" y="1248771"/>
                    <a:pt x="1952625" y="1238250"/>
                  </a:cubicBezTo>
                  <a:lnTo>
                    <a:pt x="1952625" y="1200150"/>
                  </a:lnTo>
                  <a:cubicBezTo>
                    <a:pt x="1952625" y="1168587"/>
                    <a:pt x="1978212" y="1143000"/>
                    <a:pt x="2009775" y="1143000"/>
                  </a:cubicBezTo>
                  <a:lnTo>
                    <a:pt x="2019300" y="1143000"/>
                  </a:lnTo>
                  <a:cubicBezTo>
                    <a:pt x="2029821" y="1143000"/>
                    <a:pt x="2038350" y="1134471"/>
                    <a:pt x="2038350" y="1123950"/>
                  </a:cubicBezTo>
                  <a:lnTo>
                    <a:pt x="2038350" y="1122456"/>
                  </a:lnTo>
                  <a:close/>
                  <a:moveTo>
                    <a:pt x="781050" y="1465356"/>
                  </a:moveTo>
                  <a:cubicBezTo>
                    <a:pt x="781050" y="1459536"/>
                    <a:pt x="783827" y="1454141"/>
                    <a:pt x="787828" y="1449915"/>
                  </a:cubicBezTo>
                  <a:cubicBezTo>
                    <a:pt x="801102" y="1435894"/>
                    <a:pt x="809625" y="1415145"/>
                    <a:pt x="809625" y="1395412"/>
                  </a:cubicBezTo>
                  <a:cubicBezTo>
                    <a:pt x="809625" y="1361218"/>
                    <a:pt x="784037" y="1333500"/>
                    <a:pt x="752475" y="1333500"/>
                  </a:cubicBezTo>
                  <a:cubicBezTo>
                    <a:pt x="720912" y="1333500"/>
                    <a:pt x="695325" y="1361218"/>
                    <a:pt x="695325" y="1395412"/>
                  </a:cubicBezTo>
                  <a:cubicBezTo>
                    <a:pt x="695325" y="1415145"/>
                    <a:pt x="703847" y="1435894"/>
                    <a:pt x="717121" y="1449915"/>
                  </a:cubicBezTo>
                  <a:cubicBezTo>
                    <a:pt x="721122" y="1454141"/>
                    <a:pt x="723900" y="1459536"/>
                    <a:pt x="723900" y="1465356"/>
                  </a:cubicBezTo>
                  <a:lnTo>
                    <a:pt x="723900" y="1466850"/>
                  </a:lnTo>
                  <a:cubicBezTo>
                    <a:pt x="723900" y="1477371"/>
                    <a:pt x="715371" y="1485900"/>
                    <a:pt x="704850" y="1485900"/>
                  </a:cubicBezTo>
                  <a:lnTo>
                    <a:pt x="695325" y="1485900"/>
                  </a:lnTo>
                  <a:cubicBezTo>
                    <a:pt x="663762" y="1485900"/>
                    <a:pt x="638175" y="1511487"/>
                    <a:pt x="638175" y="1543050"/>
                  </a:cubicBezTo>
                  <a:lnTo>
                    <a:pt x="638175" y="1581150"/>
                  </a:lnTo>
                  <a:cubicBezTo>
                    <a:pt x="638175" y="1591671"/>
                    <a:pt x="689349" y="1600200"/>
                    <a:pt x="752475" y="1600200"/>
                  </a:cubicBezTo>
                  <a:cubicBezTo>
                    <a:pt x="815600" y="1600200"/>
                    <a:pt x="866775" y="1591671"/>
                    <a:pt x="866775" y="1581150"/>
                  </a:cubicBezTo>
                  <a:lnTo>
                    <a:pt x="866775" y="1543050"/>
                  </a:lnTo>
                  <a:cubicBezTo>
                    <a:pt x="866775" y="1511487"/>
                    <a:pt x="841187" y="1485900"/>
                    <a:pt x="809625" y="1485900"/>
                  </a:cubicBezTo>
                  <a:lnTo>
                    <a:pt x="800100" y="1485900"/>
                  </a:lnTo>
                  <a:cubicBezTo>
                    <a:pt x="789578" y="1485900"/>
                    <a:pt x="781050" y="1477371"/>
                    <a:pt x="781050" y="1466850"/>
                  </a:cubicBezTo>
                  <a:lnTo>
                    <a:pt x="781050" y="1465356"/>
                  </a:lnTo>
                  <a:close/>
                  <a:moveTo>
                    <a:pt x="1866900" y="1465356"/>
                  </a:moveTo>
                  <a:cubicBezTo>
                    <a:pt x="1866900" y="1459536"/>
                    <a:pt x="1864122" y="1454141"/>
                    <a:pt x="1860121" y="1449915"/>
                  </a:cubicBezTo>
                  <a:cubicBezTo>
                    <a:pt x="1846847" y="1435894"/>
                    <a:pt x="1838325" y="1415145"/>
                    <a:pt x="1838325" y="1395412"/>
                  </a:cubicBezTo>
                  <a:cubicBezTo>
                    <a:pt x="1838325" y="1361218"/>
                    <a:pt x="1863912" y="1333500"/>
                    <a:pt x="1895475" y="1333500"/>
                  </a:cubicBezTo>
                  <a:cubicBezTo>
                    <a:pt x="1927038" y="1333500"/>
                    <a:pt x="1952625" y="1361218"/>
                    <a:pt x="1952625" y="1395412"/>
                  </a:cubicBezTo>
                  <a:cubicBezTo>
                    <a:pt x="1952625" y="1415145"/>
                    <a:pt x="1944103" y="1435894"/>
                    <a:pt x="1930829" y="1449915"/>
                  </a:cubicBezTo>
                  <a:cubicBezTo>
                    <a:pt x="1926827" y="1454141"/>
                    <a:pt x="1924050" y="1459536"/>
                    <a:pt x="1924050" y="1465356"/>
                  </a:cubicBezTo>
                  <a:lnTo>
                    <a:pt x="1924050" y="1466850"/>
                  </a:lnTo>
                  <a:cubicBezTo>
                    <a:pt x="1924050" y="1477371"/>
                    <a:pt x="1932578" y="1485900"/>
                    <a:pt x="1943100" y="1485900"/>
                  </a:cubicBezTo>
                  <a:lnTo>
                    <a:pt x="1952625" y="1485900"/>
                  </a:lnTo>
                  <a:cubicBezTo>
                    <a:pt x="1984188" y="1485900"/>
                    <a:pt x="2009775" y="1511487"/>
                    <a:pt x="2009775" y="1543050"/>
                  </a:cubicBezTo>
                  <a:lnTo>
                    <a:pt x="2009775" y="1581150"/>
                  </a:lnTo>
                  <a:cubicBezTo>
                    <a:pt x="2009775" y="1591671"/>
                    <a:pt x="1958601" y="1600200"/>
                    <a:pt x="1895475" y="1600200"/>
                  </a:cubicBezTo>
                  <a:cubicBezTo>
                    <a:pt x="1832349" y="1600200"/>
                    <a:pt x="1781175" y="1591671"/>
                    <a:pt x="1781175" y="1581150"/>
                  </a:cubicBezTo>
                  <a:lnTo>
                    <a:pt x="1781175" y="1543050"/>
                  </a:lnTo>
                  <a:cubicBezTo>
                    <a:pt x="1781175" y="1511487"/>
                    <a:pt x="1806762" y="1485900"/>
                    <a:pt x="1838325" y="1485900"/>
                  </a:cubicBezTo>
                  <a:lnTo>
                    <a:pt x="1847850" y="1485900"/>
                  </a:lnTo>
                  <a:cubicBezTo>
                    <a:pt x="1858371" y="1485900"/>
                    <a:pt x="1866900" y="1477371"/>
                    <a:pt x="1866900" y="1466850"/>
                  </a:cubicBezTo>
                  <a:lnTo>
                    <a:pt x="1866900" y="1465356"/>
                  </a:lnTo>
                  <a:close/>
                  <a:moveTo>
                    <a:pt x="1295400" y="1484406"/>
                  </a:moveTo>
                  <a:cubicBezTo>
                    <a:pt x="1295400" y="1478586"/>
                    <a:pt x="1292622" y="1473191"/>
                    <a:pt x="1288621" y="1468965"/>
                  </a:cubicBezTo>
                  <a:cubicBezTo>
                    <a:pt x="1275347" y="1454944"/>
                    <a:pt x="1266825" y="1434195"/>
                    <a:pt x="1266825" y="1414462"/>
                  </a:cubicBezTo>
                  <a:cubicBezTo>
                    <a:pt x="1266825" y="1380268"/>
                    <a:pt x="1292412" y="1352550"/>
                    <a:pt x="1323975" y="1352550"/>
                  </a:cubicBezTo>
                  <a:cubicBezTo>
                    <a:pt x="1355538" y="1352550"/>
                    <a:pt x="1381125" y="1380268"/>
                    <a:pt x="1381125" y="1414462"/>
                  </a:cubicBezTo>
                  <a:cubicBezTo>
                    <a:pt x="1381125" y="1434195"/>
                    <a:pt x="1372603" y="1454944"/>
                    <a:pt x="1359329" y="1468965"/>
                  </a:cubicBezTo>
                  <a:cubicBezTo>
                    <a:pt x="1355327" y="1473191"/>
                    <a:pt x="1352550" y="1478586"/>
                    <a:pt x="1352550" y="1484406"/>
                  </a:cubicBezTo>
                  <a:lnTo>
                    <a:pt x="1352550" y="1485900"/>
                  </a:lnTo>
                  <a:cubicBezTo>
                    <a:pt x="1352550" y="1496421"/>
                    <a:pt x="1361078" y="1504950"/>
                    <a:pt x="1371600" y="1504950"/>
                  </a:cubicBezTo>
                  <a:lnTo>
                    <a:pt x="1381125" y="1504950"/>
                  </a:lnTo>
                  <a:cubicBezTo>
                    <a:pt x="1412688" y="1504950"/>
                    <a:pt x="1438275" y="1530537"/>
                    <a:pt x="1438275" y="1562100"/>
                  </a:cubicBezTo>
                  <a:lnTo>
                    <a:pt x="1438275" y="1600200"/>
                  </a:lnTo>
                  <a:cubicBezTo>
                    <a:pt x="1438275" y="1610721"/>
                    <a:pt x="1387101" y="1619250"/>
                    <a:pt x="1323975" y="1619250"/>
                  </a:cubicBezTo>
                  <a:cubicBezTo>
                    <a:pt x="1260849" y="1619250"/>
                    <a:pt x="1209675" y="1610721"/>
                    <a:pt x="1209675" y="1600200"/>
                  </a:cubicBezTo>
                  <a:lnTo>
                    <a:pt x="1209675" y="1562100"/>
                  </a:lnTo>
                  <a:cubicBezTo>
                    <a:pt x="1209675" y="1530537"/>
                    <a:pt x="1235262" y="1504950"/>
                    <a:pt x="1266825" y="1504950"/>
                  </a:cubicBezTo>
                  <a:lnTo>
                    <a:pt x="1276350" y="1504950"/>
                  </a:lnTo>
                  <a:cubicBezTo>
                    <a:pt x="1286871" y="1504950"/>
                    <a:pt x="1295400" y="1496421"/>
                    <a:pt x="1295400" y="1485900"/>
                  </a:cubicBezTo>
                  <a:lnTo>
                    <a:pt x="1295400" y="1484406"/>
                  </a:lnTo>
                  <a:close/>
                  <a:moveTo>
                    <a:pt x="361950" y="465231"/>
                  </a:moveTo>
                  <a:cubicBezTo>
                    <a:pt x="361950" y="459411"/>
                    <a:pt x="364727" y="454016"/>
                    <a:pt x="368728" y="449790"/>
                  </a:cubicBezTo>
                  <a:cubicBezTo>
                    <a:pt x="382002" y="435769"/>
                    <a:pt x="390525" y="415020"/>
                    <a:pt x="390525" y="395287"/>
                  </a:cubicBezTo>
                  <a:cubicBezTo>
                    <a:pt x="390525" y="361093"/>
                    <a:pt x="364937" y="333375"/>
                    <a:pt x="333375" y="333375"/>
                  </a:cubicBezTo>
                  <a:cubicBezTo>
                    <a:pt x="301812" y="333375"/>
                    <a:pt x="276225" y="361093"/>
                    <a:pt x="276225" y="395287"/>
                  </a:cubicBezTo>
                  <a:cubicBezTo>
                    <a:pt x="276225" y="415020"/>
                    <a:pt x="284747" y="435769"/>
                    <a:pt x="298021" y="449790"/>
                  </a:cubicBezTo>
                  <a:cubicBezTo>
                    <a:pt x="302022" y="454016"/>
                    <a:pt x="304800" y="459411"/>
                    <a:pt x="304800" y="465231"/>
                  </a:cubicBezTo>
                  <a:lnTo>
                    <a:pt x="304800" y="466725"/>
                  </a:lnTo>
                  <a:cubicBezTo>
                    <a:pt x="304800" y="477246"/>
                    <a:pt x="296271" y="485775"/>
                    <a:pt x="285750" y="485775"/>
                  </a:cubicBezTo>
                  <a:lnTo>
                    <a:pt x="276225" y="485775"/>
                  </a:lnTo>
                  <a:cubicBezTo>
                    <a:pt x="244662" y="485775"/>
                    <a:pt x="219075" y="511362"/>
                    <a:pt x="219075" y="542925"/>
                  </a:cubicBezTo>
                  <a:lnTo>
                    <a:pt x="219075" y="581025"/>
                  </a:lnTo>
                  <a:cubicBezTo>
                    <a:pt x="219075" y="591546"/>
                    <a:pt x="270249" y="600075"/>
                    <a:pt x="333375" y="600075"/>
                  </a:cubicBezTo>
                  <a:cubicBezTo>
                    <a:pt x="396500" y="600075"/>
                    <a:pt x="447675" y="591546"/>
                    <a:pt x="447675" y="581025"/>
                  </a:cubicBezTo>
                  <a:lnTo>
                    <a:pt x="447675" y="542925"/>
                  </a:lnTo>
                  <a:cubicBezTo>
                    <a:pt x="447675" y="511362"/>
                    <a:pt x="422087" y="485775"/>
                    <a:pt x="390525" y="485775"/>
                  </a:cubicBezTo>
                  <a:lnTo>
                    <a:pt x="381000" y="485775"/>
                  </a:lnTo>
                  <a:cubicBezTo>
                    <a:pt x="370478" y="485775"/>
                    <a:pt x="361950" y="477246"/>
                    <a:pt x="361950" y="466725"/>
                  </a:cubicBezTo>
                  <a:lnTo>
                    <a:pt x="361950" y="465231"/>
                  </a:lnTo>
                  <a:close/>
                  <a:moveTo>
                    <a:pt x="2285999" y="465231"/>
                  </a:moveTo>
                  <a:cubicBezTo>
                    <a:pt x="2285999" y="459411"/>
                    <a:pt x="2283222" y="454016"/>
                    <a:pt x="2279220" y="449790"/>
                  </a:cubicBezTo>
                  <a:cubicBezTo>
                    <a:pt x="2265946" y="435769"/>
                    <a:pt x="2257424" y="415020"/>
                    <a:pt x="2257424" y="395287"/>
                  </a:cubicBezTo>
                  <a:cubicBezTo>
                    <a:pt x="2257424" y="361093"/>
                    <a:pt x="2283011" y="333375"/>
                    <a:pt x="2314574" y="333375"/>
                  </a:cubicBezTo>
                  <a:cubicBezTo>
                    <a:pt x="2346137" y="333375"/>
                    <a:pt x="2371724" y="361093"/>
                    <a:pt x="2371724" y="395287"/>
                  </a:cubicBezTo>
                  <a:cubicBezTo>
                    <a:pt x="2371724" y="415020"/>
                    <a:pt x="2363202" y="435769"/>
                    <a:pt x="2349928" y="449790"/>
                  </a:cubicBezTo>
                  <a:cubicBezTo>
                    <a:pt x="2345927" y="454016"/>
                    <a:pt x="2343149" y="459411"/>
                    <a:pt x="2343149" y="465231"/>
                  </a:cubicBezTo>
                  <a:lnTo>
                    <a:pt x="2343149" y="466725"/>
                  </a:lnTo>
                  <a:cubicBezTo>
                    <a:pt x="2343149" y="477246"/>
                    <a:pt x="2351678" y="485775"/>
                    <a:pt x="2362199" y="485775"/>
                  </a:cubicBezTo>
                  <a:lnTo>
                    <a:pt x="2371724" y="485775"/>
                  </a:lnTo>
                  <a:cubicBezTo>
                    <a:pt x="2403287" y="485775"/>
                    <a:pt x="2428874" y="511362"/>
                    <a:pt x="2428874" y="542925"/>
                  </a:cubicBezTo>
                  <a:lnTo>
                    <a:pt x="2428874" y="581025"/>
                  </a:lnTo>
                  <a:cubicBezTo>
                    <a:pt x="2428874" y="591546"/>
                    <a:pt x="2377700" y="600075"/>
                    <a:pt x="2314574" y="600075"/>
                  </a:cubicBezTo>
                  <a:cubicBezTo>
                    <a:pt x="2251448" y="600075"/>
                    <a:pt x="2200274" y="591546"/>
                    <a:pt x="2200274" y="581025"/>
                  </a:cubicBezTo>
                  <a:lnTo>
                    <a:pt x="2200274" y="542925"/>
                  </a:lnTo>
                  <a:cubicBezTo>
                    <a:pt x="2200274" y="511362"/>
                    <a:pt x="2225861" y="485775"/>
                    <a:pt x="2257424" y="485775"/>
                  </a:cubicBezTo>
                  <a:lnTo>
                    <a:pt x="2266949" y="485775"/>
                  </a:lnTo>
                  <a:cubicBezTo>
                    <a:pt x="2277471" y="485775"/>
                    <a:pt x="2285999" y="477246"/>
                    <a:pt x="2285999" y="466725"/>
                  </a:cubicBezTo>
                  <a:lnTo>
                    <a:pt x="2285999" y="465231"/>
                  </a:lnTo>
                  <a:close/>
                  <a:moveTo>
                    <a:pt x="142875" y="303306"/>
                  </a:moveTo>
                  <a:cubicBezTo>
                    <a:pt x="142875" y="297486"/>
                    <a:pt x="145652" y="292091"/>
                    <a:pt x="149653" y="287865"/>
                  </a:cubicBezTo>
                  <a:cubicBezTo>
                    <a:pt x="162927" y="273844"/>
                    <a:pt x="171450" y="253095"/>
                    <a:pt x="171450" y="233362"/>
                  </a:cubicBezTo>
                  <a:cubicBezTo>
                    <a:pt x="171450" y="199168"/>
                    <a:pt x="145862" y="171450"/>
                    <a:pt x="114300" y="171450"/>
                  </a:cubicBezTo>
                  <a:cubicBezTo>
                    <a:pt x="82737" y="171450"/>
                    <a:pt x="57150" y="199168"/>
                    <a:pt x="57150" y="233362"/>
                  </a:cubicBezTo>
                  <a:cubicBezTo>
                    <a:pt x="57150" y="253095"/>
                    <a:pt x="65672" y="273844"/>
                    <a:pt x="78946" y="287865"/>
                  </a:cubicBezTo>
                  <a:cubicBezTo>
                    <a:pt x="82947" y="292091"/>
                    <a:pt x="85725" y="297486"/>
                    <a:pt x="85725" y="303306"/>
                  </a:cubicBezTo>
                  <a:lnTo>
                    <a:pt x="85725" y="304800"/>
                  </a:lnTo>
                  <a:cubicBezTo>
                    <a:pt x="85725" y="315321"/>
                    <a:pt x="77196" y="323850"/>
                    <a:pt x="66675" y="323850"/>
                  </a:cubicBezTo>
                  <a:lnTo>
                    <a:pt x="57150" y="323850"/>
                  </a:lnTo>
                  <a:cubicBezTo>
                    <a:pt x="25587" y="323850"/>
                    <a:pt x="0" y="349437"/>
                    <a:pt x="0" y="381000"/>
                  </a:cubicBezTo>
                  <a:lnTo>
                    <a:pt x="0" y="419100"/>
                  </a:lnTo>
                  <a:cubicBezTo>
                    <a:pt x="0" y="429621"/>
                    <a:pt x="51174" y="438150"/>
                    <a:pt x="114300" y="438150"/>
                  </a:cubicBezTo>
                  <a:cubicBezTo>
                    <a:pt x="177425" y="438150"/>
                    <a:pt x="228600" y="429621"/>
                    <a:pt x="228600" y="419100"/>
                  </a:cubicBezTo>
                  <a:lnTo>
                    <a:pt x="228600" y="381000"/>
                  </a:lnTo>
                  <a:cubicBezTo>
                    <a:pt x="228600" y="349437"/>
                    <a:pt x="203012" y="323850"/>
                    <a:pt x="171450" y="323850"/>
                  </a:cubicBezTo>
                  <a:lnTo>
                    <a:pt x="161925" y="323850"/>
                  </a:lnTo>
                  <a:cubicBezTo>
                    <a:pt x="151403" y="323850"/>
                    <a:pt x="142875" y="315321"/>
                    <a:pt x="142875" y="304800"/>
                  </a:cubicBezTo>
                  <a:lnTo>
                    <a:pt x="142875" y="303306"/>
                  </a:lnTo>
                  <a:close/>
                  <a:moveTo>
                    <a:pt x="2505074" y="303306"/>
                  </a:moveTo>
                  <a:cubicBezTo>
                    <a:pt x="2505074" y="297486"/>
                    <a:pt x="2502297" y="292091"/>
                    <a:pt x="2498295" y="287865"/>
                  </a:cubicBezTo>
                  <a:cubicBezTo>
                    <a:pt x="2485021" y="273844"/>
                    <a:pt x="2476499" y="253095"/>
                    <a:pt x="2476499" y="233362"/>
                  </a:cubicBezTo>
                  <a:cubicBezTo>
                    <a:pt x="2476499" y="199168"/>
                    <a:pt x="2502086" y="171450"/>
                    <a:pt x="2533649" y="171450"/>
                  </a:cubicBezTo>
                  <a:cubicBezTo>
                    <a:pt x="2565212" y="171450"/>
                    <a:pt x="2590799" y="199168"/>
                    <a:pt x="2590799" y="233362"/>
                  </a:cubicBezTo>
                  <a:cubicBezTo>
                    <a:pt x="2590799" y="253095"/>
                    <a:pt x="2582277" y="273844"/>
                    <a:pt x="2569003" y="287865"/>
                  </a:cubicBezTo>
                  <a:cubicBezTo>
                    <a:pt x="2565002" y="292091"/>
                    <a:pt x="2562224" y="297486"/>
                    <a:pt x="2562224" y="303306"/>
                  </a:cubicBezTo>
                  <a:lnTo>
                    <a:pt x="2562224" y="304800"/>
                  </a:lnTo>
                  <a:cubicBezTo>
                    <a:pt x="2562224" y="315321"/>
                    <a:pt x="2570753" y="323850"/>
                    <a:pt x="2581274" y="323850"/>
                  </a:cubicBezTo>
                  <a:lnTo>
                    <a:pt x="2590799" y="323850"/>
                  </a:lnTo>
                  <a:cubicBezTo>
                    <a:pt x="2622362" y="323850"/>
                    <a:pt x="2647949" y="349437"/>
                    <a:pt x="2647949" y="381000"/>
                  </a:cubicBezTo>
                  <a:lnTo>
                    <a:pt x="2647949" y="419100"/>
                  </a:lnTo>
                  <a:cubicBezTo>
                    <a:pt x="2647949" y="429621"/>
                    <a:pt x="2596775" y="438150"/>
                    <a:pt x="2533649" y="438150"/>
                  </a:cubicBezTo>
                  <a:cubicBezTo>
                    <a:pt x="2470523" y="438150"/>
                    <a:pt x="2419349" y="429621"/>
                    <a:pt x="2419349" y="419100"/>
                  </a:cubicBezTo>
                  <a:lnTo>
                    <a:pt x="2419349" y="381000"/>
                  </a:lnTo>
                  <a:cubicBezTo>
                    <a:pt x="2419349" y="349437"/>
                    <a:pt x="2444936" y="323850"/>
                    <a:pt x="2476499" y="323850"/>
                  </a:cubicBezTo>
                  <a:lnTo>
                    <a:pt x="2486024" y="323850"/>
                  </a:lnTo>
                  <a:cubicBezTo>
                    <a:pt x="2496546" y="323850"/>
                    <a:pt x="2505074" y="315321"/>
                    <a:pt x="2505074" y="304800"/>
                  </a:cubicBezTo>
                  <a:lnTo>
                    <a:pt x="2505074" y="303306"/>
                  </a:lnTo>
                  <a:close/>
                  <a:moveTo>
                    <a:pt x="552450" y="227106"/>
                  </a:moveTo>
                  <a:cubicBezTo>
                    <a:pt x="552450" y="221286"/>
                    <a:pt x="555227" y="215891"/>
                    <a:pt x="559228" y="211665"/>
                  </a:cubicBezTo>
                  <a:cubicBezTo>
                    <a:pt x="572502" y="197644"/>
                    <a:pt x="581025" y="176895"/>
                    <a:pt x="581025" y="157162"/>
                  </a:cubicBezTo>
                  <a:cubicBezTo>
                    <a:pt x="581025" y="122968"/>
                    <a:pt x="555437" y="95250"/>
                    <a:pt x="523875" y="95250"/>
                  </a:cubicBezTo>
                  <a:cubicBezTo>
                    <a:pt x="492312" y="95250"/>
                    <a:pt x="466725" y="122968"/>
                    <a:pt x="466725" y="157162"/>
                  </a:cubicBezTo>
                  <a:cubicBezTo>
                    <a:pt x="466725" y="176895"/>
                    <a:pt x="475247" y="197644"/>
                    <a:pt x="488521" y="211665"/>
                  </a:cubicBezTo>
                  <a:cubicBezTo>
                    <a:pt x="492522" y="215891"/>
                    <a:pt x="495300" y="221286"/>
                    <a:pt x="495300" y="227106"/>
                  </a:cubicBezTo>
                  <a:lnTo>
                    <a:pt x="495300" y="228600"/>
                  </a:lnTo>
                  <a:cubicBezTo>
                    <a:pt x="495300" y="239121"/>
                    <a:pt x="486771" y="247650"/>
                    <a:pt x="476250" y="247650"/>
                  </a:cubicBezTo>
                  <a:lnTo>
                    <a:pt x="466725" y="247650"/>
                  </a:lnTo>
                  <a:cubicBezTo>
                    <a:pt x="435162" y="247650"/>
                    <a:pt x="409575" y="273237"/>
                    <a:pt x="409575" y="304800"/>
                  </a:cubicBezTo>
                  <a:lnTo>
                    <a:pt x="409575" y="342900"/>
                  </a:lnTo>
                  <a:cubicBezTo>
                    <a:pt x="409575" y="353421"/>
                    <a:pt x="460749" y="361950"/>
                    <a:pt x="523875" y="361950"/>
                  </a:cubicBezTo>
                  <a:cubicBezTo>
                    <a:pt x="587000" y="361950"/>
                    <a:pt x="638175" y="353421"/>
                    <a:pt x="638175" y="342900"/>
                  </a:cubicBezTo>
                  <a:lnTo>
                    <a:pt x="638175" y="304800"/>
                  </a:lnTo>
                  <a:cubicBezTo>
                    <a:pt x="638175" y="273237"/>
                    <a:pt x="612587" y="247650"/>
                    <a:pt x="581025" y="247650"/>
                  </a:cubicBezTo>
                  <a:lnTo>
                    <a:pt x="571500" y="247650"/>
                  </a:lnTo>
                  <a:cubicBezTo>
                    <a:pt x="560978" y="247650"/>
                    <a:pt x="552450" y="239121"/>
                    <a:pt x="552450" y="228600"/>
                  </a:cubicBezTo>
                  <a:lnTo>
                    <a:pt x="552450" y="227106"/>
                  </a:lnTo>
                  <a:close/>
                  <a:moveTo>
                    <a:pt x="828675" y="189006"/>
                  </a:moveTo>
                  <a:cubicBezTo>
                    <a:pt x="828675" y="183186"/>
                    <a:pt x="831452" y="177791"/>
                    <a:pt x="835453" y="173565"/>
                  </a:cubicBezTo>
                  <a:cubicBezTo>
                    <a:pt x="848727" y="159544"/>
                    <a:pt x="857250" y="138795"/>
                    <a:pt x="857250" y="119062"/>
                  </a:cubicBezTo>
                  <a:cubicBezTo>
                    <a:pt x="857250" y="84868"/>
                    <a:pt x="831662" y="57150"/>
                    <a:pt x="800100" y="57150"/>
                  </a:cubicBezTo>
                  <a:cubicBezTo>
                    <a:pt x="768537" y="57150"/>
                    <a:pt x="742950" y="84868"/>
                    <a:pt x="742950" y="119062"/>
                  </a:cubicBezTo>
                  <a:cubicBezTo>
                    <a:pt x="742950" y="138795"/>
                    <a:pt x="751472" y="159544"/>
                    <a:pt x="764746" y="173565"/>
                  </a:cubicBezTo>
                  <a:cubicBezTo>
                    <a:pt x="768747" y="177791"/>
                    <a:pt x="771525" y="183186"/>
                    <a:pt x="771525" y="189006"/>
                  </a:cubicBezTo>
                  <a:lnTo>
                    <a:pt x="771525" y="190500"/>
                  </a:lnTo>
                  <a:cubicBezTo>
                    <a:pt x="771525" y="201021"/>
                    <a:pt x="762996" y="209550"/>
                    <a:pt x="752475" y="209550"/>
                  </a:cubicBezTo>
                  <a:lnTo>
                    <a:pt x="742950" y="209550"/>
                  </a:lnTo>
                  <a:cubicBezTo>
                    <a:pt x="711387" y="209550"/>
                    <a:pt x="685800" y="235137"/>
                    <a:pt x="685800" y="266700"/>
                  </a:cubicBezTo>
                  <a:lnTo>
                    <a:pt x="685800" y="304800"/>
                  </a:lnTo>
                  <a:cubicBezTo>
                    <a:pt x="685800" y="315321"/>
                    <a:pt x="736974" y="323850"/>
                    <a:pt x="800100" y="323850"/>
                  </a:cubicBezTo>
                  <a:cubicBezTo>
                    <a:pt x="863225" y="323850"/>
                    <a:pt x="914400" y="315321"/>
                    <a:pt x="914400" y="304800"/>
                  </a:cubicBezTo>
                  <a:lnTo>
                    <a:pt x="914400" y="266700"/>
                  </a:lnTo>
                  <a:cubicBezTo>
                    <a:pt x="914400" y="235137"/>
                    <a:pt x="888812" y="209550"/>
                    <a:pt x="857250" y="209550"/>
                  </a:cubicBezTo>
                  <a:lnTo>
                    <a:pt x="847725" y="209550"/>
                  </a:lnTo>
                  <a:cubicBezTo>
                    <a:pt x="837203" y="209550"/>
                    <a:pt x="828675" y="201021"/>
                    <a:pt x="828675" y="190500"/>
                  </a:cubicBezTo>
                  <a:lnTo>
                    <a:pt x="828675" y="189006"/>
                  </a:lnTo>
                  <a:close/>
                  <a:moveTo>
                    <a:pt x="1876425" y="189006"/>
                  </a:moveTo>
                  <a:cubicBezTo>
                    <a:pt x="1876425" y="183186"/>
                    <a:pt x="1879202" y="177791"/>
                    <a:pt x="1883204" y="173565"/>
                  </a:cubicBezTo>
                  <a:cubicBezTo>
                    <a:pt x="1896478" y="159544"/>
                    <a:pt x="1905000" y="138795"/>
                    <a:pt x="1905000" y="119062"/>
                  </a:cubicBezTo>
                  <a:cubicBezTo>
                    <a:pt x="1905000" y="84868"/>
                    <a:pt x="1879413" y="57150"/>
                    <a:pt x="1847850" y="57150"/>
                  </a:cubicBezTo>
                  <a:cubicBezTo>
                    <a:pt x="1816287" y="57150"/>
                    <a:pt x="1790700" y="84868"/>
                    <a:pt x="1790700" y="119062"/>
                  </a:cubicBezTo>
                  <a:cubicBezTo>
                    <a:pt x="1790700" y="138795"/>
                    <a:pt x="1799222" y="159544"/>
                    <a:pt x="1812496" y="173565"/>
                  </a:cubicBezTo>
                  <a:cubicBezTo>
                    <a:pt x="1816497" y="177791"/>
                    <a:pt x="1819275" y="183186"/>
                    <a:pt x="1819275" y="189006"/>
                  </a:cubicBezTo>
                  <a:lnTo>
                    <a:pt x="1819275" y="190500"/>
                  </a:lnTo>
                  <a:cubicBezTo>
                    <a:pt x="1819275" y="201021"/>
                    <a:pt x="1810746" y="209550"/>
                    <a:pt x="1800225" y="209550"/>
                  </a:cubicBezTo>
                  <a:lnTo>
                    <a:pt x="1790700" y="209550"/>
                  </a:lnTo>
                  <a:cubicBezTo>
                    <a:pt x="1759137" y="209550"/>
                    <a:pt x="1733550" y="235137"/>
                    <a:pt x="1733550" y="266700"/>
                  </a:cubicBezTo>
                  <a:lnTo>
                    <a:pt x="1733550" y="304800"/>
                  </a:lnTo>
                  <a:cubicBezTo>
                    <a:pt x="1733550" y="315321"/>
                    <a:pt x="1784724" y="323850"/>
                    <a:pt x="1847850" y="323850"/>
                  </a:cubicBezTo>
                  <a:cubicBezTo>
                    <a:pt x="1910976" y="323850"/>
                    <a:pt x="1962150" y="315321"/>
                    <a:pt x="1962150" y="304800"/>
                  </a:cubicBezTo>
                  <a:lnTo>
                    <a:pt x="1962150" y="266700"/>
                  </a:lnTo>
                  <a:cubicBezTo>
                    <a:pt x="1962150" y="235137"/>
                    <a:pt x="1936563" y="209550"/>
                    <a:pt x="1905000" y="209550"/>
                  </a:cubicBezTo>
                  <a:lnTo>
                    <a:pt x="1895475" y="209550"/>
                  </a:lnTo>
                  <a:cubicBezTo>
                    <a:pt x="1884953" y="209550"/>
                    <a:pt x="1876425" y="201021"/>
                    <a:pt x="1876425" y="190500"/>
                  </a:cubicBezTo>
                  <a:lnTo>
                    <a:pt x="1876425" y="189006"/>
                  </a:lnTo>
                  <a:close/>
                  <a:moveTo>
                    <a:pt x="1352550" y="131856"/>
                  </a:moveTo>
                  <a:cubicBezTo>
                    <a:pt x="1352550" y="126036"/>
                    <a:pt x="1355327" y="120641"/>
                    <a:pt x="1359329" y="116415"/>
                  </a:cubicBezTo>
                  <a:cubicBezTo>
                    <a:pt x="1372603" y="102394"/>
                    <a:pt x="1381125" y="81645"/>
                    <a:pt x="1381125" y="61912"/>
                  </a:cubicBezTo>
                  <a:cubicBezTo>
                    <a:pt x="1381125" y="27718"/>
                    <a:pt x="1355538" y="0"/>
                    <a:pt x="1323975" y="0"/>
                  </a:cubicBezTo>
                  <a:cubicBezTo>
                    <a:pt x="1292412" y="0"/>
                    <a:pt x="1266825" y="27718"/>
                    <a:pt x="1266825" y="61912"/>
                  </a:cubicBezTo>
                  <a:cubicBezTo>
                    <a:pt x="1266825" y="81645"/>
                    <a:pt x="1275347" y="102394"/>
                    <a:pt x="1288621" y="116415"/>
                  </a:cubicBezTo>
                  <a:cubicBezTo>
                    <a:pt x="1292622" y="120641"/>
                    <a:pt x="1295400" y="126036"/>
                    <a:pt x="1295400" y="131856"/>
                  </a:cubicBezTo>
                  <a:lnTo>
                    <a:pt x="1295400" y="133350"/>
                  </a:lnTo>
                  <a:cubicBezTo>
                    <a:pt x="1295400" y="143871"/>
                    <a:pt x="1286871" y="152400"/>
                    <a:pt x="1276350" y="152400"/>
                  </a:cubicBezTo>
                  <a:lnTo>
                    <a:pt x="1266825" y="152400"/>
                  </a:lnTo>
                  <a:cubicBezTo>
                    <a:pt x="1235262" y="152400"/>
                    <a:pt x="1209675" y="177987"/>
                    <a:pt x="1209675" y="209550"/>
                  </a:cubicBezTo>
                  <a:lnTo>
                    <a:pt x="1209675" y="247650"/>
                  </a:lnTo>
                  <a:cubicBezTo>
                    <a:pt x="1209675" y="258171"/>
                    <a:pt x="1260849" y="266700"/>
                    <a:pt x="1323975" y="266700"/>
                  </a:cubicBezTo>
                  <a:cubicBezTo>
                    <a:pt x="1387101" y="266700"/>
                    <a:pt x="1438275" y="258171"/>
                    <a:pt x="1438275" y="247650"/>
                  </a:cubicBezTo>
                  <a:lnTo>
                    <a:pt x="1438275" y="209550"/>
                  </a:lnTo>
                  <a:cubicBezTo>
                    <a:pt x="1438275" y="177987"/>
                    <a:pt x="1412688" y="152400"/>
                    <a:pt x="1381125" y="152400"/>
                  </a:cubicBezTo>
                  <a:lnTo>
                    <a:pt x="1371600" y="152400"/>
                  </a:lnTo>
                  <a:cubicBezTo>
                    <a:pt x="1361078" y="152400"/>
                    <a:pt x="1352550" y="143871"/>
                    <a:pt x="1352550" y="133350"/>
                  </a:cubicBezTo>
                  <a:lnTo>
                    <a:pt x="1352550" y="131856"/>
                  </a:lnTo>
                  <a:close/>
                  <a:moveTo>
                    <a:pt x="1104900" y="236631"/>
                  </a:moveTo>
                  <a:cubicBezTo>
                    <a:pt x="1104900" y="230811"/>
                    <a:pt x="1107677" y="225416"/>
                    <a:pt x="1111679" y="221190"/>
                  </a:cubicBezTo>
                  <a:cubicBezTo>
                    <a:pt x="1124953" y="207169"/>
                    <a:pt x="1133475" y="186420"/>
                    <a:pt x="1133475" y="166687"/>
                  </a:cubicBezTo>
                  <a:cubicBezTo>
                    <a:pt x="1133475" y="132493"/>
                    <a:pt x="1107888" y="104775"/>
                    <a:pt x="1076325" y="104775"/>
                  </a:cubicBezTo>
                  <a:cubicBezTo>
                    <a:pt x="1044762" y="104775"/>
                    <a:pt x="1019175" y="132493"/>
                    <a:pt x="1019175" y="166687"/>
                  </a:cubicBezTo>
                  <a:cubicBezTo>
                    <a:pt x="1019175" y="186420"/>
                    <a:pt x="1027697" y="207169"/>
                    <a:pt x="1040971" y="221190"/>
                  </a:cubicBezTo>
                  <a:cubicBezTo>
                    <a:pt x="1044972" y="225416"/>
                    <a:pt x="1047750" y="230811"/>
                    <a:pt x="1047750" y="236631"/>
                  </a:cubicBezTo>
                  <a:lnTo>
                    <a:pt x="1047750" y="238125"/>
                  </a:lnTo>
                  <a:cubicBezTo>
                    <a:pt x="1047750" y="248646"/>
                    <a:pt x="1039221" y="257175"/>
                    <a:pt x="1028700" y="257175"/>
                  </a:cubicBezTo>
                  <a:lnTo>
                    <a:pt x="1019175" y="257175"/>
                  </a:lnTo>
                  <a:cubicBezTo>
                    <a:pt x="987612" y="257175"/>
                    <a:pt x="962025" y="282762"/>
                    <a:pt x="962025" y="314325"/>
                  </a:cubicBezTo>
                  <a:lnTo>
                    <a:pt x="962025" y="352425"/>
                  </a:lnTo>
                  <a:cubicBezTo>
                    <a:pt x="962025" y="362946"/>
                    <a:pt x="1013199" y="371475"/>
                    <a:pt x="1076325" y="371475"/>
                  </a:cubicBezTo>
                  <a:cubicBezTo>
                    <a:pt x="1139451" y="371475"/>
                    <a:pt x="1190625" y="362946"/>
                    <a:pt x="1190625" y="352425"/>
                  </a:cubicBezTo>
                  <a:lnTo>
                    <a:pt x="1190625" y="314325"/>
                  </a:lnTo>
                  <a:cubicBezTo>
                    <a:pt x="1190625" y="282762"/>
                    <a:pt x="1165038" y="257175"/>
                    <a:pt x="1133475" y="257175"/>
                  </a:cubicBezTo>
                  <a:lnTo>
                    <a:pt x="1123950" y="257175"/>
                  </a:lnTo>
                  <a:cubicBezTo>
                    <a:pt x="1113428" y="257175"/>
                    <a:pt x="1104900" y="248646"/>
                    <a:pt x="1104900" y="238125"/>
                  </a:cubicBezTo>
                  <a:lnTo>
                    <a:pt x="1104900" y="236631"/>
                  </a:lnTo>
                  <a:close/>
                  <a:moveTo>
                    <a:pt x="1600200" y="236631"/>
                  </a:moveTo>
                  <a:cubicBezTo>
                    <a:pt x="1600200" y="230811"/>
                    <a:pt x="1602977" y="225416"/>
                    <a:pt x="1606979" y="221190"/>
                  </a:cubicBezTo>
                  <a:cubicBezTo>
                    <a:pt x="1620253" y="207169"/>
                    <a:pt x="1628775" y="186420"/>
                    <a:pt x="1628775" y="166687"/>
                  </a:cubicBezTo>
                  <a:cubicBezTo>
                    <a:pt x="1628775" y="132493"/>
                    <a:pt x="1603188" y="104775"/>
                    <a:pt x="1571625" y="104775"/>
                  </a:cubicBezTo>
                  <a:cubicBezTo>
                    <a:pt x="1540062" y="104775"/>
                    <a:pt x="1514475" y="132493"/>
                    <a:pt x="1514475" y="166687"/>
                  </a:cubicBezTo>
                  <a:cubicBezTo>
                    <a:pt x="1514475" y="186420"/>
                    <a:pt x="1522997" y="207169"/>
                    <a:pt x="1536271" y="221190"/>
                  </a:cubicBezTo>
                  <a:cubicBezTo>
                    <a:pt x="1540272" y="225416"/>
                    <a:pt x="1543050" y="230811"/>
                    <a:pt x="1543050" y="236631"/>
                  </a:cubicBezTo>
                  <a:lnTo>
                    <a:pt x="1543050" y="238125"/>
                  </a:lnTo>
                  <a:cubicBezTo>
                    <a:pt x="1543050" y="248646"/>
                    <a:pt x="1534521" y="257175"/>
                    <a:pt x="1524000" y="257175"/>
                  </a:cubicBezTo>
                  <a:lnTo>
                    <a:pt x="1514475" y="257175"/>
                  </a:lnTo>
                  <a:cubicBezTo>
                    <a:pt x="1482912" y="257175"/>
                    <a:pt x="1457325" y="282762"/>
                    <a:pt x="1457325" y="314325"/>
                  </a:cubicBezTo>
                  <a:lnTo>
                    <a:pt x="1457325" y="352425"/>
                  </a:lnTo>
                  <a:cubicBezTo>
                    <a:pt x="1457325" y="362946"/>
                    <a:pt x="1508499" y="371475"/>
                    <a:pt x="1571625" y="371475"/>
                  </a:cubicBezTo>
                  <a:cubicBezTo>
                    <a:pt x="1634751" y="371475"/>
                    <a:pt x="1685925" y="362946"/>
                    <a:pt x="1685925" y="352425"/>
                  </a:cubicBezTo>
                  <a:lnTo>
                    <a:pt x="1685925" y="314325"/>
                  </a:lnTo>
                  <a:cubicBezTo>
                    <a:pt x="1685925" y="282762"/>
                    <a:pt x="1660338" y="257175"/>
                    <a:pt x="1628775" y="257175"/>
                  </a:cubicBezTo>
                  <a:lnTo>
                    <a:pt x="1619250" y="257175"/>
                  </a:lnTo>
                  <a:cubicBezTo>
                    <a:pt x="1608728" y="257175"/>
                    <a:pt x="1600200" y="248646"/>
                    <a:pt x="1600200" y="238125"/>
                  </a:cubicBezTo>
                  <a:lnTo>
                    <a:pt x="1600200" y="236631"/>
                  </a:lnTo>
                  <a:close/>
                  <a:moveTo>
                    <a:pt x="2095500" y="227106"/>
                  </a:moveTo>
                  <a:cubicBezTo>
                    <a:pt x="2095500" y="221286"/>
                    <a:pt x="2092722" y="215891"/>
                    <a:pt x="2088721" y="211665"/>
                  </a:cubicBezTo>
                  <a:cubicBezTo>
                    <a:pt x="2075447" y="197644"/>
                    <a:pt x="2066925" y="176895"/>
                    <a:pt x="2066925" y="157162"/>
                  </a:cubicBezTo>
                  <a:cubicBezTo>
                    <a:pt x="2066925" y="122968"/>
                    <a:pt x="2092512" y="95250"/>
                    <a:pt x="2124075" y="95250"/>
                  </a:cubicBezTo>
                  <a:cubicBezTo>
                    <a:pt x="2155638" y="95250"/>
                    <a:pt x="2181225" y="122968"/>
                    <a:pt x="2181225" y="157162"/>
                  </a:cubicBezTo>
                  <a:cubicBezTo>
                    <a:pt x="2181225" y="176895"/>
                    <a:pt x="2172703" y="197644"/>
                    <a:pt x="2159429" y="211665"/>
                  </a:cubicBezTo>
                  <a:cubicBezTo>
                    <a:pt x="2155427" y="215891"/>
                    <a:pt x="2152650" y="221286"/>
                    <a:pt x="2152650" y="227106"/>
                  </a:cubicBezTo>
                  <a:lnTo>
                    <a:pt x="2152650" y="228600"/>
                  </a:lnTo>
                  <a:cubicBezTo>
                    <a:pt x="2152650" y="239121"/>
                    <a:pt x="2161178" y="247650"/>
                    <a:pt x="2171700" y="247650"/>
                  </a:cubicBezTo>
                  <a:lnTo>
                    <a:pt x="2181225" y="247650"/>
                  </a:lnTo>
                  <a:cubicBezTo>
                    <a:pt x="2212788" y="247650"/>
                    <a:pt x="2238375" y="273237"/>
                    <a:pt x="2238375" y="304800"/>
                  </a:cubicBezTo>
                  <a:lnTo>
                    <a:pt x="2238375" y="342900"/>
                  </a:lnTo>
                  <a:cubicBezTo>
                    <a:pt x="2238375" y="353421"/>
                    <a:pt x="2187201" y="361950"/>
                    <a:pt x="2124075" y="361950"/>
                  </a:cubicBezTo>
                  <a:cubicBezTo>
                    <a:pt x="2060949" y="361950"/>
                    <a:pt x="2009775" y="353421"/>
                    <a:pt x="2009775" y="342900"/>
                  </a:cubicBezTo>
                  <a:lnTo>
                    <a:pt x="2009775" y="304800"/>
                  </a:lnTo>
                  <a:cubicBezTo>
                    <a:pt x="2009775" y="273237"/>
                    <a:pt x="2035362" y="247650"/>
                    <a:pt x="2066925" y="247650"/>
                  </a:cubicBezTo>
                  <a:lnTo>
                    <a:pt x="2076450" y="247650"/>
                  </a:lnTo>
                  <a:cubicBezTo>
                    <a:pt x="2086971" y="247650"/>
                    <a:pt x="2095500" y="239121"/>
                    <a:pt x="2095500" y="228600"/>
                  </a:cubicBezTo>
                  <a:lnTo>
                    <a:pt x="2095500" y="227106"/>
                  </a:lnTo>
                  <a:close/>
                  <a:moveTo>
                    <a:pt x="1009650" y="550956"/>
                  </a:moveTo>
                  <a:cubicBezTo>
                    <a:pt x="1009650" y="545136"/>
                    <a:pt x="1012427" y="539741"/>
                    <a:pt x="1016428" y="535515"/>
                  </a:cubicBezTo>
                  <a:cubicBezTo>
                    <a:pt x="1029702" y="521494"/>
                    <a:pt x="1038225" y="500745"/>
                    <a:pt x="1038225" y="481012"/>
                  </a:cubicBezTo>
                  <a:cubicBezTo>
                    <a:pt x="1038225" y="446818"/>
                    <a:pt x="1012637" y="419100"/>
                    <a:pt x="981075" y="419100"/>
                  </a:cubicBezTo>
                  <a:cubicBezTo>
                    <a:pt x="949512" y="419100"/>
                    <a:pt x="923925" y="446818"/>
                    <a:pt x="923925" y="481012"/>
                  </a:cubicBezTo>
                  <a:cubicBezTo>
                    <a:pt x="923925" y="500745"/>
                    <a:pt x="932447" y="521494"/>
                    <a:pt x="945721" y="535515"/>
                  </a:cubicBezTo>
                  <a:cubicBezTo>
                    <a:pt x="949722" y="539741"/>
                    <a:pt x="952500" y="545136"/>
                    <a:pt x="952500" y="550956"/>
                  </a:cubicBezTo>
                  <a:lnTo>
                    <a:pt x="952500" y="552450"/>
                  </a:lnTo>
                  <a:cubicBezTo>
                    <a:pt x="952500" y="562971"/>
                    <a:pt x="943971" y="571500"/>
                    <a:pt x="933450" y="571500"/>
                  </a:cubicBezTo>
                  <a:lnTo>
                    <a:pt x="923925" y="571500"/>
                  </a:lnTo>
                  <a:cubicBezTo>
                    <a:pt x="892362" y="571500"/>
                    <a:pt x="866775" y="597087"/>
                    <a:pt x="866775" y="628650"/>
                  </a:cubicBezTo>
                  <a:lnTo>
                    <a:pt x="866775" y="666750"/>
                  </a:lnTo>
                  <a:cubicBezTo>
                    <a:pt x="866775" y="677271"/>
                    <a:pt x="917949" y="685800"/>
                    <a:pt x="981075" y="685800"/>
                  </a:cubicBezTo>
                  <a:cubicBezTo>
                    <a:pt x="1044200" y="685800"/>
                    <a:pt x="1095375" y="677271"/>
                    <a:pt x="1095375" y="666750"/>
                  </a:cubicBezTo>
                  <a:lnTo>
                    <a:pt x="1095375" y="628650"/>
                  </a:lnTo>
                  <a:cubicBezTo>
                    <a:pt x="1095375" y="597087"/>
                    <a:pt x="1069787" y="571500"/>
                    <a:pt x="1038225" y="571500"/>
                  </a:cubicBezTo>
                  <a:lnTo>
                    <a:pt x="1028700" y="571500"/>
                  </a:lnTo>
                  <a:cubicBezTo>
                    <a:pt x="1018178" y="571500"/>
                    <a:pt x="1009650" y="562971"/>
                    <a:pt x="1009650" y="552450"/>
                  </a:cubicBezTo>
                  <a:lnTo>
                    <a:pt x="1009650" y="550956"/>
                  </a:lnTo>
                  <a:close/>
                  <a:moveTo>
                    <a:pt x="1695450" y="550956"/>
                  </a:moveTo>
                  <a:cubicBezTo>
                    <a:pt x="1695450" y="545136"/>
                    <a:pt x="1698227" y="539741"/>
                    <a:pt x="1702229" y="535515"/>
                  </a:cubicBezTo>
                  <a:cubicBezTo>
                    <a:pt x="1715503" y="521494"/>
                    <a:pt x="1724025" y="500745"/>
                    <a:pt x="1724025" y="481012"/>
                  </a:cubicBezTo>
                  <a:cubicBezTo>
                    <a:pt x="1724025" y="446818"/>
                    <a:pt x="1698438" y="419100"/>
                    <a:pt x="1666875" y="419100"/>
                  </a:cubicBezTo>
                  <a:cubicBezTo>
                    <a:pt x="1635312" y="419100"/>
                    <a:pt x="1609725" y="446818"/>
                    <a:pt x="1609725" y="481012"/>
                  </a:cubicBezTo>
                  <a:cubicBezTo>
                    <a:pt x="1609725" y="500745"/>
                    <a:pt x="1618247" y="521494"/>
                    <a:pt x="1631521" y="535515"/>
                  </a:cubicBezTo>
                  <a:cubicBezTo>
                    <a:pt x="1635522" y="539741"/>
                    <a:pt x="1638300" y="545136"/>
                    <a:pt x="1638300" y="550956"/>
                  </a:cubicBezTo>
                  <a:lnTo>
                    <a:pt x="1638300" y="552450"/>
                  </a:lnTo>
                  <a:cubicBezTo>
                    <a:pt x="1638300" y="562971"/>
                    <a:pt x="1629771" y="571500"/>
                    <a:pt x="1619250" y="571500"/>
                  </a:cubicBezTo>
                  <a:lnTo>
                    <a:pt x="1609725" y="571500"/>
                  </a:lnTo>
                  <a:cubicBezTo>
                    <a:pt x="1578162" y="571500"/>
                    <a:pt x="1552575" y="597087"/>
                    <a:pt x="1552575" y="628650"/>
                  </a:cubicBezTo>
                  <a:lnTo>
                    <a:pt x="1552575" y="666750"/>
                  </a:lnTo>
                  <a:cubicBezTo>
                    <a:pt x="1552575" y="677271"/>
                    <a:pt x="1603749" y="685800"/>
                    <a:pt x="1666875" y="685800"/>
                  </a:cubicBezTo>
                  <a:cubicBezTo>
                    <a:pt x="1730001" y="685800"/>
                    <a:pt x="1781175" y="677271"/>
                    <a:pt x="1781175" y="666750"/>
                  </a:cubicBezTo>
                  <a:lnTo>
                    <a:pt x="1781175" y="628650"/>
                  </a:lnTo>
                  <a:cubicBezTo>
                    <a:pt x="1781175" y="597087"/>
                    <a:pt x="1755588" y="571500"/>
                    <a:pt x="1724025" y="571500"/>
                  </a:cubicBezTo>
                  <a:lnTo>
                    <a:pt x="1714500" y="571500"/>
                  </a:lnTo>
                  <a:cubicBezTo>
                    <a:pt x="1703978" y="571500"/>
                    <a:pt x="1695450" y="562971"/>
                    <a:pt x="1695450" y="552450"/>
                  </a:cubicBezTo>
                  <a:lnTo>
                    <a:pt x="1695450" y="550956"/>
                  </a:lnTo>
                  <a:close/>
                  <a:moveTo>
                    <a:pt x="666750" y="522381"/>
                  </a:moveTo>
                  <a:cubicBezTo>
                    <a:pt x="666750" y="516561"/>
                    <a:pt x="669527" y="511166"/>
                    <a:pt x="673528" y="506940"/>
                  </a:cubicBezTo>
                  <a:cubicBezTo>
                    <a:pt x="686802" y="492919"/>
                    <a:pt x="695325" y="472170"/>
                    <a:pt x="695325" y="452437"/>
                  </a:cubicBezTo>
                  <a:cubicBezTo>
                    <a:pt x="695325" y="418243"/>
                    <a:pt x="669737" y="390525"/>
                    <a:pt x="638175" y="390525"/>
                  </a:cubicBezTo>
                  <a:cubicBezTo>
                    <a:pt x="606612" y="390525"/>
                    <a:pt x="581025" y="418243"/>
                    <a:pt x="581025" y="452437"/>
                  </a:cubicBezTo>
                  <a:cubicBezTo>
                    <a:pt x="581025" y="472170"/>
                    <a:pt x="589547" y="492919"/>
                    <a:pt x="602821" y="506940"/>
                  </a:cubicBezTo>
                  <a:cubicBezTo>
                    <a:pt x="606822" y="511166"/>
                    <a:pt x="609600" y="516561"/>
                    <a:pt x="609600" y="522381"/>
                  </a:cubicBezTo>
                  <a:lnTo>
                    <a:pt x="609600" y="523875"/>
                  </a:lnTo>
                  <a:cubicBezTo>
                    <a:pt x="609600" y="534396"/>
                    <a:pt x="601071" y="542925"/>
                    <a:pt x="590550" y="542925"/>
                  </a:cubicBezTo>
                  <a:lnTo>
                    <a:pt x="581025" y="542925"/>
                  </a:lnTo>
                  <a:cubicBezTo>
                    <a:pt x="549462" y="542925"/>
                    <a:pt x="523875" y="568512"/>
                    <a:pt x="523875" y="600075"/>
                  </a:cubicBezTo>
                  <a:lnTo>
                    <a:pt x="523875" y="638175"/>
                  </a:lnTo>
                  <a:cubicBezTo>
                    <a:pt x="523875" y="648696"/>
                    <a:pt x="575049" y="657225"/>
                    <a:pt x="638175" y="657225"/>
                  </a:cubicBezTo>
                  <a:cubicBezTo>
                    <a:pt x="701300" y="657225"/>
                    <a:pt x="752475" y="648696"/>
                    <a:pt x="752475" y="638175"/>
                  </a:cubicBezTo>
                  <a:lnTo>
                    <a:pt x="752475" y="600075"/>
                  </a:lnTo>
                  <a:cubicBezTo>
                    <a:pt x="752475" y="568512"/>
                    <a:pt x="726887" y="542925"/>
                    <a:pt x="695325" y="542925"/>
                  </a:cubicBezTo>
                  <a:lnTo>
                    <a:pt x="685800" y="542925"/>
                  </a:lnTo>
                  <a:cubicBezTo>
                    <a:pt x="675278" y="542925"/>
                    <a:pt x="666750" y="534396"/>
                    <a:pt x="666750" y="523875"/>
                  </a:cubicBezTo>
                  <a:lnTo>
                    <a:pt x="666750" y="522381"/>
                  </a:lnTo>
                  <a:close/>
                  <a:moveTo>
                    <a:pt x="1981200" y="522381"/>
                  </a:moveTo>
                  <a:cubicBezTo>
                    <a:pt x="1981200" y="516561"/>
                    <a:pt x="1978422" y="511166"/>
                    <a:pt x="1974421" y="506940"/>
                  </a:cubicBezTo>
                  <a:cubicBezTo>
                    <a:pt x="1961147" y="492919"/>
                    <a:pt x="1952625" y="472170"/>
                    <a:pt x="1952625" y="452437"/>
                  </a:cubicBezTo>
                  <a:cubicBezTo>
                    <a:pt x="1952625" y="418243"/>
                    <a:pt x="1978212" y="390525"/>
                    <a:pt x="2009775" y="390525"/>
                  </a:cubicBezTo>
                  <a:cubicBezTo>
                    <a:pt x="2041338" y="390525"/>
                    <a:pt x="2066925" y="418243"/>
                    <a:pt x="2066925" y="452437"/>
                  </a:cubicBezTo>
                  <a:cubicBezTo>
                    <a:pt x="2066925" y="472170"/>
                    <a:pt x="2058403" y="492919"/>
                    <a:pt x="2045129" y="506940"/>
                  </a:cubicBezTo>
                  <a:cubicBezTo>
                    <a:pt x="2041127" y="511166"/>
                    <a:pt x="2038350" y="516561"/>
                    <a:pt x="2038350" y="522381"/>
                  </a:cubicBezTo>
                  <a:lnTo>
                    <a:pt x="2038350" y="523875"/>
                  </a:lnTo>
                  <a:cubicBezTo>
                    <a:pt x="2038350" y="534396"/>
                    <a:pt x="2046878" y="542925"/>
                    <a:pt x="2057400" y="542925"/>
                  </a:cubicBezTo>
                  <a:lnTo>
                    <a:pt x="2066925" y="542925"/>
                  </a:lnTo>
                  <a:cubicBezTo>
                    <a:pt x="2098488" y="542925"/>
                    <a:pt x="2124075" y="568512"/>
                    <a:pt x="2124075" y="600075"/>
                  </a:cubicBezTo>
                  <a:lnTo>
                    <a:pt x="2124075" y="638175"/>
                  </a:lnTo>
                  <a:cubicBezTo>
                    <a:pt x="2124075" y="648696"/>
                    <a:pt x="2072901" y="657225"/>
                    <a:pt x="2009775" y="657225"/>
                  </a:cubicBezTo>
                  <a:cubicBezTo>
                    <a:pt x="1946649" y="657225"/>
                    <a:pt x="1895475" y="648696"/>
                    <a:pt x="1895475" y="638175"/>
                  </a:cubicBezTo>
                  <a:lnTo>
                    <a:pt x="1895475" y="600075"/>
                  </a:lnTo>
                  <a:cubicBezTo>
                    <a:pt x="1895475" y="568512"/>
                    <a:pt x="1921062" y="542925"/>
                    <a:pt x="1952625" y="542925"/>
                  </a:cubicBezTo>
                  <a:lnTo>
                    <a:pt x="1962150" y="542925"/>
                  </a:lnTo>
                  <a:cubicBezTo>
                    <a:pt x="1972671" y="542925"/>
                    <a:pt x="1981200" y="534396"/>
                    <a:pt x="1981200" y="523875"/>
                  </a:cubicBezTo>
                  <a:lnTo>
                    <a:pt x="1981200" y="522381"/>
                  </a:lnTo>
                  <a:close/>
                  <a:moveTo>
                    <a:pt x="1295400" y="493806"/>
                  </a:moveTo>
                  <a:cubicBezTo>
                    <a:pt x="1295400" y="487986"/>
                    <a:pt x="1292622" y="482591"/>
                    <a:pt x="1288621" y="478365"/>
                  </a:cubicBezTo>
                  <a:cubicBezTo>
                    <a:pt x="1275347" y="464344"/>
                    <a:pt x="1266825" y="443595"/>
                    <a:pt x="1266825" y="423862"/>
                  </a:cubicBezTo>
                  <a:cubicBezTo>
                    <a:pt x="1266825" y="389668"/>
                    <a:pt x="1292412" y="361950"/>
                    <a:pt x="1323975" y="361950"/>
                  </a:cubicBezTo>
                  <a:cubicBezTo>
                    <a:pt x="1355538" y="361950"/>
                    <a:pt x="1381125" y="389668"/>
                    <a:pt x="1381125" y="423862"/>
                  </a:cubicBezTo>
                  <a:cubicBezTo>
                    <a:pt x="1381125" y="443595"/>
                    <a:pt x="1372603" y="464344"/>
                    <a:pt x="1359329" y="478365"/>
                  </a:cubicBezTo>
                  <a:cubicBezTo>
                    <a:pt x="1355327" y="482591"/>
                    <a:pt x="1352550" y="487986"/>
                    <a:pt x="1352550" y="493806"/>
                  </a:cubicBezTo>
                  <a:lnTo>
                    <a:pt x="1352550" y="495300"/>
                  </a:lnTo>
                  <a:cubicBezTo>
                    <a:pt x="1352550" y="505821"/>
                    <a:pt x="1361078" y="514350"/>
                    <a:pt x="1371600" y="514350"/>
                  </a:cubicBezTo>
                  <a:lnTo>
                    <a:pt x="1381125" y="514350"/>
                  </a:lnTo>
                  <a:cubicBezTo>
                    <a:pt x="1412688" y="514350"/>
                    <a:pt x="1438275" y="539937"/>
                    <a:pt x="1438275" y="571500"/>
                  </a:cubicBezTo>
                  <a:lnTo>
                    <a:pt x="1438275" y="609600"/>
                  </a:lnTo>
                  <a:cubicBezTo>
                    <a:pt x="1438275" y="620121"/>
                    <a:pt x="1387101" y="628650"/>
                    <a:pt x="1323975" y="628650"/>
                  </a:cubicBezTo>
                  <a:cubicBezTo>
                    <a:pt x="1260849" y="628650"/>
                    <a:pt x="1209675" y="620121"/>
                    <a:pt x="1209675" y="609600"/>
                  </a:cubicBezTo>
                  <a:lnTo>
                    <a:pt x="1209675" y="571500"/>
                  </a:lnTo>
                  <a:cubicBezTo>
                    <a:pt x="1209675" y="539937"/>
                    <a:pt x="1235262" y="514350"/>
                    <a:pt x="1266825" y="514350"/>
                  </a:cubicBezTo>
                  <a:lnTo>
                    <a:pt x="1276350" y="514350"/>
                  </a:lnTo>
                  <a:cubicBezTo>
                    <a:pt x="1286871" y="514350"/>
                    <a:pt x="1295400" y="505821"/>
                    <a:pt x="1295400" y="495300"/>
                  </a:cubicBezTo>
                  <a:lnTo>
                    <a:pt x="1295400" y="493806"/>
                  </a:lnTo>
                  <a:close/>
                  <a:moveTo>
                    <a:pt x="371475" y="2246406"/>
                  </a:moveTo>
                  <a:cubicBezTo>
                    <a:pt x="371475" y="2240586"/>
                    <a:pt x="374252" y="2235191"/>
                    <a:pt x="378253" y="2230965"/>
                  </a:cubicBezTo>
                  <a:cubicBezTo>
                    <a:pt x="391527" y="2216944"/>
                    <a:pt x="400050" y="2196195"/>
                    <a:pt x="400050" y="2176462"/>
                  </a:cubicBezTo>
                  <a:cubicBezTo>
                    <a:pt x="400050" y="2142268"/>
                    <a:pt x="374462" y="2114550"/>
                    <a:pt x="342900" y="2114550"/>
                  </a:cubicBezTo>
                  <a:cubicBezTo>
                    <a:pt x="311337" y="2114550"/>
                    <a:pt x="285750" y="2142268"/>
                    <a:pt x="285750" y="2176462"/>
                  </a:cubicBezTo>
                  <a:cubicBezTo>
                    <a:pt x="285750" y="2196195"/>
                    <a:pt x="294272" y="2216944"/>
                    <a:pt x="307546" y="2230965"/>
                  </a:cubicBezTo>
                  <a:cubicBezTo>
                    <a:pt x="311547" y="2235191"/>
                    <a:pt x="314325" y="2240586"/>
                    <a:pt x="314325" y="2246406"/>
                  </a:cubicBezTo>
                  <a:lnTo>
                    <a:pt x="314325" y="2247900"/>
                  </a:lnTo>
                  <a:cubicBezTo>
                    <a:pt x="314325" y="2258421"/>
                    <a:pt x="305796" y="2266950"/>
                    <a:pt x="295275" y="2266950"/>
                  </a:cubicBezTo>
                  <a:lnTo>
                    <a:pt x="285750" y="2266950"/>
                  </a:lnTo>
                  <a:cubicBezTo>
                    <a:pt x="254187" y="2266950"/>
                    <a:pt x="228600" y="2292537"/>
                    <a:pt x="228600" y="2324100"/>
                  </a:cubicBezTo>
                  <a:lnTo>
                    <a:pt x="228600" y="2362200"/>
                  </a:lnTo>
                  <a:cubicBezTo>
                    <a:pt x="228600" y="2372721"/>
                    <a:pt x="279774" y="2381250"/>
                    <a:pt x="342900" y="2381250"/>
                  </a:cubicBezTo>
                  <a:cubicBezTo>
                    <a:pt x="406025" y="2381250"/>
                    <a:pt x="457200" y="2372721"/>
                    <a:pt x="457200" y="2362200"/>
                  </a:cubicBezTo>
                  <a:lnTo>
                    <a:pt x="457200" y="2324100"/>
                  </a:lnTo>
                  <a:cubicBezTo>
                    <a:pt x="457200" y="2292537"/>
                    <a:pt x="431612" y="2266950"/>
                    <a:pt x="400050" y="2266950"/>
                  </a:cubicBezTo>
                  <a:lnTo>
                    <a:pt x="390525" y="2266950"/>
                  </a:lnTo>
                  <a:cubicBezTo>
                    <a:pt x="380003" y="2266950"/>
                    <a:pt x="371475" y="2258421"/>
                    <a:pt x="371475" y="2247900"/>
                  </a:cubicBezTo>
                  <a:lnTo>
                    <a:pt x="371475" y="2246406"/>
                  </a:lnTo>
                  <a:close/>
                  <a:moveTo>
                    <a:pt x="2276474" y="2246406"/>
                  </a:moveTo>
                  <a:cubicBezTo>
                    <a:pt x="2276474" y="2240586"/>
                    <a:pt x="2273697" y="2235191"/>
                    <a:pt x="2269695" y="2230965"/>
                  </a:cubicBezTo>
                  <a:cubicBezTo>
                    <a:pt x="2256421" y="2216944"/>
                    <a:pt x="2247899" y="2196195"/>
                    <a:pt x="2247899" y="2176462"/>
                  </a:cubicBezTo>
                  <a:cubicBezTo>
                    <a:pt x="2247899" y="2142268"/>
                    <a:pt x="2273486" y="2114550"/>
                    <a:pt x="2305049" y="2114550"/>
                  </a:cubicBezTo>
                  <a:cubicBezTo>
                    <a:pt x="2336612" y="2114550"/>
                    <a:pt x="2362199" y="2142268"/>
                    <a:pt x="2362199" y="2176462"/>
                  </a:cubicBezTo>
                  <a:cubicBezTo>
                    <a:pt x="2362199" y="2196195"/>
                    <a:pt x="2353677" y="2216944"/>
                    <a:pt x="2340403" y="2230965"/>
                  </a:cubicBezTo>
                  <a:cubicBezTo>
                    <a:pt x="2336402" y="2235191"/>
                    <a:pt x="2333624" y="2240586"/>
                    <a:pt x="2333624" y="2246406"/>
                  </a:cubicBezTo>
                  <a:lnTo>
                    <a:pt x="2333624" y="2247900"/>
                  </a:lnTo>
                  <a:cubicBezTo>
                    <a:pt x="2333624" y="2258421"/>
                    <a:pt x="2342153" y="2266950"/>
                    <a:pt x="2352674" y="2266950"/>
                  </a:cubicBezTo>
                  <a:lnTo>
                    <a:pt x="2362199" y="2266950"/>
                  </a:lnTo>
                  <a:cubicBezTo>
                    <a:pt x="2393762" y="2266950"/>
                    <a:pt x="2419349" y="2292537"/>
                    <a:pt x="2419349" y="2324100"/>
                  </a:cubicBezTo>
                  <a:lnTo>
                    <a:pt x="2419349" y="2362200"/>
                  </a:lnTo>
                  <a:cubicBezTo>
                    <a:pt x="2419349" y="2372721"/>
                    <a:pt x="2368175" y="2381250"/>
                    <a:pt x="2305049" y="2381250"/>
                  </a:cubicBezTo>
                  <a:cubicBezTo>
                    <a:pt x="2241923" y="2381250"/>
                    <a:pt x="2190749" y="2372721"/>
                    <a:pt x="2190749" y="2362200"/>
                  </a:cubicBezTo>
                  <a:lnTo>
                    <a:pt x="2190749" y="2324100"/>
                  </a:lnTo>
                  <a:cubicBezTo>
                    <a:pt x="2190749" y="2292537"/>
                    <a:pt x="2216336" y="2266950"/>
                    <a:pt x="2247899" y="2266950"/>
                  </a:cubicBezTo>
                  <a:lnTo>
                    <a:pt x="2257424" y="2266950"/>
                  </a:lnTo>
                  <a:cubicBezTo>
                    <a:pt x="2267946" y="2266950"/>
                    <a:pt x="2276474" y="2258421"/>
                    <a:pt x="2276474" y="2247900"/>
                  </a:cubicBezTo>
                  <a:lnTo>
                    <a:pt x="2276474" y="2246406"/>
                  </a:lnTo>
                  <a:close/>
                  <a:moveTo>
                    <a:pt x="1295400" y="2398806"/>
                  </a:moveTo>
                  <a:cubicBezTo>
                    <a:pt x="1295400" y="2392986"/>
                    <a:pt x="1292622" y="2387591"/>
                    <a:pt x="1288621" y="2383365"/>
                  </a:cubicBezTo>
                  <a:cubicBezTo>
                    <a:pt x="1275347" y="2369344"/>
                    <a:pt x="1266825" y="2348595"/>
                    <a:pt x="1266825" y="2328862"/>
                  </a:cubicBezTo>
                  <a:cubicBezTo>
                    <a:pt x="1266825" y="2294668"/>
                    <a:pt x="1292412" y="2266949"/>
                    <a:pt x="1323975" y="2266949"/>
                  </a:cubicBezTo>
                  <a:cubicBezTo>
                    <a:pt x="1355538" y="2266949"/>
                    <a:pt x="1381125" y="2294668"/>
                    <a:pt x="1381125" y="2328862"/>
                  </a:cubicBezTo>
                  <a:cubicBezTo>
                    <a:pt x="1381125" y="2348595"/>
                    <a:pt x="1372603" y="2369344"/>
                    <a:pt x="1359329" y="2383365"/>
                  </a:cubicBezTo>
                  <a:cubicBezTo>
                    <a:pt x="1355327" y="2387591"/>
                    <a:pt x="1352550" y="2392986"/>
                    <a:pt x="1352550" y="2398806"/>
                  </a:cubicBezTo>
                  <a:lnTo>
                    <a:pt x="1352550" y="2400299"/>
                  </a:lnTo>
                  <a:cubicBezTo>
                    <a:pt x="1352550" y="2410821"/>
                    <a:pt x="1361078" y="2419349"/>
                    <a:pt x="1371600" y="2419349"/>
                  </a:cubicBezTo>
                  <a:lnTo>
                    <a:pt x="1381125" y="2419349"/>
                  </a:lnTo>
                  <a:cubicBezTo>
                    <a:pt x="1412688" y="2419349"/>
                    <a:pt x="1438275" y="2444936"/>
                    <a:pt x="1438275" y="2476499"/>
                  </a:cubicBezTo>
                  <a:lnTo>
                    <a:pt x="1438275" y="2514599"/>
                  </a:lnTo>
                  <a:cubicBezTo>
                    <a:pt x="1438275" y="2525121"/>
                    <a:pt x="1387101" y="2533649"/>
                    <a:pt x="1323975" y="2533649"/>
                  </a:cubicBezTo>
                  <a:cubicBezTo>
                    <a:pt x="1260849" y="2533649"/>
                    <a:pt x="1209675" y="2525121"/>
                    <a:pt x="1209675" y="2514599"/>
                  </a:cubicBezTo>
                  <a:lnTo>
                    <a:pt x="1209675" y="2476499"/>
                  </a:lnTo>
                  <a:cubicBezTo>
                    <a:pt x="1209675" y="2444936"/>
                    <a:pt x="1235262" y="2419349"/>
                    <a:pt x="1266825" y="2419349"/>
                  </a:cubicBezTo>
                  <a:lnTo>
                    <a:pt x="1276350" y="2419349"/>
                  </a:lnTo>
                  <a:cubicBezTo>
                    <a:pt x="1286871" y="2419349"/>
                    <a:pt x="1295400" y="2410821"/>
                    <a:pt x="1295400" y="2400299"/>
                  </a:cubicBezTo>
                  <a:lnTo>
                    <a:pt x="1295400" y="2398806"/>
                  </a:lnTo>
                  <a:close/>
                </a:path>
              </a:pathLst>
            </a:custGeom>
            <a:noFill/>
            <a:ln w="14287">
              <a:solidFill>
                <a:srgbClr val="FFFFFF"/>
              </a:solidFill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6" name="TextBox 12">
              <a:extLst>
                <a:ext uri="{FF2B5EF4-FFF2-40B4-BE49-F238E27FC236}">
                  <a16:creationId xmlns:a16="http://schemas.microsoft.com/office/drawing/2014/main" id="{E66A9367-9BA0-7ABF-E1AD-13D3EDEB2334}"/>
                </a:ext>
              </a:extLst>
            </p:cNvPr>
            <p:cNvSpPr txBox="1"/>
            <p:nvPr/>
          </p:nvSpPr>
          <p:spPr>
            <a:xfrm>
              <a:off x="6801614" y="1942250"/>
              <a:ext cx="1964235" cy="56007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sz="1500" b="0">
                  <a:solidFill>
                    <a:srgbClr val="484848"/>
                  </a:solidFill>
                  <a:latin typeface="Roboto"/>
                </a:rPr>
                <a:t>AI Proposes Molecular
Groupings</a:t>
              </a:r>
            </a:p>
          </p:txBody>
        </p:sp>
        <p:sp>
          <p:nvSpPr>
            <p:cNvPr id="17" name="TextBox 13">
              <a:extLst>
                <a:ext uri="{FF2B5EF4-FFF2-40B4-BE49-F238E27FC236}">
                  <a16:creationId xmlns:a16="http://schemas.microsoft.com/office/drawing/2014/main" id="{C1FF9AFC-5C77-88A1-8156-2792225AD3E0}"/>
                </a:ext>
              </a:extLst>
            </p:cNvPr>
            <p:cNvSpPr txBox="1"/>
            <p:nvPr/>
          </p:nvSpPr>
          <p:spPr>
            <a:xfrm>
              <a:off x="6801614" y="2970950"/>
              <a:ext cx="2609402" cy="28003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sz="1500" b="0">
                  <a:solidFill>
                    <a:srgbClr val="484848"/>
                  </a:solidFill>
                  <a:latin typeface="Roboto"/>
                </a:rPr>
                <a:t>AI Suggests Dosage Strategies</a:t>
              </a:r>
            </a:p>
          </p:txBody>
        </p:sp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9419FD3-387C-5A85-49BD-FE148CD35F80}"/>
                </a:ext>
              </a:extLst>
            </p:cNvPr>
            <p:cNvSpPr txBox="1"/>
            <p:nvPr/>
          </p:nvSpPr>
          <p:spPr>
            <a:xfrm>
              <a:off x="6801614" y="3885350"/>
              <a:ext cx="2408786" cy="28003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sz="1500" b="0">
                  <a:solidFill>
                    <a:srgbClr val="484848"/>
                  </a:solidFill>
                  <a:latin typeface="Roboto"/>
                </a:rPr>
                <a:t>AI Suggests Carrier Systems</a:t>
              </a:r>
            </a:p>
          </p:txBody>
        </p:sp>
        <p:sp>
          <p:nvSpPr>
            <p:cNvPr id="19" name="Rounded Rectangle 15">
              <a:extLst>
                <a:ext uri="{FF2B5EF4-FFF2-40B4-BE49-F238E27FC236}">
                  <a16:creationId xmlns:a16="http://schemas.microsoft.com/office/drawing/2014/main" id="{35E5967F-DD2C-F072-B212-6A5B362A87E3}"/>
                </a:ext>
              </a:extLst>
            </p:cNvPr>
            <p:cNvSpPr/>
            <p:nvPr/>
          </p:nvSpPr>
          <p:spPr>
            <a:xfrm>
              <a:off x="6209985" y="1923200"/>
              <a:ext cx="438397" cy="416006"/>
            </a:xfrm>
            <a:custGeom>
              <a:avLst/>
              <a:gdLst/>
              <a:ahLst/>
              <a:cxnLst/>
              <a:rect l="0" t="0" r="0" b="0"/>
              <a:pathLst>
                <a:path w="438397" h="416006">
                  <a:moveTo>
                    <a:pt x="0" y="0"/>
                  </a:moveTo>
                  <a:moveTo>
                    <a:pt x="114300" y="185737"/>
                  </a:moveTo>
                  <a:lnTo>
                    <a:pt x="228600" y="271462"/>
                  </a:lnTo>
                  <a:lnTo>
                    <a:pt x="342900" y="185737"/>
                  </a:lnTo>
                  <a:moveTo>
                    <a:pt x="228600" y="271462"/>
                  </a:moveTo>
                  <a:lnTo>
                    <a:pt x="228600" y="366712"/>
                  </a:lnTo>
                  <a:moveTo>
                    <a:pt x="114300" y="185737"/>
                  </a:moveTo>
                  <a:cubicBezTo>
                    <a:pt x="107456" y="151138"/>
                    <a:pt x="116220" y="115283"/>
                    <a:pt x="138253" y="87742"/>
                  </a:cubicBezTo>
                  <a:cubicBezTo>
                    <a:pt x="160285" y="60202"/>
                    <a:pt x="193342" y="43780"/>
                    <a:pt x="228600" y="42862"/>
                  </a:cubicBezTo>
                  <a:cubicBezTo>
                    <a:pt x="263834" y="43839"/>
                    <a:pt x="296853" y="60276"/>
                    <a:pt x="318873" y="87801"/>
                  </a:cubicBezTo>
                  <a:cubicBezTo>
                    <a:pt x="340892" y="115325"/>
                    <a:pt x="349680" y="151147"/>
                    <a:pt x="342899" y="185737"/>
                  </a:cubicBezTo>
                  <a:moveTo>
                    <a:pt x="342900" y="185737"/>
                  </a:moveTo>
                  <a:cubicBezTo>
                    <a:pt x="398208" y="195625"/>
                    <a:pt x="438397" y="243852"/>
                    <a:pt x="438150" y="300037"/>
                  </a:cubicBezTo>
                  <a:cubicBezTo>
                    <a:pt x="438150" y="363163"/>
                    <a:pt x="386976" y="414337"/>
                    <a:pt x="323850" y="414337"/>
                  </a:cubicBezTo>
                  <a:cubicBezTo>
                    <a:pt x="285999" y="416006"/>
                    <a:pt x="249974" y="397994"/>
                    <a:pt x="228600" y="366712"/>
                  </a:cubicBezTo>
                  <a:moveTo>
                    <a:pt x="228600" y="366712"/>
                  </a:moveTo>
                  <a:cubicBezTo>
                    <a:pt x="207027" y="397766"/>
                    <a:pt x="171137" y="415711"/>
                    <a:pt x="133350" y="414337"/>
                  </a:cubicBezTo>
                  <a:cubicBezTo>
                    <a:pt x="70223" y="414337"/>
                    <a:pt x="19050" y="363163"/>
                    <a:pt x="19050" y="300037"/>
                  </a:cubicBezTo>
                  <a:cubicBezTo>
                    <a:pt x="18818" y="243857"/>
                    <a:pt x="58999" y="195640"/>
                    <a:pt x="114300" y="185737"/>
                  </a:cubicBezTo>
                </a:path>
              </a:pathLst>
            </a:custGeom>
            <a:noFill/>
            <a:ln w="14287">
              <a:solidFill>
                <a:srgbClr val="484848"/>
              </a:solidFill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20" name="Rounded Rectangle 16">
              <a:extLst>
                <a:ext uri="{FF2B5EF4-FFF2-40B4-BE49-F238E27FC236}">
                  <a16:creationId xmlns:a16="http://schemas.microsoft.com/office/drawing/2014/main" id="{8007F8CA-69AD-26BA-656A-CF8A3F035D54}"/>
                </a:ext>
              </a:extLst>
            </p:cNvPr>
            <p:cNvSpPr/>
            <p:nvPr/>
          </p:nvSpPr>
          <p:spPr>
            <a:xfrm>
              <a:off x="6209985" y="2837600"/>
              <a:ext cx="438885" cy="439009"/>
            </a:xfrm>
            <a:custGeom>
              <a:avLst/>
              <a:gdLst/>
              <a:ahLst/>
              <a:cxnLst/>
              <a:rect l="0" t="0" r="0" b="0"/>
              <a:pathLst>
                <a:path w="438885" h="439009">
                  <a:moveTo>
                    <a:pt x="0" y="0"/>
                  </a:moveTo>
                  <a:moveTo>
                    <a:pt x="18501" y="357231"/>
                  </a:moveTo>
                  <a:lnTo>
                    <a:pt x="98437" y="423845"/>
                  </a:lnTo>
                  <a:cubicBezTo>
                    <a:pt x="110194" y="433642"/>
                    <a:pt x="125015" y="439009"/>
                    <a:pt x="140319" y="439009"/>
                  </a:cubicBezTo>
                  <a:lnTo>
                    <a:pt x="351061" y="439009"/>
                  </a:lnTo>
                  <a:cubicBezTo>
                    <a:pt x="366116" y="439009"/>
                    <a:pt x="378319" y="426803"/>
                    <a:pt x="378319" y="411750"/>
                  </a:cubicBezTo>
                  <a:cubicBezTo>
                    <a:pt x="378319" y="381640"/>
                    <a:pt x="353910" y="357231"/>
                    <a:pt x="323802" y="357231"/>
                  </a:cubicBezTo>
                  <a:lnTo>
                    <a:pt x="177289" y="357231"/>
                  </a:lnTo>
                  <a:moveTo>
                    <a:pt x="0" y="0"/>
                  </a:moveTo>
                  <a:moveTo>
                    <a:pt x="116633" y="324514"/>
                  </a:moveTo>
                  <a:lnTo>
                    <a:pt x="141166" y="349049"/>
                  </a:lnTo>
                  <a:cubicBezTo>
                    <a:pt x="154716" y="362597"/>
                    <a:pt x="176683" y="362597"/>
                    <a:pt x="190233" y="349049"/>
                  </a:cubicBezTo>
                  <a:cubicBezTo>
                    <a:pt x="203781" y="335499"/>
                    <a:pt x="203781" y="313532"/>
                    <a:pt x="190233" y="299982"/>
                  </a:cubicBezTo>
                  <a:lnTo>
                    <a:pt x="152150" y="261899"/>
                  </a:lnTo>
                  <a:cubicBezTo>
                    <a:pt x="139881" y="249631"/>
                    <a:pt x="123241" y="242738"/>
                    <a:pt x="105890" y="242738"/>
                  </a:cubicBezTo>
                  <a:lnTo>
                    <a:pt x="18501" y="242738"/>
                  </a:lnTo>
                  <a:moveTo>
                    <a:pt x="350434" y="128647"/>
                  </a:moveTo>
                  <a:cubicBezTo>
                    <a:pt x="360332" y="119289"/>
                    <a:pt x="373492" y="114161"/>
                    <a:pt x="387113" y="114352"/>
                  </a:cubicBezTo>
                  <a:cubicBezTo>
                    <a:pt x="400733" y="114544"/>
                    <a:pt x="413743" y="120040"/>
                    <a:pt x="423374" y="129672"/>
                  </a:cubicBezTo>
                  <a:cubicBezTo>
                    <a:pt x="433006" y="139304"/>
                    <a:pt x="438502" y="152314"/>
                    <a:pt x="438694" y="165934"/>
                  </a:cubicBezTo>
                  <a:cubicBezTo>
                    <a:pt x="438885" y="179555"/>
                    <a:pt x="433757" y="192713"/>
                    <a:pt x="424399" y="202613"/>
                  </a:cubicBezTo>
                  <a:lnTo>
                    <a:pt x="361361" y="265652"/>
                  </a:lnTo>
                  <a:cubicBezTo>
                    <a:pt x="351516" y="275076"/>
                    <a:pt x="338385" y="280286"/>
                    <a:pt x="324756" y="280175"/>
                  </a:cubicBezTo>
                  <a:cubicBezTo>
                    <a:pt x="311130" y="280065"/>
                    <a:pt x="298084" y="274643"/>
                    <a:pt x="288394" y="265061"/>
                  </a:cubicBezTo>
                  <a:cubicBezTo>
                    <a:pt x="278703" y="255481"/>
                    <a:pt x="273133" y="242496"/>
                    <a:pt x="272868" y="228872"/>
                  </a:cubicBezTo>
                  <a:cubicBezTo>
                    <a:pt x="272601" y="215247"/>
                    <a:pt x="277663" y="202057"/>
                    <a:pt x="286974" y="192105"/>
                  </a:cubicBezTo>
                  <a:close/>
                  <a:moveTo>
                    <a:pt x="0" y="0"/>
                  </a:moveTo>
                  <a:moveTo>
                    <a:pt x="321859" y="157228"/>
                  </a:moveTo>
                  <a:lnTo>
                    <a:pt x="395824" y="231194"/>
                  </a:lnTo>
                  <a:moveTo>
                    <a:pt x="207534" y="148850"/>
                  </a:moveTo>
                  <a:cubicBezTo>
                    <a:pt x="243615" y="148850"/>
                    <a:pt x="272864" y="119602"/>
                    <a:pt x="272864" y="83521"/>
                  </a:cubicBezTo>
                  <a:cubicBezTo>
                    <a:pt x="272864" y="47440"/>
                    <a:pt x="243615" y="18191"/>
                    <a:pt x="207534" y="18191"/>
                  </a:cubicBezTo>
                  <a:cubicBezTo>
                    <a:pt x="171454" y="18191"/>
                    <a:pt x="142205" y="47440"/>
                    <a:pt x="142205" y="83521"/>
                  </a:cubicBezTo>
                  <a:cubicBezTo>
                    <a:pt x="142205" y="119602"/>
                    <a:pt x="171454" y="148850"/>
                    <a:pt x="207534" y="148850"/>
                  </a:cubicBezTo>
                  <a:close/>
                  <a:moveTo>
                    <a:pt x="272864" y="83521"/>
                  </a:moveTo>
                  <a:lnTo>
                    <a:pt x="142205" y="83521"/>
                  </a:lnTo>
                </a:path>
              </a:pathLst>
            </a:custGeom>
            <a:noFill/>
            <a:ln w="14287">
              <a:solidFill>
                <a:srgbClr val="484848"/>
              </a:solidFill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21" name="Rounded Rectangle 17">
              <a:extLst>
                <a:ext uri="{FF2B5EF4-FFF2-40B4-BE49-F238E27FC236}">
                  <a16:creationId xmlns:a16="http://schemas.microsoft.com/office/drawing/2014/main" id="{63673098-CC7B-4300-443A-B60F289B2F51}"/>
                </a:ext>
              </a:extLst>
            </p:cNvPr>
            <p:cNvSpPr/>
            <p:nvPr/>
          </p:nvSpPr>
          <p:spPr>
            <a:xfrm>
              <a:off x="6234039" y="3766287"/>
              <a:ext cx="414135" cy="428625"/>
            </a:xfrm>
            <a:custGeom>
              <a:avLst/>
              <a:gdLst/>
              <a:ahLst/>
              <a:cxnLst/>
              <a:rect l="0" t="0" r="0" b="0"/>
              <a:pathLst>
                <a:path w="414135" h="428625">
                  <a:moveTo>
                    <a:pt x="245358" y="30708"/>
                  </a:moveTo>
                  <a:cubicBezTo>
                    <a:pt x="219741" y="11428"/>
                    <a:pt x="187880" y="0"/>
                    <a:pt x="153352" y="0"/>
                  </a:cubicBezTo>
                  <a:cubicBezTo>
                    <a:pt x="68770" y="0"/>
                    <a:pt x="190" y="68580"/>
                    <a:pt x="0" y="153161"/>
                  </a:cubicBezTo>
                  <a:cubicBezTo>
                    <a:pt x="0" y="260222"/>
                    <a:pt x="153161" y="428625"/>
                    <a:pt x="153161" y="428625"/>
                  </a:cubicBezTo>
                  <a:cubicBezTo>
                    <a:pt x="153161" y="428625"/>
                    <a:pt x="255744" y="315835"/>
                    <a:pt x="293004" y="216185"/>
                  </a:cubicBezTo>
                  <a:moveTo>
                    <a:pt x="94989" y="150489"/>
                  </a:moveTo>
                  <a:lnTo>
                    <a:pt x="94989" y="150392"/>
                  </a:lnTo>
                  <a:cubicBezTo>
                    <a:pt x="94989" y="118150"/>
                    <a:pt x="121113" y="92124"/>
                    <a:pt x="153257" y="92124"/>
                  </a:cubicBezTo>
                  <a:cubicBezTo>
                    <a:pt x="185499" y="92124"/>
                    <a:pt x="211525" y="118248"/>
                    <a:pt x="211525" y="150489"/>
                  </a:cubicBezTo>
                  <a:cubicBezTo>
                    <a:pt x="211525" y="182731"/>
                    <a:pt x="185402" y="208757"/>
                    <a:pt x="153257" y="208757"/>
                  </a:cubicBezTo>
                  <a:cubicBezTo>
                    <a:pt x="121015" y="208757"/>
                    <a:pt x="94989" y="182634"/>
                    <a:pt x="94989" y="150489"/>
                  </a:cubicBezTo>
                  <a:close/>
                  <a:moveTo>
                    <a:pt x="248486" y="92100"/>
                  </a:moveTo>
                  <a:cubicBezTo>
                    <a:pt x="289767" y="83801"/>
                    <a:pt x="323004" y="50161"/>
                    <a:pt x="331315" y="7813"/>
                  </a:cubicBezTo>
                  <a:cubicBezTo>
                    <a:pt x="339627" y="50161"/>
                    <a:pt x="372854" y="83801"/>
                    <a:pt x="414135" y="92100"/>
                  </a:cubicBezTo>
                  <a:moveTo>
                    <a:pt x="414135" y="92148"/>
                  </a:moveTo>
                  <a:cubicBezTo>
                    <a:pt x="372854" y="100447"/>
                    <a:pt x="339617" y="134087"/>
                    <a:pt x="331306" y="176435"/>
                  </a:cubicBezTo>
                  <a:cubicBezTo>
                    <a:pt x="322994" y="134087"/>
                    <a:pt x="289767" y="100447"/>
                    <a:pt x="248486" y="92148"/>
                  </a:cubicBezTo>
                </a:path>
              </a:pathLst>
            </a:custGeom>
            <a:noFill/>
            <a:ln w="14287">
              <a:solidFill>
                <a:srgbClr val="484848"/>
              </a:solidFill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CTT 202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TT 2025" id="{31D09EAC-462B-49D9-B311-D89A772733FA}" vid="{03838D5E-BBFD-4B10-8EE4-B8E2B738D8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CTT 2025</Template>
  <TotalTime>409</TotalTime>
  <Words>692</Words>
  <Application>Microsoft Office PowerPoint</Application>
  <PresentationFormat>Widescreen</PresentationFormat>
  <Paragraphs>157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Aptos</vt:lpstr>
      <vt:lpstr>Arial</vt:lpstr>
      <vt:lpstr>Calibri</vt:lpstr>
      <vt:lpstr>Calibri Light</vt:lpstr>
      <vt:lpstr>Roboto</vt:lpstr>
      <vt:lpstr>Wingdings</vt:lpstr>
      <vt:lpstr>ヒラギノ角ゴ ProN W3</vt:lpstr>
      <vt:lpstr>CTT 2025</vt:lpstr>
      <vt:lpstr>PowerPoint Presentation</vt:lpstr>
      <vt:lpstr>PowerPoint Presentation</vt:lpstr>
      <vt:lpstr>Harnessing Generative AI for Defoamer Innovation</vt:lpstr>
      <vt:lpstr>Today’s topic - Rapid Best-in-class Organically Modified Silicone Defoamer Development </vt:lpstr>
      <vt:lpstr>AI-Powered Breakthrough</vt:lpstr>
      <vt:lpstr>AI-Powered Integrated Workflow</vt:lpstr>
      <vt:lpstr>Analyzing Challenges in Waterborne Coatings</vt:lpstr>
      <vt:lpstr>The Role of AI in Coatings Additives</vt:lpstr>
      <vt:lpstr>Research Workflow with ChatGPT</vt:lpstr>
      <vt:lpstr>DyStar’s Vision - AI as a research co-pilot</vt:lpstr>
      <vt:lpstr>Case Example – Organically modified siloxane structure</vt:lpstr>
      <vt:lpstr>Spectral Comparison of Defoamers</vt:lpstr>
      <vt:lpstr>Statistical Analysis Example</vt:lpstr>
      <vt:lpstr>Defoaming/Compatibility Optimization</vt:lpstr>
      <vt:lpstr>Comparison of DOE Results</vt:lpstr>
      <vt:lpstr>Advanced Applications Data</vt:lpstr>
      <vt:lpstr>Benefits Realized</vt:lpstr>
      <vt:lpstr>Challenges &amp; Limitations</vt:lpstr>
      <vt:lpstr>Future Directions</vt:lpstr>
      <vt:lpstr>Conclusion – AI is an Amplifier of Expertise</vt:lpstr>
      <vt:lpstr>PowerPoint Presentation</vt:lpstr>
    </vt:vector>
  </TitlesOfParts>
  <Company>BNP Media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Samantha St. Pierre</dc:creator>
  <cp:lastModifiedBy>Haltom, Bryan, DyStar/US</cp:lastModifiedBy>
  <cp:revision>5</cp:revision>
  <dcterms:created xsi:type="dcterms:W3CDTF">2025-01-24T20:04:01Z</dcterms:created>
  <dcterms:modified xsi:type="dcterms:W3CDTF">2025-08-29T19:25:33Z</dcterms:modified>
</cp:coreProperties>
</file>