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0" r:id="rId4"/>
  </p:sldMasterIdLst>
  <p:notesMasterIdLst>
    <p:notesMasterId r:id="rId39"/>
  </p:notesMasterIdLst>
  <p:handoutMasterIdLst>
    <p:handoutMasterId r:id="rId40"/>
  </p:handoutMasterIdLst>
  <p:sldIdLst>
    <p:sldId id="859" r:id="rId5"/>
    <p:sldId id="629" r:id="rId6"/>
    <p:sldId id="804" r:id="rId7"/>
    <p:sldId id="806" r:id="rId8"/>
    <p:sldId id="823" r:id="rId9"/>
    <p:sldId id="824" r:id="rId10"/>
    <p:sldId id="858" r:id="rId11"/>
    <p:sldId id="826" r:id="rId12"/>
    <p:sldId id="862" r:id="rId13"/>
    <p:sldId id="827" r:id="rId14"/>
    <p:sldId id="880" r:id="rId15"/>
    <p:sldId id="881" r:id="rId16"/>
    <p:sldId id="864" r:id="rId17"/>
    <p:sldId id="829" r:id="rId18"/>
    <p:sldId id="867" r:id="rId19"/>
    <p:sldId id="834" r:id="rId20"/>
    <p:sldId id="868" r:id="rId21"/>
    <p:sldId id="869" r:id="rId22"/>
    <p:sldId id="870" r:id="rId23"/>
    <p:sldId id="871" r:id="rId24"/>
    <p:sldId id="872" r:id="rId25"/>
    <p:sldId id="873" r:id="rId26"/>
    <p:sldId id="874" r:id="rId27"/>
    <p:sldId id="875" r:id="rId28"/>
    <p:sldId id="877" r:id="rId29"/>
    <p:sldId id="876" r:id="rId30"/>
    <p:sldId id="878" r:id="rId31"/>
    <p:sldId id="879" r:id="rId32"/>
    <p:sldId id="828" r:id="rId33"/>
    <p:sldId id="866" r:id="rId34"/>
    <p:sldId id="821" r:id="rId35"/>
    <p:sldId id="882" r:id="rId36"/>
    <p:sldId id="863" r:id="rId37"/>
    <p:sldId id="865" r:id="rId38"/>
  </p:sldIdLst>
  <p:sldSz cx="9144000" cy="5143500" type="screen16x9"/>
  <p:notesSz cx="7104063" cy="10234613"/>
  <p:defaultTextStyle>
    <a:defPPr>
      <a:defRPr lang="de-DE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5BE"/>
    <a:srgbClr val="32469E"/>
    <a:srgbClr val="996633"/>
    <a:srgbClr val="DBD8D3"/>
    <a:srgbClr val="C30045"/>
    <a:srgbClr val="DF1D52"/>
    <a:srgbClr val="B84763"/>
    <a:srgbClr val="007B85"/>
    <a:srgbClr val="151515"/>
    <a:srgbClr val="10B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AF7FC-28AD-432B-8D81-57A5241F326D}" v="1" dt="2025-08-05T02:35:48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807" autoAdjust="0"/>
    <p:restoredTop sz="96247" autoAdjust="0"/>
  </p:normalViewPr>
  <p:slideViewPr>
    <p:cSldViewPr snapToGrid="0" snapToObjects="1">
      <p:cViewPr varScale="1">
        <p:scale>
          <a:sx n="110" d="100"/>
          <a:sy n="110" d="100"/>
        </p:scale>
        <p:origin x="1123" y="91"/>
      </p:cViewPr>
      <p:guideLst/>
    </p:cSldViewPr>
  </p:slideViewPr>
  <p:outlineViewPr>
    <p:cViewPr>
      <p:scale>
        <a:sx n="33" d="100"/>
        <a:sy n="33" d="100"/>
      </p:scale>
      <p:origin x="0" y="-83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9290"/>
    </p:cViewPr>
  </p:sorterViewPr>
  <p:notesViewPr>
    <p:cSldViewPr snapToGrid="0" snapToObjects="1">
      <p:cViewPr varScale="1">
        <p:scale>
          <a:sx n="108" d="100"/>
          <a:sy n="108" d="100"/>
        </p:scale>
        <p:origin x="5148" y="11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71" tIns="49536" rIns="99071" bIns="4953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71" tIns="49536" rIns="99071" bIns="49536" rtlCol="0"/>
          <a:lstStyle>
            <a:lvl1pPr algn="r">
              <a:defRPr sz="1300"/>
            </a:lvl1pPr>
          </a:lstStyle>
          <a:p>
            <a:fld id="{44CA06C9-E902-460E-818C-D26D2D6F8894}" type="datetimeFigureOut">
              <a:rPr lang="de-DE" smtClean="0"/>
              <a:t>05.09.2025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71" tIns="49536" rIns="99071" bIns="4953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9071" tIns="49536" rIns="99071" bIns="49536" rtlCol="0" anchor="b"/>
          <a:lstStyle>
            <a:lvl1pPr algn="r">
              <a:defRPr sz="1300"/>
            </a:lvl1pPr>
          </a:lstStyle>
          <a:p>
            <a:fld id="{B4C1D1DE-3A2A-4D8B-8026-C5542E3AF9B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54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71" tIns="49536" rIns="99071" bIns="4953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71" tIns="49536" rIns="99071" bIns="49536" rtlCol="0"/>
          <a:lstStyle>
            <a:lvl1pPr algn="r">
              <a:defRPr sz="1300"/>
            </a:lvl1pPr>
          </a:lstStyle>
          <a:p>
            <a:fld id="{C806D981-3C55-6149-92E3-C6A4E8A2E9A4}" type="datetimeFigureOut">
              <a:rPr lang="de-DE" smtClean="0"/>
              <a:t>05.09.2025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1" tIns="49536" rIns="99071" bIns="4953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1" tIns="49536" rIns="99071" bIns="49536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71" tIns="49536" rIns="99071" bIns="4953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9071" tIns="49536" rIns="99071" bIns="49536" rtlCol="0" anchor="b"/>
          <a:lstStyle>
            <a:lvl1pPr algn="r">
              <a:defRPr sz="1300"/>
            </a:lvl1pPr>
          </a:lstStyle>
          <a:p>
            <a:fld id="{E009210B-E46B-104D-959F-20694ACD834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210B-E46B-104D-959F-20694ACD834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86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A007D-86B0-8C0E-1029-74E1FBA34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B17DE3-616B-F90F-A15C-9EE830001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764FA0-D397-E73D-ADF9-A7370422D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0831E2-0266-E90D-89BF-6E06D0BE17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14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473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6C53-E547-EB79-B1BE-B5223B883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F485A9-DF0F-667B-0B55-7F1CA0B86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C4250BE-52B9-4F44-DCB8-D82F000D7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3DAAC8-89A1-EC85-5D7B-DC2F08493C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15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2106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6C07-B074-D998-8524-7C0E67119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051BD7-DFB0-3D4A-C7C2-8685FBEC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048711-3BF4-856D-BA85-60E598098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913EE6-C91B-7F72-F214-054342FEE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210B-E46B-104D-959F-20694ACD834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82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3493-DAD7-6811-FB69-576C89764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A59B36A-05CB-7936-4EF6-1F7D17754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074088-46A2-2A3D-0517-FF1778157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8DCD33-F804-150F-A069-8BF914944E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17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7162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F61C-F03A-FC3B-1F83-A2EC34AC7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903D48-A257-AA81-0A89-5BE469A9F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7B6049-A35B-8697-09A7-9C28AC83F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D18E02-A913-2210-6DEC-A168C5E0A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18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8458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CBDC7-8929-A205-38CB-D793D376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8FB941-F196-DD1F-896F-3B7BDD3C1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643EED-CEEA-156A-1998-05C7169EF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9E768D-FF62-9E31-AA48-8A05B5727E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210B-E46B-104D-959F-20694ACD834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84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3C2E7-067C-AED6-0B17-1DF841B1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5D5D44-8944-4417-9D86-4B081B206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AE2D42-DA32-9B8B-997D-D790552F6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763ECB-E36C-9E51-153C-C157D19B7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3961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C9C74-4336-223B-1C3B-1F0560AA3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37EF73-EE11-B35E-F810-E869E413C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CE67F5-B045-4EF1-DB25-6D8817D91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D33F83-C45B-454F-4632-B83D174E8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21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3128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65E9F-10C3-7554-471B-2EF2EC94B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F2AD7E-ED19-4531-C22B-44971866D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CDFD35-7EFD-1EFD-8BEE-96904DB5C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9D869E-22EF-875F-12E2-A166B25BA9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22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0506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7347C-45F5-06CB-CF7C-F2D71EDAF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533839D-1237-DB17-B277-2147EF985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37DF06-1224-ED36-C4FE-286DA0602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8734A6-B1B7-70FC-80FC-8DA982CF4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23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477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C117D-FA35-A103-5CA7-11BD73CB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C4F2E7-8069-0E2C-42D0-FD8B42979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606E9B-5FA6-FF68-6FAA-17BC1C5F5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1F7D63-9B04-2B2B-D35B-3D6DD8F0B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6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028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118A0-B1DA-700B-6079-CE18756AF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A73D1A-EC86-1D32-BBB8-6C83119AB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2CD1A-EF9F-3E41-57DA-8ABE27838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FA592F-2EC3-94A0-09CE-D941A2ECB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24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3927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8766-A744-05AC-5F86-AFA7BFF24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C22BAA-6D5F-5450-E3A8-6F0CC888C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145AE9-AAF9-73BF-05CE-9C4BDC982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7FAFE1-CCE2-6DE2-358C-610BC642C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25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5378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6CC99-B3BC-D87B-94CA-A8D6A59F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93A1AF-C8B4-B263-3E63-67D076274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CC853F-291D-8482-916E-5E91826E2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315B78-4B8E-9E7D-3F4F-3548D1B36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26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151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6108-6308-9FB3-3C81-1E4BDCC68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170EF1-E5D2-2D4B-113D-26ED4A646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D43548-1F8B-EFFC-E71C-7071DDBBB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8484FC-FCFB-4129-5F15-A976351A4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27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3587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0A49-D772-08BD-7211-E01B2C316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6064E0-D118-2B6B-225F-26AFD4B79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32A197C-55A8-DB0B-1958-E0E0F9F77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E0290-5BB8-34AA-BA37-0A6E99208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28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8011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CBA32-0901-DFAF-E21A-3A6B6B86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2B348B-39EF-E517-4B02-CD6ECA2DA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806B70-2A2F-9D97-70F7-54D7DBE53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7034DD-F527-E830-E41E-B275FD46F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29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73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F270-934E-07CB-97E5-D30D306D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A55B1B-4E62-23E9-E1D4-8A15D632C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D3FC50-1557-6BF9-D234-A153E502A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DBFD4C-15E3-FDE6-F4BA-ED0705798D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30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813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18BC9-A4E7-6378-0EFD-7C721BE8B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DA106E-C18C-E706-C6A6-436782FF0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B4CC09-2F10-91FE-A65A-66E29E09A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82F51F-BE1A-B61D-C5EA-BCFCA8FED7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32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7461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973B1-D63E-E5C1-7B96-645D65162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7775502-B60B-1BD4-8E8B-DCE80420F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B1EE1A-292E-C299-57E3-2A281AB2C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7295CE-D028-E172-A20C-75F5072AC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33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2492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0741-D974-2808-81EE-F22AD326A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DB37CA-EAB4-CCDD-92F0-C82DFAD40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A62F69-F263-3CE6-BB2F-8D8153309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027507-1AC4-4AF9-D7ED-F9DA5DE09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34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566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860E4-D72C-4FC0-4A27-37BCE860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642467-4F5A-6E02-8964-4C846ACA3E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50F64F-2D49-5915-6E73-A981E8EBD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425059-20FB-244A-60DB-A9F56A159E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7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292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B2103-B1C8-53E6-979D-D4ABA809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A5C5D6-8E09-5BE3-6BFC-3CFD03465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43F35D-8429-91E8-CC2C-6A6A0DFCD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4D2336-5DEA-1E2B-2E5A-778577FC86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8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177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36D1F-AAA7-07EE-A654-DA642515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CAAF82-5414-D8F2-4A32-7D9FCB518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F2FF41-DDDF-3F10-F7AD-AEBBB7829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4692C-31BE-99A3-9899-8BC7FD0C5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9210B-E46B-104D-959F-20694ACD834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057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6559-F796-9C2B-0054-F866D13C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83E2C76-AD87-B352-F032-2D33F3B1C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1AF8FE-030C-35A6-83A4-9C4991BC9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C8A856-F759-F165-BA44-7203DEEC9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70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A4483-D465-7D1C-D8AA-DFE594467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F89955-1F24-DDCC-1FAD-DBC5D5DC1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4E947A-3CF6-8982-AC0B-F1EEB3104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F33FEC-3BCD-C93C-B270-24CF631DAA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11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6097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BCB6D-F809-4D6F-8822-23A372346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B3CCEF3-D2C2-554C-EBA7-49EEEDF6B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F16E63-B59F-8EEF-02B5-63A16D20C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D18EA5-9764-B3A5-0A9C-D879C1645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12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386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0CA30-A510-26C5-86F1-EC49FCBC7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E7B453-B202-6F98-35AC-E24E40C3EF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591ED0-2C79-4FC5-039E-1D2FAF1B5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882CF4-BBD4-CA73-CACC-63F5DA957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940">
              <a:defRPr/>
            </a:pPr>
            <a:fld id="{E009210B-E46B-104D-959F-20694ACD8345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5940">
                <a:defRPr/>
              </a:pPr>
              <a:t>13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419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842962"/>
            <a:ext cx="9144000" cy="4300537"/>
          </a:xfrm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1" y="-1"/>
            <a:ext cx="9144000" cy="84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287338" y="270576"/>
            <a:ext cx="59055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baseline="0" dirty="0">
                <a:latin typeface="+mj-lt"/>
              </a:rPr>
              <a:t>Your experts for high-performance </a:t>
            </a:r>
            <a:r>
              <a:rPr lang="en-US" sz="1200" dirty="0">
                <a:latin typeface="+mj-lt"/>
              </a:rPr>
              <a:t>chemical and mineral specialties. Since 1894.</a:t>
            </a:r>
          </a:p>
        </p:txBody>
      </p:sp>
      <p:sp>
        <p:nvSpPr>
          <p:cNvPr id="12" name="object 28"/>
          <p:cNvSpPr/>
          <p:nvPr userDrawn="1"/>
        </p:nvSpPr>
        <p:spPr>
          <a:xfrm>
            <a:off x="279386" y="1203325"/>
            <a:ext cx="2655570" cy="2655570"/>
          </a:xfrm>
          <a:custGeom>
            <a:avLst/>
            <a:gdLst/>
            <a:ahLst/>
            <a:cxnLst/>
            <a:rect l="l" t="t" r="r" b="b"/>
            <a:pathLst>
              <a:path w="2655570" h="2655570">
                <a:moveTo>
                  <a:pt x="1327505" y="0"/>
                </a:moveTo>
                <a:lnTo>
                  <a:pt x="1278839" y="875"/>
                </a:lnTo>
                <a:lnTo>
                  <a:pt x="1230613" y="3481"/>
                </a:lnTo>
                <a:lnTo>
                  <a:pt x="1182859" y="7789"/>
                </a:lnTo>
                <a:lnTo>
                  <a:pt x="1135606" y="13768"/>
                </a:lnTo>
                <a:lnTo>
                  <a:pt x="1088885" y="21387"/>
                </a:lnTo>
                <a:lnTo>
                  <a:pt x="1042725" y="30618"/>
                </a:lnTo>
                <a:lnTo>
                  <a:pt x="997156" y="41429"/>
                </a:lnTo>
                <a:lnTo>
                  <a:pt x="952208" y="53792"/>
                </a:lnTo>
                <a:lnTo>
                  <a:pt x="907912" y="67676"/>
                </a:lnTo>
                <a:lnTo>
                  <a:pt x="864297" y="83050"/>
                </a:lnTo>
                <a:lnTo>
                  <a:pt x="821393" y="99886"/>
                </a:lnTo>
                <a:lnTo>
                  <a:pt x="779230" y="118153"/>
                </a:lnTo>
                <a:lnTo>
                  <a:pt x="737838" y="137821"/>
                </a:lnTo>
                <a:lnTo>
                  <a:pt x="697248" y="158860"/>
                </a:lnTo>
                <a:lnTo>
                  <a:pt x="657489" y="181240"/>
                </a:lnTo>
                <a:lnTo>
                  <a:pt x="618591" y="204932"/>
                </a:lnTo>
                <a:lnTo>
                  <a:pt x="580584" y="229904"/>
                </a:lnTo>
                <a:lnTo>
                  <a:pt x="543499" y="256127"/>
                </a:lnTo>
                <a:lnTo>
                  <a:pt x="507364" y="283572"/>
                </a:lnTo>
                <a:lnTo>
                  <a:pt x="472211" y="312208"/>
                </a:lnTo>
                <a:lnTo>
                  <a:pt x="438069" y="342005"/>
                </a:lnTo>
                <a:lnTo>
                  <a:pt x="404969" y="372933"/>
                </a:lnTo>
                <a:lnTo>
                  <a:pt x="372939" y="404962"/>
                </a:lnTo>
                <a:lnTo>
                  <a:pt x="342010" y="438062"/>
                </a:lnTo>
                <a:lnTo>
                  <a:pt x="312213" y="472204"/>
                </a:lnTo>
                <a:lnTo>
                  <a:pt x="283577" y="507357"/>
                </a:lnTo>
                <a:lnTo>
                  <a:pt x="256132" y="543491"/>
                </a:lnTo>
                <a:lnTo>
                  <a:pt x="229908" y="580576"/>
                </a:lnTo>
                <a:lnTo>
                  <a:pt x="204935" y="618582"/>
                </a:lnTo>
                <a:lnTo>
                  <a:pt x="181244" y="657479"/>
                </a:lnTo>
                <a:lnTo>
                  <a:pt x="158863" y="697238"/>
                </a:lnTo>
                <a:lnTo>
                  <a:pt x="137824" y="737828"/>
                </a:lnTo>
                <a:lnTo>
                  <a:pt x="118155" y="779219"/>
                </a:lnTo>
                <a:lnTo>
                  <a:pt x="99888" y="821382"/>
                </a:lnTo>
                <a:lnTo>
                  <a:pt x="83052" y="864285"/>
                </a:lnTo>
                <a:lnTo>
                  <a:pt x="67677" y="907900"/>
                </a:lnTo>
                <a:lnTo>
                  <a:pt x="53793" y="952197"/>
                </a:lnTo>
                <a:lnTo>
                  <a:pt x="41430" y="997144"/>
                </a:lnTo>
                <a:lnTo>
                  <a:pt x="30618" y="1042713"/>
                </a:lnTo>
                <a:lnTo>
                  <a:pt x="21387" y="1088873"/>
                </a:lnTo>
                <a:lnTo>
                  <a:pt x="13768" y="1135594"/>
                </a:lnTo>
                <a:lnTo>
                  <a:pt x="7789" y="1182847"/>
                </a:lnTo>
                <a:lnTo>
                  <a:pt x="3482" y="1230601"/>
                </a:lnTo>
                <a:lnTo>
                  <a:pt x="875" y="1278826"/>
                </a:lnTo>
                <a:lnTo>
                  <a:pt x="0" y="1327492"/>
                </a:lnTo>
                <a:lnTo>
                  <a:pt x="875" y="1376159"/>
                </a:lnTo>
                <a:lnTo>
                  <a:pt x="3482" y="1424384"/>
                </a:lnTo>
                <a:lnTo>
                  <a:pt x="7789" y="1472138"/>
                </a:lnTo>
                <a:lnTo>
                  <a:pt x="13768" y="1519391"/>
                </a:lnTo>
                <a:lnTo>
                  <a:pt x="21387" y="1566112"/>
                </a:lnTo>
                <a:lnTo>
                  <a:pt x="30618" y="1612273"/>
                </a:lnTo>
                <a:lnTo>
                  <a:pt x="41430" y="1657842"/>
                </a:lnTo>
                <a:lnTo>
                  <a:pt x="53793" y="1702789"/>
                </a:lnTo>
                <a:lnTo>
                  <a:pt x="67677" y="1747086"/>
                </a:lnTo>
                <a:lnTo>
                  <a:pt x="83052" y="1790701"/>
                </a:lnTo>
                <a:lnTo>
                  <a:pt x="99888" y="1833605"/>
                </a:lnTo>
                <a:lnTo>
                  <a:pt x="118155" y="1875768"/>
                </a:lnTo>
                <a:lnTo>
                  <a:pt x="137824" y="1917159"/>
                </a:lnTo>
                <a:lnTo>
                  <a:pt x="158863" y="1957750"/>
                </a:lnTo>
                <a:lnTo>
                  <a:pt x="181244" y="1997509"/>
                </a:lnTo>
                <a:lnTo>
                  <a:pt x="204935" y="2036407"/>
                </a:lnTo>
                <a:lnTo>
                  <a:pt x="229908" y="2074413"/>
                </a:lnTo>
                <a:lnTo>
                  <a:pt x="256132" y="2111499"/>
                </a:lnTo>
                <a:lnTo>
                  <a:pt x="283577" y="2147633"/>
                </a:lnTo>
                <a:lnTo>
                  <a:pt x="312213" y="2182786"/>
                </a:lnTo>
                <a:lnTo>
                  <a:pt x="342010" y="2216928"/>
                </a:lnTo>
                <a:lnTo>
                  <a:pt x="372939" y="2250029"/>
                </a:lnTo>
                <a:lnTo>
                  <a:pt x="404969" y="2282059"/>
                </a:lnTo>
                <a:lnTo>
                  <a:pt x="438069" y="2312987"/>
                </a:lnTo>
                <a:lnTo>
                  <a:pt x="472211" y="2342784"/>
                </a:lnTo>
                <a:lnTo>
                  <a:pt x="507364" y="2371421"/>
                </a:lnTo>
                <a:lnTo>
                  <a:pt x="543499" y="2398866"/>
                </a:lnTo>
                <a:lnTo>
                  <a:pt x="580584" y="2425090"/>
                </a:lnTo>
                <a:lnTo>
                  <a:pt x="618591" y="2450062"/>
                </a:lnTo>
                <a:lnTo>
                  <a:pt x="657489" y="2473754"/>
                </a:lnTo>
                <a:lnTo>
                  <a:pt x="697248" y="2496134"/>
                </a:lnTo>
                <a:lnTo>
                  <a:pt x="737838" y="2517174"/>
                </a:lnTo>
                <a:lnTo>
                  <a:pt x="779230" y="2536842"/>
                </a:lnTo>
                <a:lnTo>
                  <a:pt x="821393" y="2555109"/>
                </a:lnTo>
                <a:lnTo>
                  <a:pt x="864297" y="2571946"/>
                </a:lnTo>
                <a:lnTo>
                  <a:pt x="907912" y="2587321"/>
                </a:lnTo>
                <a:lnTo>
                  <a:pt x="952208" y="2601205"/>
                </a:lnTo>
                <a:lnTo>
                  <a:pt x="997156" y="2613567"/>
                </a:lnTo>
                <a:lnTo>
                  <a:pt x="1042725" y="2624379"/>
                </a:lnTo>
                <a:lnTo>
                  <a:pt x="1088885" y="2633610"/>
                </a:lnTo>
                <a:lnTo>
                  <a:pt x="1135606" y="2641230"/>
                </a:lnTo>
                <a:lnTo>
                  <a:pt x="1182859" y="2647208"/>
                </a:lnTo>
                <a:lnTo>
                  <a:pt x="1230613" y="2651516"/>
                </a:lnTo>
                <a:lnTo>
                  <a:pt x="1278839" y="2654122"/>
                </a:lnTo>
                <a:lnTo>
                  <a:pt x="1327505" y="2654998"/>
                </a:lnTo>
                <a:lnTo>
                  <a:pt x="1376172" y="2654122"/>
                </a:lnTo>
                <a:lnTo>
                  <a:pt x="1424397" y="2651516"/>
                </a:lnTo>
                <a:lnTo>
                  <a:pt x="1472151" y="2647208"/>
                </a:lnTo>
                <a:lnTo>
                  <a:pt x="1519404" y="2641230"/>
                </a:lnTo>
                <a:lnTo>
                  <a:pt x="1566125" y="2633610"/>
                </a:lnTo>
                <a:lnTo>
                  <a:pt x="1612285" y="2624379"/>
                </a:lnTo>
                <a:lnTo>
                  <a:pt x="1657854" y="2613567"/>
                </a:lnTo>
                <a:lnTo>
                  <a:pt x="1702802" y="2601205"/>
                </a:lnTo>
                <a:lnTo>
                  <a:pt x="1747098" y="2587321"/>
                </a:lnTo>
                <a:lnTo>
                  <a:pt x="1790714" y="2571946"/>
                </a:lnTo>
                <a:lnTo>
                  <a:pt x="1833618" y="2555109"/>
                </a:lnTo>
                <a:lnTo>
                  <a:pt x="1875780" y="2536842"/>
                </a:lnTo>
                <a:lnTo>
                  <a:pt x="1917172" y="2517174"/>
                </a:lnTo>
                <a:lnTo>
                  <a:pt x="1957762" y="2496134"/>
                </a:lnTo>
                <a:lnTo>
                  <a:pt x="1997521" y="2473754"/>
                </a:lnTo>
                <a:lnTo>
                  <a:pt x="2036419" y="2450062"/>
                </a:lnTo>
                <a:lnTo>
                  <a:pt x="2074426" y="2425090"/>
                </a:lnTo>
                <a:lnTo>
                  <a:pt x="2111511" y="2398866"/>
                </a:lnTo>
                <a:lnTo>
                  <a:pt x="2147646" y="2371421"/>
                </a:lnTo>
                <a:lnTo>
                  <a:pt x="2182799" y="2342784"/>
                </a:lnTo>
                <a:lnTo>
                  <a:pt x="2216941" y="2312987"/>
                </a:lnTo>
                <a:lnTo>
                  <a:pt x="2250042" y="2282059"/>
                </a:lnTo>
                <a:lnTo>
                  <a:pt x="2282071" y="2250029"/>
                </a:lnTo>
                <a:lnTo>
                  <a:pt x="2313000" y="2216928"/>
                </a:lnTo>
                <a:lnTo>
                  <a:pt x="2342797" y="2182786"/>
                </a:lnTo>
                <a:lnTo>
                  <a:pt x="2371433" y="2147633"/>
                </a:lnTo>
                <a:lnTo>
                  <a:pt x="2398878" y="2111499"/>
                </a:lnTo>
                <a:lnTo>
                  <a:pt x="2425102" y="2074413"/>
                </a:lnTo>
                <a:lnTo>
                  <a:pt x="2450075" y="2036407"/>
                </a:lnTo>
                <a:lnTo>
                  <a:pt x="2473767" y="1997509"/>
                </a:lnTo>
                <a:lnTo>
                  <a:pt x="2496147" y="1957750"/>
                </a:lnTo>
                <a:lnTo>
                  <a:pt x="2517187" y="1917159"/>
                </a:lnTo>
                <a:lnTo>
                  <a:pt x="2536855" y="1875768"/>
                </a:lnTo>
                <a:lnTo>
                  <a:pt x="2555122" y="1833605"/>
                </a:lnTo>
                <a:lnTo>
                  <a:pt x="2571958" y="1790701"/>
                </a:lnTo>
                <a:lnTo>
                  <a:pt x="2587333" y="1747086"/>
                </a:lnTo>
                <a:lnTo>
                  <a:pt x="2601217" y="1702789"/>
                </a:lnTo>
                <a:lnTo>
                  <a:pt x="2613580" y="1657842"/>
                </a:lnTo>
                <a:lnTo>
                  <a:pt x="2624392" y="1612273"/>
                </a:lnTo>
                <a:lnTo>
                  <a:pt x="2633623" y="1566112"/>
                </a:lnTo>
                <a:lnTo>
                  <a:pt x="2641242" y="1519391"/>
                </a:lnTo>
                <a:lnTo>
                  <a:pt x="2647221" y="1472138"/>
                </a:lnTo>
                <a:lnTo>
                  <a:pt x="2651529" y="1424384"/>
                </a:lnTo>
                <a:lnTo>
                  <a:pt x="2654135" y="1376159"/>
                </a:lnTo>
                <a:lnTo>
                  <a:pt x="2655011" y="1327492"/>
                </a:lnTo>
                <a:lnTo>
                  <a:pt x="2654135" y="1278826"/>
                </a:lnTo>
                <a:lnTo>
                  <a:pt x="2651529" y="1230601"/>
                </a:lnTo>
                <a:lnTo>
                  <a:pt x="2647221" y="1182847"/>
                </a:lnTo>
                <a:lnTo>
                  <a:pt x="2641242" y="1135594"/>
                </a:lnTo>
                <a:lnTo>
                  <a:pt x="2633623" y="1088873"/>
                </a:lnTo>
                <a:lnTo>
                  <a:pt x="2624392" y="1042713"/>
                </a:lnTo>
                <a:lnTo>
                  <a:pt x="2613580" y="997144"/>
                </a:lnTo>
                <a:lnTo>
                  <a:pt x="2601217" y="952197"/>
                </a:lnTo>
                <a:lnTo>
                  <a:pt x="2587333" y="907900"/>
                </a:lnTo>
                <a:lnTo>
                  <a:pt x="2571958" y="864285"/>
                </a:lnTo>
                <a:lnTo>
                  <a:pt x="2555122" y="821382"/>
                </a:lnTo>
                <a:lnTo>
                  <a:pt x="2536855" y="779219"/>
                </a:lnTo>
                <a:lnTo>
                  <a:pt x="2517187" y="737828"/>
                </a:lnTo>
                <a:lnTo>
                  <a:pt x="2496147" y="697238"/>
                </a:lnTo>
                <a:lnTo>
                  <a:pt x="2473767" y="657479"/>
                </a:lnTo>
                <a:lnTo>
                  <a:pt x="2450075" y="618582"/>
                </a:lnTo>
                <a:lnTo>
                  <a:pt x="2425102" y="580576"/>
                </a:lnTo>
                <a:lnTo>
                  <a:pt x="2398878" y="543491"/>
                </a:lnTo>
                <a:lnTo>
                  <a:pt x="2371433" y="507357"/>
                </a:lnTo>
                <a:lnTo>
                  <a:pt x="2342797" y="472204"/>
                </a:lnTo>
                <a:lnTo>
                  <a:pt x="2313000" y="438062"/>
                </a:lnTo>
                <a:lnTo>
                  <a:pt x="2282071" y="404962"/>
                </a:lnTo>
                <a:lnTo>
                  <a:pt x="2250042" y="372933"/>
                </a:lnTo>
                <a:lnTo>
                  <a:pt x="2216941" y="342005"/>
                </a:lnTo>
                <a:lnTo>
                  <a:pt x="2182799" y="312208"/>
                </a:lnTo>
                <a:lnTo>
                  <a:pt x="2147646" y="283572"/>
                </a:lnTo>
                <a:lnTo>
                  <a:pt x="2111511" y="256127"/>
                </a:lnTo>
                <a:lnTo>
                  <a:pt x="2074426" y="229904"/>
                </a:lnTo>
                <a:lnTo>
                  <a:pt x="2036419" y="204932"/>
                </a:lnTo>
                <a:lnTo>
                  <a:pt x="1997521" y="181240"/>
                </a:lnTo>
                <a:lnTo>
                  <a:pt x="1957762" y="158860"/>
                </a:lnTo>
                <a:lnTo>
                  <a:pt x="1917172" y="137821"/>
                </a:lnTo>
                <a:lnTo>
                  <a:pt x="1875780" y="118153"/>
                </a:lnTo>
                <a:lnTo>
                  <a:pt x="1833618" y="99886"/>
                </a:lnTo>
                <a:lnTo>
                  <a:pt x="1790714" y="83050"/>
                </a:lnTo>
                <a:lnTo>
                  <a:pt x="1747098" y="67676"/>
                </a:lnTo>
                <a:lnTo>
                  <a:pt x="1702802" y="53792"/>
                </a:lnTo>
                <a:lnTo>
                  <a:pt x="1657854" y="41429"/>
                </a:lnTo>
                <a:lnTo>
                  <a:pt x="1612285" y="30618"/>
                </a:lnTo>
                <a:lnTo>
                  <a:pt x="1566125" y="21387"/>
                </a:lnTo>
                <a:lnTo>
                  <a:pt x="1519404" y="13768"/>
                </a:lnTo>
                <a:lnTo>
                  <a:pt x="1472151" y="7789"/>
                </a:lnTo>
                <a:lnTo>
                  <a:pt x="1424397" y="3481"/>
                </a:lnTo>
                <a:lnTo>
                  <a:pt x="1376172" y="875"/>
                </a:lnTo>
                <a:lnTo>
                  <a:pt x="1327505" y="0"/>
                </a:lnTo>
                <a:close/>
              </a:path>
            </a:pathLst>
          </a:custGeom>
          <a:solidFill>
            <a:srgbClr val="C30045"/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srgbClr val="C30045"/>
              </a:solidFill>
              <a:latin typeface="Arial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00239" y="2175645"/>
            <a:ext cx="2655570" cy="759526"/>
          </a:xfrm>
        </p:spPr>
        <p:txBody>
          <a:bodyPr lIns="90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287337" y="2859088"/>
            <a:ext cx="2655571" cy="858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2B874B-A8FE-AA1D-3114-14F588503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7125" y="263432"/>
            <a:ext cx="1369537" cy="3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7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87338" y="1058865"/>
            <a:ext cx="2663825" cy="349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3237145" y="1058864"/>
            <a:ext cx="2663825" cy="349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6186952" y="1058863"/>
            <a:ext cx="2663825" cy="349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421951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+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3237145" y="1058864"/>
            <a:ext cx="2663825" cy="349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6186952" y="1058863"/>
            <a:ext cx="2663825" cy="349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398DA1-6648-DAFD-18E1-90B0BFF04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7337" y="1058864"/>
            <a:ext cx="2663826" cy="3492501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66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+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87338" y="3040063"/>
            <a:ext cx="2663825" cy="1511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3237145" y="3040062"/>
            <a:ext cx="2663825" cy="1511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6186952" y="3040061"/>
            <a:ext cx="2663825" cy="1511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C4B38E-7533-F81D-68D8-C7FF63098B4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87337" y="1058864"/>
            <a:ext cx="2663826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2E8F97E5-A3AC-4B38-D43C-A0829D2D3A4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240088" y="1058863"/>
            <a:ext cx="2663826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B5D67B21-272D-717A-01CF-BCA64827AEE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86951" y="1058865"/>
            <a:ext cx="2663826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498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+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87338" y="3040063"/>
            <a:ext cx="1551329" cy="1511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2041837" y="3040062"/>
            <a:ext cx="1551329" cy="1511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3796336" y="3040061"/>
            <a:ext cx="1551329" cy="1511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C4B38E-7533-F81D-68D8-C7FF63098B4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87337" y="1058864"/>
            <a:ext cx="155133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2E8F97E5-A3AC-4B38-D43C-A0829D2D3A4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039800" y="1058863"/>
            <a:ext cx="155133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B5D67B21-272D-717A-01CF-BCA64827AEE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792263" y="1058865"/>
            <a:ext cx="155133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AA1055-81DA-EE14-388C-93728F5CFB5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550835" y="3040059"/>
            <a:ext cx="1551329" cy="1511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229C41E7-E03E-6279-409A-0E323F98D6D7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5544726" y="1058863"/>
            <a:ext cx="155133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AE22D0C-F078-01E3-E4C2-1B540C46324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05334" y="3040057"/>
            <a:ext cx="1551329" cy="1511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F37C5D3-56BB-40F5-F0A0-494E0F7C35D1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297189" y="1058861"/>
            <a:ext cx="155133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993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image+copy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4"/>
          </p:nvPr>
        </p:nvSpPr>
        <p:spPr>
          <a:xfrm>
            <a:off x="3240088" y="1058863"/>
            <a:ext cx="5610692" cy="349250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287337" y="1058864"/>
            <a:ext cx="2663826" cy="3492501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1783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copy big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quarter" idx="14"/>
          </p:nvPr>
        </p:nvSpPr>
        <p:spPr>
          <a:xfrm>
            <a:off x="293221" y="1058863"/>
            <a:ext cx="5610692" cy="349250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6186954" y="1058864"/>
            <a:ext cx="2663826" cy="3492501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5319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image+copy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6"/>
          <p:cNvSpPr>
            <a:spLocks noGrp="1"/>
          </p:cNvSpPr>
          <p:nvPr>
            <p:ph sz="quarter" idx="14"/>
          </p:nvPr>
        </p:nvSpPr>
        <p:spPr>
          <a:xfrm>
            <a:off x="4793784" y="1058862"/>
            <a:ext cx="4062879" cy="349250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287337" y="1058863"/>
            <a:ext cx="4062880" cy="3492502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092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copy+imag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6"/>
          <p:cNvSpPr>
            <a:spLocks noGrp="1"/>
          </p:cNvSpPr>
          <p:nvPr>
            <p:ph sz="quarter" idx="14"/>
          </p:nvPr>
        </p:nvSpPr>
        <p:spPr>
          <a:xfrm>
            <a:off x="293221" y="1058862"/>
            <a:ext cx="4062879" cy="349250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4787900" y="1058863"/>
            <a:ext cx="4062880" cy="3492502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038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image big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7900" y="273844"/>
            <a:ext cx="4062880" cy="6421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4787901" y="1058864"/>
            <a:ext cx="4068762" cy="34925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" y="0"/>
            <a:ext cx="4356100" cy="5143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96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copy+imag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6" y="273844"/>
            <a:ext cx="4062880" cy="6421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287337" y="1058864"/>
            <a:ext cx="4068762" cy="34925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4787900" y="0"/>
            <a:ext cx="4356100" cy="5143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10" name="Ellipse 9"/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9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2571750"/>
            <a:ext cx="8563443" cy="927646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18717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image wide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6192837" y="1058864"/>
            <a:ext cx="2663825" cy="34924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287337" y="1058864"/>
            <a:ext cx="5616576" cy="3492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copy+imag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6"/>
          <p:cNvSpPr>
            <a:spLocks noGrp="1"/>
          </p:cNvSpPr>
          <p:nvPr>
            <p:ph sz="quarter" idx="14"/>
          </p:nvPr>
        </p:nvSpPr>
        <p:spPr>
          <a:xfrm>
            <a:off x="293222" y="1058863"/>
            <a:ext cx="2657942" cy="34925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3240088" y="1058864"/>
            <a:ext cx="5610692" cy="3492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4773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+image big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88" y="273844"/>
            <a:ext cx="5610692" cy="6421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3240088" y="1058864"/>
            <a:ext cx="5616575" cy="34925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" y="0"/>
            <a:ext cx="2951162" cy="5143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+image big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273844"/>
            <a:ext cx="5610692" cy="6421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287337" y="1058864"/>
            <a:ext cx="5616575" cy="34925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6192838" y="0"/>
            <a:ext cx="2951162" cy="5143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0811997-3227-4565-4205-243F929B5E09}"/>
              </a:ext>
            </a:extLst>
          </p:cNvPr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BAA0A6C-826D-BCDE-BCCA-36A81A30B69E}"/>
                </a:ext>
              </a:extLst>
            </p:cNvPr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FAA7EE0-8BD5-5267-0FA6-84C6D09614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62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+image big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88" y="273844"/>
            <a:ext cx="5610692" cy="6421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3240088" y="1058864"/>
            <a:ext cx="2663825" cy="3492500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" y="0"/>
            <a:ext cx="2951162" cy="5143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0138E234-1D59-0A51-5BD1-5C52233C103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86955" y="1064262"/>
            <a:ext cx="2663825" cy="3492500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620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imag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287337" y="1058864"/>
            <a:ext cx="8569326" cy="3492500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05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10"/>
          </p:nvPr>
        </p:nvSpPr>
        <p:spPr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0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/>
          <p:cNvSpPr>
            <a:spLocks noGrp="1"/>
          </p:cNvSpPr>
          <p:nvPr>
            <p:ph type="media" sz="quarter" idx="10"/>
          </p:nvPr>
        </p:nvSpPr>
        <p:spPr>
          <a:xfrm>
            <a:off x="0" y="-2955"/>
            <a:ext cx="9144000" cy="5146455"/>
          </a:xfrm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6" name="Ellipse 5"/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1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5" name="Ellipse 4"/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8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5ABDCCF-9533-BE9E-83A8-9814F2768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9208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2571750"/>
            <a:ext cx="8563443" cy="9276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8" name="Ellipse 7"/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0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DBD8D3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5" name="Ellipse 4"/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  <p:sp>
        <p:nvSpPr>
          <p:cNvPr id="2" name="object 28">
            <a:extLst>
              <a:ext uri="{FF2B5EF4-FFF2-40B4-BE49-F238E27FC236}">
                <a16:creationId xmlns:a16="http://schemas.microsoft.com/office/drawing/2014/main" id="{6362AA98-D0FA-3372-EDA0-AC0A2EC748E5}"/>
              </a:ext>
            </a:extLst>
          </p:cNvPr>
          <p:cNvSpPr/>
          <p:nvPr userDrawn="1"/>
        </p:nvSpPr>
        <p:spPr>
          <a:xfrm>
            <a:off x="279386" y="1203325"/>
            <a:ext cx="2655570" cy="2655570"/>
          </a:xfrm>
          <a:custGeom>
            <a:avLst/>
            <a:gdLst/>
            <a:ahLst/>
            <a:cxnLst/>
            <a:rect l="l" t="t" r="r" b="b"/>
            <a:pathLst>
              <a:path w="2655570" h="2655570">
                <a:moveTo>
                  <a:pt x="1327505" y="0"/>
                </a:moveTo>
                <a:lnTo>
                  <a:pt x="1278839" y="875"/>
                </a:lnTo>
                <a:lnTo>
                  <a:pt x="1230613" y="3481"/>
                </a:lnTo>
                <a:lnTo>
                  <a:pt x="1182859" y="7789"/>
                </a:lnTo>
                <a:lnTo>
                  <a:pt x="1135606" y="13768"/>
                </a:lnTo>
                <a:lnTo>
                  <a:pt x="1088885" y="21387"/>
                </a:lnTo>
                <a:lnTo>
                  <a:pt x="1042725" y="30618"/>
                </a:lnTo>
                <a:lnTo>
                  <a:pt x="997156" y="41429"/>
                </a:lnTo>
                <a:lnTo>
                  <a:pt x="952208" y="53792"/>
                </a:lnTo>
                <a:lnTo>
                  <a:pt x="907912" y="67676"/>
                </a:lnTo>
                <a:lnTo>
                  <a:pt x="864297" y="83050"/>
                </a:lnTo>
                <a:lnTo>
                  <a:pt x="821393" y="99886"/>
                </a:lnTo>
                <a:lnTo>
                  <a:pt x="779230" y="118153"/>
                </a:lnTo>
                <a:lnTo>
                  <a:pt x="737838" y="137821"/>
                </a:lnTo>
                <a:lnTo>
                  <a:pt x="697248" y="158860"/>
                </a:lnTo>
                <a:lnTo>
                  <a:pt x="657489" y="181240"/>
                </a:lnTo>
                <a:lnTo>
                  <a:pt x="618591" y="204932"/>
                </a:lnTo>
                <a:lnTo>
                  <a:pt x="580584" y="229904"/>
                </a:lnTo>
                <a:lnTo>
                  <a:pt x="543499" y="256127"/>
                </a:lnTo>
                <a:lnTo>
                  <a:pt x="507364" y="283572"/>
                </a:lnTo>
                <a:lnTo>
                  <a:pt x="472211" y="312208"/>
                </a:lnTo>
                <a:lnTo>
                  <a:pt x="438069" y="342005"/>
                </a:lnTo>
                <a:lnTo>
                  <a:pt x="404969" y="372933"/>
                </a:lnTo>
                <a:lnTo>
                  <a:pt x="372939" y="404962"/>
                </a:lnTo>
                <a:lnTo>
                  <a:pt x="342010" y="438062"/>
                </a:lnTo>
                <a:lnTo>
                  <a:pt x="312213" y="472204"/>
                </a:lnTo>
                <a:lnTo>
                  <a:pt x="283577" y="507357"/>
                </a:lnTo>
                <a:lnTo>
                  <a:pt x="256132" y="543491"/>
                </a:lnTo>
                <a:lnTo>
                  <a:pt x="229908" y="580576"/>
                </a:lnTo>
                <a:lnTo>
                  <a:pt x="204935" y="618582"/>
                </a:lnTo>
                <a:lnTo>
                  <a:pt x="181244" y="657479"/>
                </a:lnTo>
                <a:lnTo>
                  <a:pt x="158863" y="697238"/>
                </a:lnTo>
                <a:lnTo>
                  <a:pt x="137824" y="737828"/>
                </a:lnTo>
                <a:lnTo>
                  <a:pt x="118155" y="779219"/>
                </a:lnTo>
                <a:lnTo>
                  <a:pt x="99888" y="821382"/>
                </a:lnTo>
                <a:lnTo>
                  <a:pt x="83052" y="864285"/>
                </a:lnTo>
                <a:lnTo>
                  <a:pt x="67677" y="907900"/>
                </a:lnTo>
                <a:lnTo>
                  <a:pt x="53793" y="952197"/>
                </a:lnTo>
                <a:lnTo>
                  <a:pt x="41430" y="997144"/>
                </a:lnTo>
                <a:lnTo>
                  <a:pt x="30618" y="1042713"/>
                </a:lnTo>
                <a:lnTo>
                  <a:pt x="21387" y="1088873"/>
                </a:lnTo>
                <a:lnTo>
                  <a:pt x="13768" y="1135594"/>
                </a:lnTo>
                <a:lnTo>
                  <a:pt x="7789" y="1182847"/>
                </a:lnTo>
                <a:lnTo>
                  <a:pt x="3482" y="1230601"/>
                </a:lnTo>
                <a:lnTo>
                  <a:pt x="875" y="1278826"/>
                </a:lnTo>
                <a:lnTo>
                  <a:pt x="0" y="1327492"/>
                </a:lnTo>
                <a:lnTo>
                  <a:pt x="875" y="1376159"/>
                </a:lnTo>
                <a:lnTo>
                  <a:pt x="3482" y="1424384"/>
                </a:lnTo>
                <a:lnTo>
                  <a:pt x="7789" y="1472138"/>
                </a:lnTo>
                <a:lnTo>
                  <a:pt x="13768" y="1519391"/>
                </a:lnTo>
                <a:lnTo>
                  <a:pt x="21387" y="1566112"/>
                </a:lnTo>
                <a:lnTo>
                  <a:pt x="30618" y="1612273"/>
                </a:lnTo>
                <a:lnTo>
                  <a:pt x="41430" y="1657842"/>
                </a:lnTo>
                <a:lnTo>
                  <a:pt x="53793" y="1702789"/>
                </a:lnTo>
                <a:lnTo>
                  <a:pt x="67677" y="1747086"/>
                </a:lnTo>
                <a:lnTo>
                  <a:pt x="83052" y="1790701"/>
                </a:lnTo>
                <a:lnTo>
                  <a:pt x="99888" y="1833605"/>
                </a:lnTo>
                <a:lnTo>
                  <a:pt x="118155" y="1875768"/>
                </a:lnTo>
                <a:lnTo>
                  <a:pt x="137824" y="1917159"/>
                </a:lnTo>
                <a:lnTo>
                  <a:pt x="158863" y="1957750"/>
                </a:lnTo>
                <a:lnTo>
                  <a:pt x="181244" y="1997509"/>
                </a:lnTo>
                <a:lnTo>
                  <a:pt x="204935" y="2036407"/>
                </a:lnTo>
                <a:lnTo>
                  <a:pt x="229908" y="2074413"/>
                </a:lnTo>
                <a:lnTo>
                  <a:pt x="256132" y="2111499"/>
                </a:lnTo>
                <a:lnTo>
                  <a:pt x="283577" y="2147633"/>
                </a:lnTo>
                <a:lnTo>
                  <a:pt x="312213" y="2182786"/>
                </a:lnTo>
                <a:lnTo>
                  <a:pt x="342010" y="2216928"/>
                </a:lnTo>
                <a:lnTo>
                  <a:pt x="372939" y="2250029"/>
                </a:lnTo>
                <a:lnTo>
                  <a:pt x="404969" y="2282059"/>
                </a:lnTo>
                <a:lnTo>
                  <a:pt x="438069" y="2312987"/>
                </a:lnTo>
                <a:lnTo>
                  <a:pt x="472211" y="2342784"/>
                </a:lnTo>
                <a:lnTo>
                  <a:pt x="507364" y="2371421"/>
                </a:lnTo>
                <a:lnTo>
                  <a:pt x="543499" y="2398866"/>
                </a:lnTo>
                <a:lnTo>
                  <a:pt x="580584" y="2425090"/>
                </a:lnTo>
                <a:lnTo>
                  <a:pt x="618591" y="2450062"/>
                </a:lnTo>
                <a:lnTo>
                  <a:pt x="657489" y="2473754"/>
                </a:lnTo>
                <a:lnTo>
                  <a:pt x="697248" y="2496134"/>
                </a:lnTo>
                <a:lnTo>
                  <a:pt x="737838" y="2517174"/>
                </a:lnTo>
                <a:lnTo>
                  <a:pt x="779230" y="2536842"/>
                </a:lnTo>
                <a:lnTo>
                  <a:pt x="821393" y="2555109"/>
                </a:lnTo>
                <a:lnTo>
                  <a:pt x="864297" y="2571946"/>
                </a:lnTo>
                <a:lnTo>
                  <a:pt x="907912" y="2587321"/>
                </a:lnTo>
                <a:lnTo>
                  <a:pt x="952208" y="2601205"/>
                </a:lnTo>
                <a:lnTo>
                  <a:pt x="997156" y="2613567"/>
                </a:lnTo>
                <a:lnTo>
                  <a:pt x="1042725" y="2624379"/>
                </a:lnTo>
                <a:lnTo>
                  <a:pt x="1088885" y="2633610"/>
                </a:lnTo>
                <a:lnTo>
                  <a:pt x="1135606" y="2641230"/>
                </a:lnTo>
                <a:lnTo>
                  <a:pt x="1182859" y="2647208"/>
                </a:lnTo>
                <a:lnTo>
                  <a:pt x="1230613" y="2651516"/>
                </a:lnTo>
                <a:lnTo>
                  <a:pt x="1278839" y="2654122"/>
                </a:lnTo>
                <a:lnTo>
                  <a:pt x="1327505" y="2654998"/>
                </a:lnTo>
                <a:lnTo>
                  <a:pt x="1376172" y="2654122"/>
                </a:lnTo>
                <a:lnTo>
                  <a:pt x="1424397" y="2651516"/>
                </a:lnTo>
                <a:lnTo>
                  <a:pt x="1472151" y="2647208"/>
                </a:lnTo>
                <a:lnTo>
                  <a:pt x="1519404" y="2641230"/>
                </a:lnTo>
                <a:lnTo>
                  <a:pt x="1566125" y="2633610"/>
                </a:lnTo>
                <a:lnTo>
                  <a:pt x="1612285" y="2624379"/>
                </a:lnTo>
                <a:lnTo>
                  <a:pt x="1657854" y="2613567"/>
                </a:lnTo>
                <a:lnTo>
                  <a:pt x="1702802" y="2601205"/>
                </a:lnTo>
                <a:lnTo>
                  <a:pt x="1747098" y="2587321"/>
                </a:lnTo>
                <a:lnTo>
                  <a:pt x="1790714" y="2571946"/>
                </a:lnTo>
                <a:lnTo>
                  <a:pt x="1833618" y="2555109"/>
                </a:lnTo>
                <a:lnTo>
                  <a:pt x="1875780" y="2536842"/>
                </a:lnTo>
                <a:lnTo>
                  <a:pt x="1917172" y="2517174"/>
                </a:lnTo>
                <a:lnTo>
                  <a:pt x="1957762" y="2496134"/>
                </a:lnTo>
                <a:lnTo>
                  <a:pt x="1997521" y="2473754"/>
                </a:lnTo>
                <a:lnTo>
                  <a:pt x="2036419" y="2450062"/>
                </a:lnTo>
                <a:lnTo>
                  <a:pt x="2074426" y="2425090"/>
                </a:lnTo>
                <a:lnTo>
                  <a:pt x="2111511" y="2398866"/>
                </a:lnTo>
                <a:lnTo>
                  <a:pt x="2147646" y="2371421"/>
                </a:lnTo>
                <a:lnTo>
                  <a:pt x="2182799" y="2342784"/>
                </a:lnTo>
                <a:lnTo>
                  <a:pt x="2216941" y="2312987"/>
                </a:lnTo>
                <a:lnTo>
                  <a:pt x="2250042" y="2282059"/>
                </a:lnTo>
                <a:lnTo>
                  <a:pt x="2282071" y="2250029"/>
                </a:lnTo>
                <a:lnTo>
                  <a:pt x="2313000" y="2216928"/>
                </a:lnTo>
                <a:lnTo>
                  <a:pt x="2342797" y="2182786"/>
                </a:lnTo>
                <a:lnTo>
                  <a:pt x="2371433" y="2147633"/>
                </a:lnTo>
                <a:lnTo>
                  <a:pt x="2398878" y="2111499"/>
                </a:lnTo>
                <a:lnTo>
                  <a:pt x="2425102" y="2074413"/>
                </a:lnTo>
                <a:lnTo>
                  <a:pt x="2450075" y="2036407"/>
                </a:lnTo>
                <a:lnTo>
                  <a:pt x="2473767" y="1997509"/>
                </a:lnTo>
                <a:lnTo>
                  <a:pt x="2496147" y="1957750"/>
                </a:lnTo>
                <a:lnTo>
                  <a:pt x="2517187" y="1917159"/>
                </a:lnTo>
                <a:lnTo>
                  <a:pt x="2536855" y="1875768"/>
                </a:lnTo>
                <a:lnTo>
                  <a:pt x="2555122" y="1833605"/>
                </a:lnTo>
                <a:lnTo>
                  <a:pt x="2571958" y="1790701"/>
                </a:lnTo>
                <a:lnTo>
                  <a:pt x="2587333" y="1747086"/>
                </a:lnTo>
                <a:lnTo>
                  <a:pt x="2601217" y="1702789"/>
                </a:lnTo>
                <a:lnTo>
                  <a:pt x="2613580" y="1657842"/>
                </a:lnTo>
                <a:lnTo>
                  <a:pt x="2624392" y="1612273"/>
                </a:lnTo>
                <a:lnTo>
                  <a:pt x="2633623" y="1566112"/>
                </a:lnTo>
                <a:lnTo>
                  <a:pt x="2641242" y="1519391"/>
                </a:lnTo>
                <a:lnTo>
                  <a:pt x="2647221" y="1472138"/>
                </a:lnTo>
                <a:lnTo>
                  <a:pt x="2651529" y="1424384"/>
                </a:lnTo>
                <a:lnTo>
                  <a:pt x="2654135" y="1376159"/>
                </a:lnTo>
                <a:lnTo>
                  <a:pt x="2655011" y="1327492"/>
                </a:lnTo>
                <a:lnTo>
                  <a:pt x="2654135" y="1278826"/>
                </a:lnTo>
                <a:lnTo>
                  <a:pt x="2651529" y="1230601"/>
                </a:lnTo>
                <a:lnTo>
                  <a:pt x="2647221" y="1182847"/>
                </a:lnTo>
                <a:lnTo>
                  <a:pt x="2641242" y="1135594"/>
                </a:lnTo>
                <a:lnTo>
                  <a:pt x="2633623" y="1088873"/>
                </a:lnTo>
                <a:lnTo>
                  <a:pt x="2624392" y="1042713"/>
                </a:lnTo>
                <a:lnTo>
                  <a:pt x="2613580" y="997144"/>
                </a:lnTo>
                <a:lnTo>
                  <a:pt x="2601217" y="952197"/>
                </a:lnTo>
                <a:lnTo>
                  <a:pt x="2587333" y="907900"/>
                </a:lnTo>
                <a:lnTo>
                  <a:pt x="2571958" y="864285"/>
                </a:lnTo>
                <a:lnTo>
                  <a:pt x="2555122" y="821382"/>
                </a:lnTo>
                <a:lnTo>
                  <a:pt x="2536855" y="779219"/>
                </a:lnTo>
                <a:lnTo>
                  <a:pt x="2517187" y="737828"/>
                </a:lnTo>
                <a:lnTo>
                  <a:pt x="2496147" y="697238"/>
                </a:lnTo>
                <a:lnTo>
                  <a:pt x="2473767" y="657479"/>
                </a:lnTo>
                <a:lnTo>
                  <a:pt x="2450075" y="618582"/>
                </a:lnTo>
                <a:lnTo>
                  <a:pt x="2425102" y="580576"/>
                </a:lnTo>
                <a:lnTo>
                  <a:pt x="2398878" y="543491"/>
                </a:lnTo>
                <a:lnTo>
                  <a:pt x="2371433" y="507357"/>
                </a:lnTo>
                <a:lnTo>
                  <a:pt x="2342797" y="472204"/>
                </a:lnTo>
                <a:lnTo>
                  <a:pt x="2313000" y="438062"/>
                </a:lnTo>
                <a:lnTo>
                  <a:pt x="2282071" y="404962"/>
                </a:lnTo>
                <a:lnTo>
                  <a:pt x="2250042" y="372933"/>
                </a:lnTo>
                <a:lnTo>
                  <a:pt x="2216941" y="342005"/>
                </a:lnTo>
                <a:lnTo>
                  <a:pt x="2182799" y="312208"/>
                </a:lnTo>
                <a:lnTo>
                  <a:pt x="2147646" y="283572"/>
                </a:lnTo>
                <a:lnTo>
                  <a:pt x="2111511" y="256127"/>
                </a:lnTo>
                <a:lnTo>
                  <a:pt x="2074426" y="229904"/>
                </a:lnTo>
                <a:lnTo>
                  <a:pt x="2036419" y="204932"/>
                </a:lnTo>
                <a:lnTo>
                  <a:pt x="1997521" y="181240"/>
                </a:lnTo>
                <a:lnTo>
                  <a:pt x="1957762" y="158860"/>
                </a:lnTo>
                <a:lnTo>
                  <a:pt x="1917172" y="137821"/>
                </a:lnTo>
                <a:lnTo>
                  <a:pt x="1875780" y="118153"/>
                </a:lnTo>
                <a:lnTo>
                  <a:pt x="1833618" y="99886"/>
                </a:lnTo>
                <a:lnTo>
                  <a:pt x="1790714" y="83050"/>
                </a:lnTo>
                <a:lnTo>
                  <a:pt x="1747098" y="67676"/>
                </a:lnTo>
                <a:lnTo>
                  <a:pt x="1702802" y="53792"/>
                </a:lnTo>
                <a:lnTo>
                  <a:pt x="1657854" y="41429"/>
                </a:lnTo>
                <a:lnTo>
                  <a:pt x="1612285" y="30618"/>
                </a:lnTo>
                <a:lnTo>
                  <a:pt x="1566125" y="21387"/>
                </a:lnTo>
                <a:lnTo>
                  <a:pt x="1519404" y="13768"/>
                </a:lnTo>
                <a:lnTo>
                  <a:pt x="1472151" y="7789"/>
                </a:lnTo>
                <a:lnTo>
                  <a:pt x="1424397" y="3481"/>
                </a:lnTo>
                <a:lnTo>
                  <a:pt x="1376172" y="875"/>
                </a:lnTo>
                <a:lnTo>
                  <a:pt x="1327505" y="0"/>
                </a:lnTo>
                <a:close/>
              </a:path>
            </a:pathLst>
          </a:custGeom>
          <a:solidFill>
            <a:srgbClr val="C30045"/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srgbClr val="C30045"/>
              </a:solidFill>
              <a:latin typeface="Arial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1A4C9E2-5989-8C76-A9E1-3A94667F0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39" y="2175645"/>
            <a:ext cx="2655570" cy="759526"/>
          </a:xfrm>
        </p:spPr>
        <p:txBody>
          <a:bodyPr lIns="90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1DED034-EC78-5D5E-E003-0E3452EB8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7" y="2859088"/>
            <a:ext cx="2655571" cy="8587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578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6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69755" y="4754428"/>
            <a:ext cx="3186346" cy="244744"/>
          </a:xfrm>
          <a:prstGeom prst="rect">
            <a:avLst/>
          </a:prstGeom>
        </p:spPr>
        <p:txBody>
          <a:bodyPr lIns="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4551363"/>
            <a:ext cx="9144000" cy="59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8"/>
          <a:stretch/>
        </p:blipFill>
        <p:spPr>
          <a:xfrm>
            <a:off x="3813064" y="1915479"/>
            <a:ext cx="1517870" cy="946992"/>
          </a:xfrm>
          <a:prstGeom prst="rect">
            <a:avLst/>
          </a:prstGeom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59EB51A6-222E-35C8-25DE-1DE0F0C6208E}"/>
              </a:ext>
            </a:extLst>
          </p:cNvPr>
          <p:cNvSpPr txBox="1">
            <a:spLocks/>
          </p:cNvSpPr>
          <p:nvPr userDrawn="1"/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defPPr>
              <a:defRPr lang="de-DE"/>
            </a:defPPr>
            <a:lvl1pPr marL="0" algn="l" defTabSz="685783" rtl="0" eaLnBrk="1" latinLnBrk="0" hangingPunct="1">
              <a:defRPr sz="7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Lehmann&amp;Voss&amp;Co.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09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image +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88" y="273844"/>
            <a:ext cx="5610692" cy="6421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6192839" y="1058864"/>
            <a:ext cx="2663824" cy="3492500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" y="0"/>
            <a:ext cx="2951162" cy="51435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Excellence in Detail. Since 1894.</a:t>
            </a:r>
            <a:endParaRPr lang="de-DE" dirty="0"/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181E948E-B92F-420F-F422-A1E6290F1F2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40089" y="1058863"/>
            <a:ext cx="2663824" cy="3492500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34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337" y="1995488"/>
            <a:ext cx="8563443" cy="1503908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6259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solidFill>
          <a:srgbClr val="DBD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337" y="1995488"/>
            <a:ext cx="8563443" cy="1503908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0493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9851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87337" y="1058863"/>
            <a:ext cx="8569326" cy="3492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071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87338" y="1058863"/>
            <a:ext cx="4068000" cy="3492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3"/>
          </p:nvPr>
        </p:nvSpPr>
        <p:spPr>
          <a:xfrm>
            <a:off x="4788663" y="1059284"/>
            <a:ext cx="4068000" cy="34920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39813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87338" y="3040062"/>
            <a:ext cx="4068000" cy="15112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3"/>
          </p:nvPr>
        </p:nvSpPr>
        <p:spPr>
          <a:xfrm>
            <a:off x="4788663" y="3040062"/>
            <a:ext cx="4068000" cy="1511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9A86549-C7A1-1223-2702-480B6F77861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87337" y="1058864"/>
            <a:ext cx="406800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A29BA3DE-ECE0-1317-3C85-EF5A66C1A73F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82780" y="1058865"/>
            <a:ext cx="4068000" cy="1800223"/>
          </a:xfrm>
          <a:solidFill>
            <a:srgbClr val="DBD8D3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5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273845"/>
            <a:ext cx="8563443" cy="642144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058864"/>
            <a:ext cx="8569325" cy="34925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4356100" y="4754428"/>
            <a:ext cx="431800" cy="2447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377" rtl="0" eaLnBrk="1" latinLnBrk="0" hangingPunct="1">
              <a:defRPr lang="de-DE" sz="1067" b="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F7A9E2-D88C-4700-BF03-417065151663}" type="slidenum">
              <a:rPr sz="700" b="0" smtClean="0">
                <a:solidFill>
                  <a:srgbClr val="C30045"/>
                </a:solidFill>
                <a:latin typeface="+mn-lt"/>
                <a:ea typeface="Arial" charset="0"/>
                <a:cs typeface="Arial" charset="0"/>
              </a:rPr>
              <a:pPr algn="ctr"/>
              <a:t>‹#›</a:t>
            </a:fld>
            <a:endParaRPr sz="700" b="0" dirty="0">
              <a:solidFill>
                <a:srgbClr val="C30045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9" name="Datumsplatzhalter 10"/>
          <p:cNvSpPr txBox="1">
            <a:spLocks/>
          </p:cNvSpPr>
          <p:nvPr userDrawn="1"/>
        </p:nvSpPr>
        <p:spPr>
          <a:xfrm>
            <a:off x="4356101" y="4754428"/>
            <a:ext cx="431799" cy="2447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377" rtl="0" eaLnBrk="1" latinLnBrk="0" hangingPunct="1">
              <a:defRPr lang="de-DE" sz="1067" b="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700" b="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7337" y="4754428"/>
            <a:ext cx="2663826" cy="244744"/>
          </a:xfrm>
          <a:prstGeom prst="rect">
            <a:avLst/>
          </a:prstGeom>
        </p:spPr>
        <p:txBody>
          <a:bodyPr lIns="0"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Lehmann&amp;Voss&amp;Co</a:t>
            </a:r>
            <a:r>
              <a:rPr lang="de-DE" dirty="0"/>
              <a:t>. KG</a:t>
            </a: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4" name="Ellipse 3"/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/>
            <p:cNvPicPr>
              <a:picLocks noChangeAspect="1"/>
            </p:cNvPicPr>
            <p:nvPr userDrawn="1"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97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1" r:id="rId2"/>
    <p:sldLayoutId id="2147483749" r:id="rId3"/>
    <p:sldLayoutId id="2147483748" r:id="rId4"/>
    <p:sldLayoutId id="2147483763" r:id="rId5"/>
    <p:sldLayoutId id="2147483747" r:id="rId6"/>
    <p:sldLayoutId id="2147483737" r:id="rId7"/>
    <p:sldLayoutId id="2147483729" r:id="rId8"/>
    <p:sldLayoutId id="2147483751" r:id="rId9"/>
    <p:sldLayoutId id="2147483738" r:id="rId10"/>
    <p:sldLayoutId id="2147483759" r:id="rId11"/>
    <p:sldLayoutId id="2147483752" r:id="rId12"/>
    <p:sldLayoutId id="2147483764" r:id="rId13"/>
    <p:sldLayoutId id="2147483733" r:id="rId14"/>
    <p:sldLayoutId id="2147483735" r:id="rId15"/>
    <p:sldLayoutId id="2147483750" r:id="rId16"/>
    <p:sldLayoutId id="2147483739" r:id="rId17"/>
    <p:sldLayoutId id="2147483734" r:id="rId18"/>
    <p:sldLayoutId id="2147483743" r:id="rId19"/>
    <p:sldLayoutId id="2147483742" r:id="rId20"/>
    <p:sldLayoutId id="2147483740" r:id="rId21"/>
    <p:sldLayoutId id="2147483760" r:id="rId22"/>
    <p:sldLayoutId id="2147483761" r:id="rId23"/>
    <p:sldLayoutId id="2147483756" r:id="rId24"/>
    <p:sldLayoutId id="2147483736" r:id="rId25"/>
    <p:sldLayoutId id="2147483746" r:id="rId26"/>
    <p:sldLayoutId id="2147483744" r:id="rId27"/>
    <p:sldLayoutId id="2147483745" r:id="rId28"/>
    <p:sldLayoutId id="2147483762" r:id="rId29"/>
    <p:sldLayoutId id="2147483757" r:id="rId30"/>
    <p:sldLayoutId id="2147483730" r:id="rId31"/>
    <p:sldLayoutId id="2147483741" r:id="rId32"/>
    <p:sldLayoutId id="2147483766" r:id="rId3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0" kern="1200">
          <a:solidFill>
            <a:srgbClr val="294996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77800" indent="-177800" algn="l" defTabSz="685800" rtl="0" eaLnBrk="1" latinLnBrk="0" hangingPunct="1">
        <a:lnSpc>
          <a:spcPct val="90000"/>
        </a:lnSpc>
        <a:spcBef>
          <a:spcPts val="4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4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400"/>
        </a:spcBef>
        <a:buClr>
          <a:schemeClr val="tx1">
            <a:lumMod val="50000"/>
            <a:lumOff val="50000"/>
          </a:schemeClr>
        </a:buClr>
        <a:buFont typeface="Calibri Light" panose="020F0302020204030204" pitchFamily="34" charset="0"/>
        <a:buChar char="‐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400"/>
        </a:spcBef>
        <a:buClr>
          <a:schemeClr val="tx1">
            <a:lumMod val="50000"/>
            <a:lumOff val="50000"/>
          </a:schemeClr>
        </a:buClr>
        <a:buFont typeface="Calibri Light" panose="020F0302020204030204" pitchFamily="34" charset="0"/>
        <a:buChar char="‐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400"/>
        </a:spcBef>
        <a:buClr>
          <a:schemeClr val="tx1">
            <a:lumMod val="50000"/>
            <a:lumOff val="50000"/>
          </a:schemeClr>
        </a:buClr>
        <a:buFont typeface="Calibri Light" panose="020F0302020204030204" pitchFamily="34" charset="0"/>
        <a:buChar char="‐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orient="horz" pos="667" userDrawn="1">
          <p15:clr>
            <a:srgbClr val="F26B43"/>
          </p15:clr>
        </p15:guide>
        <p15:guide id="5" orient="horz" pos="2935" userDrawn="1">
          <p15:clr>
            <a:srgbClr val="F26B43"/>
          </p15:clr>
        </p15:guide>
        <p15:guide id="6" orient="horz" pos="169" userDrawn="1">
          <p15:clr>
            <a:srgbClr val="F26B43"/>
          </p15:clr>
        </p15:guide>
        <p15:guide id="7" orient="horz" pos="577" userDrawn="1">
          <p15:clr>
            <a:srgbClr val="F26B43"/>
          </p15:clr>
        </p15:guide>
        <p15:guide id="8" pos="5579" userDrawn="1">
          <p15:clr>
            <a:srgbClr val="F26B43"/>
          </p15:clr>
        </p15:guide>
        <p15:guide id="9" pos="2041" userDrawn="1">
          <p15:clr>
            <a:srgbClr val="F26B43"/>
          </p15:clr>
        </p15:guide>
        <p15:guide id="10" pos="1859" userDrawn="1">
          <p15:clr>
            <a:srgbClr val="F26B43"/>
          </p15:clr>
        </p15:guide>
        <p15:guide id="11" pos="3719" userDrawn="1">
          <p15:clr>
            <a:srgbClr val="F26B43"/>
          </p15:clr>
        </p15:guide>
        <p15:guide id="12" pos="3901" userDrawn="1">
          <p15:clr>
            <a:srgbClr val="F26B43"/>
          </p15:clr>
        </p15:guide>
        <p15:guide id="13" pos="2744" userDrawn="1">
          <p15:clr>
            <a:srgbClr val="F26B43"/>
          </p15:clr>
        </p15:guide>
        <p15:guide id="14" pos="3016" userDrawn="1">
          <p15:clr>
            <a:srgbClr val="F26B43"/>
          </p15:clr>
        </p15:guide>
        <p15:guide id="15" orient="horz" pos="2686" userDrawn="1">
          <p15:clr>
            <a:srgbClr val="F26B43"/>
          </p15:clr>
        </p15:guide>
        <p15:guide id="16" orient="horz" pos="3072" userDrawn="1">
          <p15:clr>
            <a:srgbClr val="F26B43"/>
          </p15:clr>
        </p15:guide>
        <p15:guide id="17" userDrawn="1">
          <p15:clr>
            <a:srgbClr val="F26B43"/>
          </p15:clr>
        </p15:guide>
        <p15:guide id="18" pos="5760" userDrawn="1">
          <p15:clr>
            <a:srgbClr val="F26B43"/>
          </p15:clr>
        </p15:guide>
        <p15:guide id="19" orient="horz" pos="3240" userDrawn="1">
          <p15:clr>
            <a:srgbClr val="F26B43"/>
          </p15:clr>
        </p15:guide>
        <p15:guide id="21" orient="horz" pos="2867" userDrawn="1">
          <p15:clr>
            <a:srgbClr val="F26B43"/>
          </p15:clr>
        </p15:guide>
        <p15:guide id="22" orient="horz" pos="1915" userDrawn="1">
          <p15:clr>
            <a:srgbClr val="F26B43"/>
          </p15:clr>
        </p15:guide>
        <p15:guide id="23" orient="horz" pos="1801" userDrawn="1">
          <p15:clr>
            <a:srgbClr val="F26B43"/>
          </p15:clr>
        </p15:guide>
        <p15:guide id="25" orient="horz" pos="531" userDrawn="1">
          <p15:clr>
            <a:srgbClr val="F26B43"/>
          </p15:clr>
        </p15:guide>
        <p15:guide id="26" orient="horz" userDrawn="1">
          <p15:clr>
            <a:srgbClr val="F26B43"/>
          </p15:clr>
        </p15:guide>
        <p15:guide id="27" orient="horz" pos="12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4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BC6D6-36E7-0784-5C36-F86C48AA6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se-up of a crystal formation&#10;&#10;AI-generated content may be incorrect.">
            <a:extLst>
              <a:ext uri="{FF2B5EF4-FFF2-40B4-BE49-F238E27FC236}">
                <a16:creationId xmlns:a16="http://schemas.microsoft.com/office/drawing/2014/main" id="{41FC973B-EF3B-227E-E902-1BE920871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842963"/>
            <a:ext cx="9144000" cy="4300538"/>
          </a:xfrm>
          <a:prstGeom prst="rect">
            <a:avLst/>
          </a:prstGeom>
        </p:spPr>
      </p:pic>
      <p:sp>
        <p:nvSpPr>
          <p:cNvPr id="8" name="object 28">
            <a:extLst>
              <a:ext uri="{FF2B5EF4-FFF2-40B4-BE49-F238E27FC236}">
                <a16:creationId xmlns:a16="http://schemas.microsoft.com/office/drawing/2014/main" id="{42684372-A696-7440-A812-3E3D69386119}"/>
              </a:ext>
            </a:extLst>
          </p:cNvPr>
          <p:cNvSpPr/>
          <p:nvPr/>
        </p:nvSpPr>
        <p:spPr>
          <a:xfrm>
            <a:off x="279386" y="1203325"/>
            <a:ext cx="2655570" cy="2655570"/>
          </a:xfrm>
          <a:custGeom>
            <a:avLst/>
            <a:gdLst/>
            <a:ahLst/>
            <a:cxnLst/>
            <a:rect l="l" t="t" r="r" b="b"/>
            <a:pathLst>
              <a:path w="2655570" h="2655570">
                <a:moveTo>
                  <a:pt x="1327505" y="0"/>
                </a:moveTo>
                <a:lnTo>
                  <a:pt x="1278839" y="875"/>
                </a:lnTo>
                <a:lnTo>
                  <a:pt x="1230613" y="3481"/>
                </a:lnTo>
                <a:lnTo>
                  <a:pt x="1182859" y="7789"/>
                </a:lnTo>
                <a:lnTo>
                  <a:pt x="1135606" y="13768"/>
                </a:lnTo>
                <a:lnTo>
                  <a:pt x="1088885" y="21387"/>
                </a:lnTo>
                <a:lnTo>
                  <a:pt x="1042725" y="30618"/>
                </a:lnTo>
                <a:lnTo>
                  <a:pt x="997156" y="41429"/>
                </a:lnTo>
                <a:lnTo>
                  <a:pt x="952208" y="53792"/>
                </a:lnTo>
                <a:lnTo>
                  <a:pt x="907912" y="67676"/>
                </a:lnTo>
                <a:lnTo>
                  <a:pt x="864297" y="83050"/>
                </a:lnTo>
                <a:lnTo>
                  <a:pt x="821393" y="99886"/>
                </a:lnTo>
                <a:lnTo>
                  <a:pt x="779230" y="118153"/>
                </a:lnTo>
                <a:lnTo>
                  <a:pt x="737838" y="137821"/>
                </a:lnTo>
                <a:lnTo>
                  <a:pt x="697248" y="158860"/>
                </a:lnTo>
                <a:lnTo>
                  <a:pt x="657489" y="181240"/>
                </a:lnTo>
                <a:lnTo>
                  <a:pt x="618591" y="204932"/>
                </a:lnTo>
                <a:lnTo>
                  <a:pt x="580584" y="229904"/>
                </a:lnTo>
                <a:lnTo>
                  <a:pt x="543499" y="256127"/>
                </a:lnTo>
                <a:lnTo>
                  <a:pt x="507364" y="283572"/>
                </a:lnTo>
                <a:lnTo>
                  <a:pt x="472211" y="312208"/>
                </a:lnTo>
                <a:lnTo>
                  <a:pt x="438069" y="342005"/>
                </a:lnTo>
                <a:lnTo>
                  <a:pt x="404969" y="372933"/>
                </a:lnTo>
                <a:lnTo>
                  <a:pt x="372939" y="404962"/>
                </a:lnTo>
                <a:lnTo>
                  <a:pt x="342010" y="438062"/>
                </a:lnTo>
                <a:lnTo>
                  <a:pt x="312213" y="472204"/>
                </a:lnTo>
                <a:lnTo>
                  <a:pt x="283577" y="507357"/>
                </a:lnTo>
                <a:lnTo>
                  <a:pt x="256132" y="543491"/>
                </a:lnTo>
                <a:lnTo>
                  <a:pt x="229908" y="580576"/>
                </a:lnTo>
                <a:lnTo>
                  <a:pt x="204935" y="618582"/>
                </a:lnTo>
                <a:lnTo>
                  <a:pt x="181244" y="657479"/>
                </a:lnTo>
                <a:lnTo>
                  <a:pt x="158863" y="697238"/>
                </a:lnTo>
                <a:lnTo>
                  <a:pt x="137824" y="737828"/>
                </a:lnTo>
                <a:lnTo>
                  <a:pt x="118155" y="779219"/>
                </a:lnTo>
                <a:lnTo>
                  <a:pt x="99888" y="821382"/>
                </a:lnTo>
                <a:lnTo>
                  <a:pt x="83052" y="864285"/>
                </a:lnTo>
                <a:lnTo>
                  <a:pt x="67677" y="907900"/>
                </a:lnTo>
                <a:lnTo>
                  <a:pt x="53793" y="952197"/>
                </a:lnTo>
                <a:lnTo>
                  <a:pt x="41430" y="997144"/>
                </a:lnTo>
                <a:lnTo>
                  <a:pt x="30618" y="1042713"/>
                </a:lnTo>
                <a:lnTo>
                  <a:pt x="21387" y="1088873"/>
                </a:lnTo>
                <a:lnTo>
                  <a:pt x="13768" y="1135594"/>
                </a:lnTo>
                <a:lnTo>
                  <a:pt x="7789" y="1182847"/>
                </a:lnTo>
                <a:lnTo>
                  <a:pt x="3482" y="1230601"/>
                </a:lnTo>
                <a:lnTo>
                  <a:pt x="875" y="1278826"/>
                </a:lnTo>
                <a:lnTo>
                  <a:pt x="0" y="1327492"/>
                </a:lnTo>
                <a:lnTo>
                  <a:pt x="875" y="1376159"/>
                </a:lnTo>
                <a:lnTo>
                  <a:pt x="3482" y="1424384"/>
                </a:lnTo>
                <a:lnTo>
                  <a:pt x="7789" y="1472138"/>
                </a:lnTo>
                <a:lnTo>
                  <a:pt x="13768" y="1519391"/>
                </a:lnTo>
                <a:lnTo>
                  <a:pt x="21387" y="1566112"/>
                </a:lnTo>
                <a:lnTo>
                  <a:pt x="30618" y="1612273"/>
                </a:lnTo>
                <a:lnTo>
                  <a:pt x="41430" y="1657842"/>
                </a:lnTo>
                <a:lnTo>
                  <a:pt x="53793" y="1702789"/>
                </a:lnTo>
                <a:lnTo>
                  <a:pt x="67677" y="1747086"/>
                </a:lnTo>
                <a:lnTo>
                  <a:pt x="83052" y="1790701"/>
                </a:lnTo>
                <a:lnTo>
                  <a:pt x="99888" y="1833605"/>
                </a:lnTo>
                <a:lnTo>
                  <a:pt x="118155" y="1875768"/>
                </a:lnTo>
                <a:lnTo>
                  <a:pt x="137824" y="1917159"/>
                </a:lnTo>
                <a:lnTo>
                  <a:pt x="158863" y="1957750"/>
                </a:lnTo>
                <a:lnTo>
                  <a:pt x="181244" y="1997509"/>
                </a:lnTo>
                <a:lnTo>
                  <a:pt x="204935" y="2036407"/>
                </a:lnTo>
                <a:lnTo>
                  <a:pt x="229908" y="2074413"/>
                </a:lnTo>
                <a:lnTo>
                  <a:pt x="256132" y="2111499"/>
                </a:lnTo>
                <a:lnTo>
                  <a:pt x="283577" y="2147633"/>
                </a:lnTo>
                <a:lnTo>
                  <a:pt x="312213" y="2182786"/>
                </a:lnTo>
                <a:lnTo>
                  <a:pt x="342010" y="2216928"/>
                </a:lnTo>
                <a:lnTo>
                  <a:pt x="372939" y="2250029"/>
                </a:lnTo>
                <a:lnTo>
                  <a:pt x="404969" y="2282059"/>
                </a:lnTo>
                <a:lnTo>
                  <a:pt x="438069" y="2312987"/>
                </a:lnTo>
                <a:lnTo>
                  <a:pt x="472211" y="2342784"/>
                </a:lnTo>
                <a:lnTo>
                  <a:pt x="507364" y="2371421"/>
                </a:lnTo>
                <a:lnTo>
                  <a:pt x="543499" y="2398866"/>
                </a:lnTo>
                <a:lnTo>
                  <a:pt x="580584" y="2425090"/>
                </a:lnTo>
                <a:lnTo>
                  <a:pt x="618591" y="2450062"/>
                </a:lnTo>
                <a:lnTo>
                  <a:pt x="657489" y="2473754"/>
                </a:lnTo>
                <a:lnTo>
                  <a:pt x="697248" y="2496134"/>
                </a:lnTo>
                <a:lnTo>
                  <a:pt x="737838" y="2517174"/>
                </a:lnTo>
                <a:lnTo>
                  <a:pt x="779230" y="2536842"/>
                </a:lnTo>
                <a:lnTo>
                  <a:pt x="821393" y="2555109"/>
                </a:lnTo>
                <a:lnTo>
                  <a:pt x="864297" y="2571946"/>
                </a:lnTo>
                <a:lnTo>
                  <a:pt x="907912" y="2587321"/>
                </a:lnTo>
                <a:lnTo>
                  <a:pt x="952208" y="2601205"/>
                </a:lnTo>
                <a:lnTo>
                  <a:pt x="997156" y="2613567"/>
                </a:lnTo>
                <a:lnTo>
                  <a:pt x="1042725" y="2624379"/>
                </a:lnTo>
                <a:lnTo>
                  <a:pt x="1088885" y="2633610"/>
                </a:lnTo>
                <a:lnTo>
                  <a:pt x="1135606" y="2641230"/>
                </a:lnTo>
                <a:lnTo>
                  <a:pt x="1182859" y="2647208"/>
                </a:lnTo>
                <a:lnTo>
                  <a:pt x="1230613" y="2651516"/>
                </a:lnTo>
                <a:lnTo>
                  <a:pt x="1278839" y="2654122"/>
                </a:lnTo>
                <a:lnTo>
                  <a:pt x="1327505" y="2654998"/>
                </a:lnTo>
                <a:lnTo>
                  <a:pt x="1376172" y="2654122"/>
                </a:lnTo>
                <a:lnTo>
                  <a:pt x="1424397" y="2651516"/>
                </a:lnTo>
                <a:lnTo>
                  <a:pt x="1472151" y="2647208"/>
                </a:lnTo>
                <a:lnTo>
                  <a:pt x="1519404" y="2641230"/>
                </a:lnTo>
                <a:lnTo>
                  <a:pt x="1566125" y="2633610"/>
                </a:lnTo>
                <a:lnTo>
                  <a:pt x="1612285" y="2624379"/>
                </a:lnTo>
                <a:lnTo>
                  <a:pt x="1657854" y="2613567"/>
                </a:lnTo>
                <a:lnTo>
                  <a:pt x="1702802" y="2601205"/>
                </a:lnTo>
                <a:lnTo>
                  <a:pt x="1747098" y="2587321"/>
                </a:lnTo>
                <a:lnTo>
                  <a:pt x="1790714" y="2571946"/>
                </a:lnTo>
                <a:lnTo>
                  <a:pt x="1833618" y="2555109"/>
                </a:lnTo>
                <a:lnTo>
                  <a:pt x="1875780" y="2536842"/>
                </a:lnTo>
                <a:lnTo>
                  <a:pt x="1917172" y="2517174"/>
                </a:lnTo>
                <a:lnTo>
                  <a:pt x="1957762" y="2496134"/>
                </a:lnTo>
                <a:lnTo>
                  <a:pt x="1997521" y="2473754"/>
                </a:lnTo>
                <a:lnTo>
                  <a:pt x="2036419" y="2450062"/>
                </a:lnTo>
                <a:lnTo>
                  <a:pt x="2074426" y="2425090"/>
                </a:lnTo>
                <a:lnTo>
                  <a:pt x="2111511" y="2398866"/>
                </a:lnTo>
                <a:lnTo>
                  <a:pt x="2147646" y="2371421"/>
                </a:lnTo>
                <a:lnTo>
                  <a:pt x="2182799" y="2342784"/>
                </a:lnTo>
                <a:lnTo>
                  <a:pt x="2216941" y="2312987"/>
                </a:lnTo>
                <a:lnTo>
                  <a:pt x="2250042" y="2282059"/>
                </a:lnTo>
                <a:lnTo>
                  <a:pt x="2282071" y="2250029"/>
                </a:lnTo>
                <a:lnTo>
                  <a:pt x="2313000" y="2216928"/>
                </a:lnTo>
                <a:lnTo>
                  <a:pt x="2342797" y="2182786"/>
                </a:lnTo>
                <a:lnTo>
                  <a:pt x="2371433" y="2147633"/>
                </a:lnTo>
                <a:lnTo>
                  <a:pt x="2398878" y="2111499"/>
                </a:lnTo>
                <a:lnTo>
                  <a:pt x="2425102" y="2074413"/>
                </a:lnTo>
                <a:lnTo>
                  <a:pt x="2450075" y="2036407"/>
                </a:lnTo>
                <a:lnTo>
                  <a:pt x="2473767" y="1997509"/>
                </a:lnTo>
                <a:lnTo>
                  <a:pt x="2496147" y="1957750"/>
                </a:lnTo>
                <a:lnTo>
                  <a:pt x="2517187" y="1917159"/>
                </a:lnTo>
                <a:lnTo>
                  <a:pt x="2536855" y="1875768"/>
                </a:lnTo>
                <a:lnTo>
                  <a:pt x="2555122" y="1833605"/>
                </a:lnTo>
                <a:lnTo>
                  <a:pt x="2571958" y="1790701"/>
                </a:lnTo>
                <a:lnTo>
                  <a:pt x="2587333" y="1747086"/>
                </a:lnTo>
                <a:lnTo>
                  <a:pt x="2601217" y="1702789"/>
                </a:lnTo>
                <a:lnTo>
                  <a:pt x="2613580" y="1657842"/>
                </a:lnTo>
                <a:lnTo>
                  <a:pt x="2624392" y="1612273"/>
                </a:lnTo>
                <a:lnTo>
                  <a:pt x="2633623" y="1566112"/>
                </a:lnTo>
                <a:lnTo>
                  <a:pt x="2641242" y="1519391"/>
                </a:lnTo>
                <a:lnTo>
                  <a:pt x="2647221" y="1472138"/>
                </a:lnTo>
                <a:lnTo>
                  <a:pt x="2651529" y="1424384"/>
                </a:lnTo>
                <a:lnTo>
                  <a:pt x="2654135" y="1376159"/>
                </a:lnTo>
                <a:lnTo>
                  <a:pt x="2655011" y="1327492"/>
                </a:lnTo>
                <a:lnTo>
                  <a:pt x="2654135" y="1278826"/>
                </a:lnTo>
                <a:lnTo>
                  <a:pt x="2651529" y="1230601"/>
                </a:lnTo>
                <a:lnTo>
                  <a:pt x="2647221" y="1182847"/>
                </a:lnTo>
                <a:lnTo>
                  <a:pt x="2641242" y="1135594"/>
                </a:lnTo>
                <a:lnTo>
                  <a:pt x="2633623" y="1088873"/>
                </a:lnTo>
                <a:lnTo>
                  <a:pt x="2624392" y="1042713"/>
                </a:lnTo>
                <a:lnTo>
                  <a:pt x="2613580" y="997144"/>
                </a:lnTo>
                <a:lnTo>
                  <a:pt x="2601217" y="952197"/>
                </a:lnTo>
                <a:lnTo>
                  <a:pt x="2587333" y="907900"/>
                </a:lnTo>
                <a:lnTo>
                  <a:pt x="2571958" y="864285"/>
                </a:lnTo>
                <a:lnTo>
                  <a:pt x="2555122" y="821382"/>
                </a:lnTo>
                <a:lnTo>
                  <a:pt x="2536855" y="779219"/>
                </a:lnTo>
                <a:lnTo>
                  <a:pt x="2517187" y="737828"/>
                </a:lnTo>
                <a:lnTo>
                  <a:pt x="2496147" y="697238"/>
                </a:lnTo>
                <a:lnTo>
                  <a:pt x="2473767" y="657479"/>
                </a:lnTo>
                <a:lnTo>
                  <a:pt x="2450075" y="618582"/>
                </a:lnTo>
                <a:lnTo>
                  <a:pt x="2425102" y="580576"/>
                </a:lnTo>
                <a:lnTo>
                  <a:pt x="2398878" y="543491"/>
                </a:lnTo>
                <a:lnTo>
                  <a:pt x="2371433" y="507357"/>
                </a:lnTo>
                <a:lnTo>
                  <a:pt x="2342797" y="472204"/>
                </a:lnTo>
                <a:lnTo>
                  <a:pt x="2313000" y="438062"/>
                </a:lnTo>
                <a:lnTo>
                  <a:pt x="2282071" y="404962"/>
                </a:lnTo>
                <a:lnTo>
                  <a:pt x="2250042" y="372933"/>
                </a:lnTo>
                <a:lnTo>
                  <a:pt x="2216941" y="342005"/>
                </a:lnTo>
                <a:lnTo>
                  <a:pt x="2182799" y="312208"/>
                </a:lnTo>
                <a:lnTo>
                  <a:pt x="2147646" y="283572"/>
                </a:lnTo>
                <a:lnTo>
                  <a:pt x="2111511" y="256127"/>
                </a:lnTo>
                <a:lnTo>
                  <a:pt x="2074426" y="229904"/>
                </a:lnTo>
                <a:lnTo>
                  <a:pt x="2036419" y="204932"/>
                </a:lnTo>
                <a:lnTo>
                  <a:pt x="1997521" y="181240"/>
                </a:lnTo>
                <a:lnTo>
                  <a:pt x="1957762" y="158860"/>
                </a:lnTo>
                <a:lnTo>
                  <a:pt x="1917172" y="137821"/>
                </a:lnTo>
                <a:lnTo>
                  <a:pt x="1875780" y="118153"/>
                </a:lnTo>
                <a:lnTo>
                  <a:pt x="1833618" y="99886"/>
                </a:lnTo>
                <a:lnTo>
                  <a:pt x="1790714" y="83050"/>
                </a:lnTo>
                <a:lnTo>
                  <a:pt x="1747098" y="67676"/>
                </a:lnTo>
                <a:lnTo>
                  <a:pt x="1702802" y="53792"/>
                </a:lnTo>
                <a:lnTo>
                  <a:pt x="1657854" y="41429"/>
                </a:lnTo>
                <a:lnTo>
                  <a:pt x="1612285" y="30618"/>
                </a:lnTo>
                <a:lnTo>
                  <a:pt x="1566125" y="21387"/>
                </a:lnTo>
                <a:lnTo>
                  <a:pt x="1519404" y="13768"/>
                </a:lnTo>
                <a:lnTo>
                  <a:pt x="1472151" y="7789"/>
                </a:lnTo>
                <a:lnTo>
                  <a:pt x="1424397" y="3481"/>
                </a:lnTo>
                <a:lnTo>
                  <a:pt x="1376172" y="875"/>
                </a:lnTo>
                <a:lnTo>
                  <a:pt x="1327505" y="0"/>
                </a:lnTo>
                <a:close/>
              </a:path>
            </a:pathLst>
          </a:custGeom>
          <a:solidFill>
            <a:srgbClr val="C30045">
              <a:alpha val="80000"/>
            </a:srgbClr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srgbClr val="C30045"/>
              </a:solidFill>
              <a:latin typeface="Arial" charset="0"/>
            </a:endParaRPr>
          </a:p>
        </p:txBody>
      </p:sp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6E84EF9F-593E-BBF4-BAD0-8865536ABEBF}"/>
              </a:ext>
            </a:extLst>
          </p:cNvPr>
          <p:cNvSpPr/>
          <p:nvPr/>
        </p:nvSpPr>
        <p:spPr>
          <a:xfrm>
            <a:off x="1" y="842963"/>
            <a:ext cx="9144000" cy="121065"/>
          </a:xfrm>
          <a:custGeom>
            <a:avLst/>
            <a:gdLst>
              <a:gd name="connsiteX0" fmla="*/ 0 w 9146646"/>
              <a:gd name="connsiteY0" fmla="*/ 0 h 207673"/>
              <a:gd name="connsiteX1" fmla="*/ 9146646 w 9146646"/>
              <a:gd name="connsiteY1" fmla="*/ 0 h 207673"/>
              <a:gd name="connsiteX2" fmla="*/ 9146646 w 9146646"/>
              <a:gd name="connsiteY2" fmla="*/ 80772 h 207673"/>
              <a:gd name="connsiteX3" fmla="*/ 0 w 9146646"/>
              <a:gd name="connsiteY3" fmla="*/ 207673 h 2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6646" h="207673">
                <a:moveTo>
                  <a:pt x="0" y="0"/>
                </a:moveTo>
                <a:lnTo>
                  <a:pt x="9146646" y="0"/>
                </a:lnTo>
                <a:lnTo>
                  <a:pt x="9146646" y="80772"/>
                </a:lnTo>
                <a:lnTo>
                  <a:pt x="0" y="207673"/>
                </a:lnTo>
                <a:close/>
              </a:path>
            </a:pathLst>
          </a:custGeom>
          <a:solidFill>
            <a:srgbClr val="324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 b="0" i="0" dirty="0">
              <a:latin typeface="Arial" charset="0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449CCAB-C2B4-4A43-4C87-86C8769353EC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83FF21E7-856E-DC96-A69B-52A9EE64A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39" y="1784711"/>
            <a:ext cx="2655570" cy="1780124"/>
          </a:xfrm>
        </p:spPr>
        <p:txBody>
          <a:bodyPr>
            <a:normAutofit/>
          </a:bodyPr>
          <a:lstStyle/>
          <a:p>
            <a:r>
              <a:rPr lang="en-US" sz="1600" noProof="0" dirty="0">
                <a:effectLst/>
                <a:latin typeface="Arial"/>
                <a:ea typeface="Aptos" panose="020B0004020202020204" pitchFamily="34" charset="0"/>
                <a:cs typeface="Arial"/>
              </a:rPr>
              <a:t>Use of</a:t>
            </a: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  <a:t>Wollastonite</a:t>
            </a: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r>
              <a:rPr lang="en-US" sz="1600" noProof="0" dirty="0">
                <a:effectLst/>
                <a:latin typeface="Arial"/>
                <a:ea typeface="Aptos" panose="020B0004020202020204" pitchFamily="34" charset="0"/>
                <a:cs typeface="Arial"/>
              </a:rPr>
              <a:t>as functional filler in coatings</a:t>
            </a:r>
            <a:endParaRPr lang="en-US" noProof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63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8AD4-C971-E04D-7D84-92D3E1886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CEB9D-480D-218C-D01D-87E074FF1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3" r="17885"/>
          <a:stretch>
            <a:fillRect/>
          </a:stretch>
        </p:blipFill>
        <p:spPr>
          <a:xfrm>
            <a:off x="0" y="0"/>
            <a:ext cx="2951163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FE644F6-7F9E-C952-D4CB-4A4E9112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endParaRPr lang="en-US" noProof="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D42A65C4-7407-6213-3048-3054701818B6}"/>
              </a:ext>
            </a:extLst>
          </p:cNvPr>
          <p:cNvSpPr txBox="1">
            <a:spLocks/>
          </p:cNvSpPr>
          <p:nvPr/>
        </p:nvSpPr>
        <p:spPr>
          <a:xfrm>
            <a:off x="3303536" y="858892"/>
            <a:ext cx="5472847" cy="3575948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naturally occurring calcium metasilicate with formula CaSiO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77800" marR="0" lvl="0" indent="-177800" algn="l" defTabSz="685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Commonly used as a functional filler in paints and coatings, plastics, ceramics, and construction materials due to its unique combination of: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chemical stability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noProof="0" dirty="0">
                <a:solidFill>
                  <a:prstClr val="black"/>
                </a:solidFill>
                <a:latin typeface="Calibri" panose="020F0502020204030204"/>
              </a:rPr>
              <a:t>alkaline potential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acicular (needle-like) shape, and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performance-enhancing properties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Used in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noProof="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ndustrial coatings (e.g., anti-corrosion primers)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noProof="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utomotive OEM and refinish paints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noProof="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owder coatings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noProof="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rchitectural coatings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F8A7DD97-FE84-0DC1-C667-FA52858DA489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34232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F9DC3-80CB-D0F0-12DA-E9A8CFD24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E1BCF1-2010-0687-7944-B3294EE3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3" r="17885"/>
          <a:stretch>
            <a:fillRect/>
          </a:stretch>
        </p:blipFill>
        <p:spPr>
          <a:xfrm>
            <a:off x="0" y="0"/>
            <a:ext cx="2951163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06AFEA3-DAE9-14ED-CD93-B628294D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Milling and aspect ratio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F266CB10-9F4E-97E1-84BA-36021D8CAB10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ED3836-301A-514D-C436-BFC735A33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920" y="1004746"/>
            <a:ext cx="4429760" cy="37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A64AD-2A42-D5DB-80F5-B2C4716B5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B07A0D-E059-8A79-F7EA-7D50E1F1A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3" r="17885"/>
          <a:stretch>
            <a:fillRect/>
          </a:stretch>
        </p:blipFill>
        <p:spPr>
          <a:xfrm>
            <a:off x="0" y="0"/>
            <a:ext cx="2951163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DD40A30-1D7E-CFB9-CA78-7C13E1F0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Milling and aspect ratio (L/D)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37F49D7C-79D8-1FF3-6E2F-A3B99572D3A2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D6B52FAF-FBC0-E9D6-6F85-DADDF2FFD490}"/>
              </a:ext>
            </a:extLst>
          </p:cNvPr>
          <p:cNvSpPr txBox="1"/>
          <p:nvPr/>
        </p:nvSpPr>
        <p:spPr>
          <a:xfrm>
            <a:off x="4105601" y="3968985"/>
            <a:ext cx="7546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Low L/D</a:t>
            </a: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7014A62B-AD2F-59B0-8B76-6843C04CEC85}"/>
              </a:ext>
            </a:extLst>
          </p:cNvPr>
          <p:cNvSpPr txBox="1"/>
          <p:nvPr/>
        </p:nvSpPr>
        <p:spPr>
          <a:xfrm>
            <a:off x="7230257" y="3968985"/>
            <a:ext cx="788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High L/D</a:t>
            </a:r>
          </a:p>
        </p:txBody>
      </p:sp>
      <p:pic>
        <p:nvPicPr>
          <p:cNvPr id="10" name="Picture 9" descr="A close-up of a pile of white pieces&#10;&#10;AI-generated content may be incorrect.">
            <a:extLst>
              <a:ext uri="{FF2B5EF4-FFF2-40B4-BE49-F238E27FC236}">
                <a16:creationId xmlns:a16="http://schemas.microsoft.com/office/drawing/2014/main" id="{74A7BE6E-B87D-5C22-6252-930EAB301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9382" y="1635758"/>
            <a:ext cx="2779616" cy="1927013"/>
          </a:xfrm>
          <a:prstGeom prst="rect">
            <a:avLst/>
          </a:prstGeom>
        </p:spPr>
      </p:pic>
      <p:pic>
        <p:nvPicPr>
          <p:cNvPr id="13" name="Picture 12" descr="A close-up of a pile of wood shavings&#10;&#10;AI-generated content may be incorrect.">
            <a:extLst>
              <a:ext uri="{FF2B5EF4-FFF2-40B4-BE49-F238E27FC236}">
                <a16:creationId xmlns:a16="http://schemas.microsoft.com/office/drawing/2014/main" id="{B4A7CF3B-6AE7-8D49-4081-7DA5D1F71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7904" y="1635758"/>
            <a:ext cx="2783030" cy="19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4FE2F-FC87-C9B5-7CF9-5902CC7D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crystallized structure&#10;&#10;AI-generated content may be incorrect.">
            <a:extLst>
              <a:ext uri="{FF2B5EF4-FFF2-40B4-BE49-F238E27FC236}">
                <a16:creationId xmlns:a16="http://schemas.microsoft.com/office/drawing/2014/main" id="{B8230414-5FC5-58AB-B242-7B632FCE4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51162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8C484A0-B88E-25B7-D1EE-5BEEEF13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W</a:t>
            </a:r>
            <a:r>
              <a:rPr lang="en-US" noProof="0" dirty="0"/>
              <a:t>hy is aspect ratio important?</a:t>
            </a:r>
            <a:endParaRPr lang="en-US" sz="1400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00DE8569-DFF0-D10B-8FDD-E31C35A05303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29C9A459-CEFA-A39E-D869-BE3C174D7271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aspect ratio: Short, stubby particles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easier to disperse and less costly, however lesser benefits in reinforcement and barrier properties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High aspect ratio: Long, thin, needle-shaped particles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more effective in reinforcement, however costlier and more difficult to process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higher the aspect ratio, the more Wollastonite behaves like a functional reinforcing agent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 improves mechanical strength, barrier properties, and dimensional stability — all critical in high-performance coatings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Aspect ratio is but one factor: particle size is also important, especially in coatings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5854A5-A845-38B8-CE81-82FF266B2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few white objects&#10;&#10;AI-generated content may be incorrect.">
            <a:extLst>
              <a:ext uri="{FF2B5EF4-FFF2-40B4-BE49-F238E27FC236}">
                <a16:creationId xmlns:a16="http://schemas.microsoft.com/office/drawing/2014/main" id="{053E8A9A-F409-3D4F-8952-675F66DD6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9633" y="1092615"/>
            <a:ext cx="5148072" cy="29535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E391D58-EDB5-98D8-2230-D56E6E0F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General-purpose waterborne acrylic paint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BF7984F1-7BEE-D113-9361-8FD4F93AB194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6AA8F07B-C868-AD49-6ECA-40B239277C7D}"/>
              </a:ext>
            </a:extLst>
          </p:cNvPr>
          <p:cNvGraphicFramePr>
            <a:graphicFrameLocks noGrp="1"/>
          </p:cNvGraphicFramePr>
          <p:nvPr/>
        </p:nvGraphicFramePr>
        <p:xfrm>
          <a:off x="3154336" y="1070488"/>
          <a:ext cx="5873191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64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188153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65907"/>
                    </a:ext>
                  </a:extLst>
                </a:gridCol>
                <a:gridCol w="1412506">
                  <a:extLst>
                    <a:ext uri="{9D8B030D-6E8A-4147-A177-3AD203B41FA5}">
                      <a16:colId xmlns:a16="http://schemas.microsoft.com/office/drawing/2014/main" val="33214198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155182869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Grind phase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Letdown phase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08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Alternative, 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Water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	15.0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Acrylic binder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35.0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Dispersant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Coalescent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Defoamer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HASE or HEUR thickener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Wetting agent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Water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4.8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pH adjuster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Biocide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Defoamer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Wollastonite (4-6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CaCO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7.0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Talc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20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1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96B6B8-E73B-6B65-8EA1-1826C43F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few white objects&#10;&#10;AI-generated content may be incorrect.">
            <a:extLst>
              <a:ext uri="{FF2B5EF4-FFF2-40B4-BE49-F238E27FC236}">
                <a16:creationId xmlns:a16="http://schemas.microsoft.com/office/drawing/2014/main" id="{19F70B15-58EF-826A-0E1A-A8AD12F87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9633" y="1092615"/>
            <a:ext cx="5148072" cy="29535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E79F05E-53CF-CF34-9DC8-CB5F94B8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General-purpose waterborne acrylic paint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5C28867B-C1AA-E172-3063-BC1BA01BCD4C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7F747CCB-6BA1-5714-A4A0-6FFB7F034D6B}"/>
              </a:ext>
            </a:extLst>
          </p:cNvPr>
          <p:cNvGraphicFramePr>
            <a:graphicFrameLocks noGrp="1"/>
          </p:cNvGraphicFramePr>
          <p:nvPr/>
        </p:nvGraphicFramePr>
        <p:xfrm>
          <a:off x="3154336" y="1070488"/>
          <a:ext cx="550976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791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3941952718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1292543">
                  <a:extLst>
                    <a:ext uri="{9D8B030D-6E8A-4147-A177-3AD203B41FA5}">
                      <a16:colId xmlns:a16="http://schemas.microsoft.com/office/drawing/2014/main" val="181881537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CaCO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/Talc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PVC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Solids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60° gloss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Opacity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D2805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0.96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0.94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Scrub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D2486, cycles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800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Burnish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Adhesion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D3359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Water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blistering or discoloration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Slight discoloration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Touch-up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20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Sag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92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0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D122CD-2AEB-2E4A-968B-9982A752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few white objects&#10;&#10;AI-generated content may be incorrect.">
            <a:extLst>
              <a:ext uri="{FF2B5EF4-FFF2-40B4-BE49-F238E27FC236}">
                <a16:creationId xmlns:a16="http://schemas.microsoft.com/office/drawing/2014/main" id="{227F17D9-0484-A745-191A-03850A00F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9633" y="1092615"/>
            <a:ext cx="5148072" cy="29535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0B3431C-C095-D9AD-E144-B6B7DAA0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dirty="0"/>
              <a:t>Wollastonite in coatings</a:t>
            </a:r>
            <a:br>
              <a:rPr lang="en-US" sz="3200" dirty="0"/>
            </a:br>
            <a:br>
              <a:rPr lang="en-US" sz="2200" dirty="0"/>
            </a:br>
            <a:r>
              <a:rPr lang="en-US" dirty="0"/>
              <a:t>General-purpose waterborne acrylic paint</a:t>
            </a:r>
            <a:endParaRPr lang="en-US" sz="1400" noProof="0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D6A6D9E3-CBAD-B07C-5423-05F99E159A94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D51BA53E-391A-F782-CA52-D83384E4A4A9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+80% higher scrub resistance due to reinforcement from acicular particles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Improved hardness and anti-burnish properties — key for premium matte wall paints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Better film cohesion and crack resistance, especially in higher PVC systems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Slightly better water and alkali resistance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use of Wollastonite may require adjustments of dispersant, thickener, and/or water to match the required viscosity profile</a:t>
            </a:r>
          </a:p>
        </p:txBody>
      </p:sp>
    </p:spTree>
    <p:extLst>
      <p:ext uri="{BB962C8B-B14F-4D97-AF65-F5344CB8AC3E}">
        <p14:creationId xmlns:p14="http://schemas.microsoft.com/office/powerpoint/2010/main" val="30510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C7ADB-AC38-B7D9-7A1A-41E69D97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microscope&#10;&#10;AI-generated content may be incorrect.">
            <a:extLst>
              <a:ext uri="{FF2B5EF4-FFF2-40B4-BE49-F238E27FC236}">
                <a16:creationId xmlns:a16="http://schemas.microsoft.com/office/drawing/2014/main" id="{65D5DFAB-3D46-10D9-294A-F17FC6D20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8455" y="1093794"/>
            <a:ext cx="5148072" cy="29511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1EBE0F3-0938-C0F9-9E53-3D7EFADB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Solventborne alkyd (primer or general-purpose topcoat)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A9FD2CBF-C618-C210-C24C-4381E6AC8F92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06EE8205-EB3D-271D-EB0A-6756A3855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64434"/>
              </p:ext>
            </p:extLst>
          </p:nvPr>
        </p:nvGraphicFramePr>
        <p:xfrm>
          <a:off x="3154336" y="1070488"/>
          <a:ext cx="472834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403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65907"/>
                    </a:ext>
                  </a:extLst>
                </a:gridCol>
                <a:gridCol w="1412506">
                  <a:extLst>
                    <a:ext uri="{9D8B030D-6E8A-4147-A177-3AD203B41FA5}">
                      <a16:colId xmlns:a16="http://schemas.microsoft.com/office/drawing/2014/main" val="33214198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155182869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Binder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Pigment / filler package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08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Long oil alkyd, 60 % solids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	40.0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TiO</a:t>
                      </a:r>
                      <a:r>
                        <a:rPr lang="en-US" sz="1100" b="1" baseline="-25000" dirty="0"/>
                        <a:t>2</a:t>
                      </a:r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Mineral spirits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Wollastonite 6 µm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14.0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Xylene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4.5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CaCO</a:t>
                      </a:r>
                      <a:r>
                        <a:rPr lang="en-US" sz="1100" b="1" baseline="-25000" dirty="0"/>
                        <a:t>3</a:t>
                      </a:r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Cobalt octoate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Calcium/Zirconium drier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Anti-skinning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Wetting/dispersing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Defoamer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Bentonite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767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0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A0AE0-3F9E-5BD2-C14C-C7494DE8D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microscope&#10;&#10;AI-generated content may be incorrect.">
            <a:extLst>
              <a:ext uri="{FF2B5EF4-FFF2-40B4-BE49-F238E27FC236}">
                <a16:creationId xmlns:a16="http://schemas.microsoft.com/office/drawing/2014/main" id="{BB1707BA-FF21-524E-D641-45D81CDD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8455" y="1093794"/>
            <a:ext cx="5148072" cy="29511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602C3F-3168-9511-29C1-0C4C0940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Solventborne alkyd (primer or general-purpose topcoat)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2AF837CA-9969-6C5B-AC74-FAB42DD0ADED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E1A86A89-4321-0775-609B-2CE3BD72E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8939"/>
              </p:ext>
            </p:extLst>
          </p:nvPr>
        </p:nvGraphicFramePr>
        <p:xfrm>
          <a:off x="3154336" y="1070488"/>
          <a:ext cx="435083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3941952718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PVC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VOC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g/l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Viscosity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57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60° gloss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Dry time (touch)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–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Recoat time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16 - 24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Scrub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D2486, cycles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1000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Adhesion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D3359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Impact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In.lb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Salt-spray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B117, 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92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8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D8E74-3874-56E8-3C82-124C6FC50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microscope&#10;&#10;AI-generated content may be incorrect.">
            <a:extLst>
              <a:ext uri="{FF2B5EF4-FFF2-40B4-BE49-F238E27FC236}">
                <a16:creationId xmlns:a16="http://schemas.microsoft.com/office/drawing/2014/main" id="{BDCF8B63-CDD9-55F1-4839-9B8C0A7EC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8455" y="1093794"/>
            <a:ext cx="5148072" cy="295116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D48587F-700B-1F27-64C7-B70A4A99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dirty="0"/>
              <a:t>Wollastonite in coatings</a:t>
            </a:r>
            <a:br>
              <a:rPr lang="en-US" sz="3200" dirty="0"/>
            </a:br>
            <a:br>
              <a:rPr lang="en-US" sz="2200" dirty="0"/>
            </a:br>
            <a:r>
              <a:rPr lang="en-US" dirty="0"/>
              <a:t>Solventborne alkyd (primer or general-purpose topcoat)</a:t>
            </a:r>
            <a:endParaRPr lang="en-US" sz="1400" noProof="0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E8ACF8D0-06FE-66CA-D7B5-A815FB916DCF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3B2260D7-68FE-7B5D-D95A-0C90ACFE2E8D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Improves abrasion resistance and hardness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kern="100" dirty="0"/>
              <a:t>Acicular structure improves stress distribution in film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kern="100" dirty="0"/>
              <a:t>Improves dimensional stability, reduces cracking 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Enhances the corrosion protection of active anticorrosive pigments, increasing service time of the coating</a:t>
            </a:r>
          </a:p>
        </p:txBody>
      </p:sp>
    </p:spTree>
    <p:extLst>
      <p:ext uri="{BB962C8B-B14F-4D97-AF65-F5344CB8AC3E}">
        <p14:creationId xmlns:p14="http://schemas.microsoft.com/office/powerpoint/2010/main" val="145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men sitting in a circle&#10;&#10;AI-generated content may be incorrect.">
            <a:extLst>
              <a:ext uri="{FF2B5EF4-FFF2-40B4-BE49-F238E27FC236}">
                <a16:creationId xmlns:a16="http://schemas.microsoft.com/office/drawing/2014/main" id="{3BC80361-C3CB-0E0F-3047-EFAF1531D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842963"/>
            <a:ext cx="9144000" cy="4300537"/>
          </a:xfrm>
          <a:prstGeom prst="rect">
            <a:avLst/>
          </a:prstGeom>
        </p:spPr>
      </p:pic>
      <p:pic>
        <p:nvPicPr>
          <p:cNvPr id="7" name="Picture 6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DF550CCF-0B98-2ED6-7BF0-2B4FE7DB0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842961"/>
            <a:ext cx="9144000" cy="4300537"/>
          </a:xfrm>
          <a:prstGeom prst="rect">
            <a:avLst/>
          </a:prstGeom>
        </p:spPr>
      </p:pic>
      <p:pic>
        <p:nvPicPr>
          <p:cNvPr id="11" name="Picture 10" descr="A person sitting on a couch holding a paper&#10;&#10;AI-generated content may be incorrect.">
            <a:extLst>
              <a:ext uri="{FF2B5EF4-FFF2-40B4-BE49-F238E27FC236}">
                <a16:creationId xmlns:a16="http://schemas.microsoft.com/office/drawing/2014/main" id="{99EB576B-AB13-EB84-C346-23F2A8166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842963"/>
            <a:ext cx="9144000" cy="4300537"/>
          </a:xfrm>
          <a:prstGeom prst="rect">
            <a:avLst/>
          </a:prstGeom>
        </p:spPr>
      </p:pic>
      <p:sp>
        <p:nvSpPr>
          <p:cNvPr id="15" name="object 28"/>
          <p:cNvSpPr/>
          <p:nvPr/>
        </p:nvSpPr>
        <p:spPr>
          <a:xfrm>
            <a:off x="279386" y="1203325"/>
            <a:ext cx="2655570" cy="2655570"/>
          </a:xfrm>
          <a:custGeom>
            <a:avLst/>
            <a:gdLst/>
            <a:ahLst/>
            <a:cxnLst/>
            <a:rect l="l" t="t" r="r" b="b"/>
            <a:pathLst>
              <a:path w="2655570" h="2655570">
                <a:moveTo>
                  <a:pt x="1327505" y="0"/>
                </a:moveTo>
                <a:lnTo>
                  <a:pt x="1278839" y="875"/>
                </a:lnTo>
                <a:lnTo>
                  <a:pt x="1230613" y="3481"/>
                </a:lnTo>
                <a:lnTo>
                  <a:pt x="1182859" y="7789"/>
                </a:lnTo>
                <a:lnTo>
                  <a:pt x="1135606" y="13768"/>
                </a:lnTo>
                <a:lnTo>
                  <a:pt x="1088885" y="21387"/>
                </a:lnTo>
                <a:lnTo>
                  <a:pt x="1042725" y="30618"/>
                </a:lnTo>
                <a:lnTo>
                  <a:pt x="997156" y="41429"/>
                </a:lnTo>
                <a:lnTo>
                  <a:pt x="952208" y="53792"/>
                </a:lnTo>
                <a:lnTo>
                  <a:pt x="907912" y="67676"/>
                </a:lnTo>
                <a:lnTo>
                  <a:pt x="864297" y="83050"/>
                </a:lnTo>
                <a:lnTo>
                  <a:pt x="821393" y="99886"/>
                </a:lnTo>
                <a:lnTo>
                  <a:pt x="779230" y="118153"/>
                </a:lnTo>
                <a:lnTo>
                  <a:pt x="737838" y="137821"/>
                </a:lnTo>
                <a:lnTo>
                  <a:pt x="697248" y="158860"/>
                </a:lnTo>
                <a:lnTo>
                  <a:pt x="657489" y="181240"/>
                </a:lnTo>
                <a:lnTo>
                  <a:pt x="618591" y="204932"/>
                </a:lnTo>
                <a:lnTo>
                  <a:pt x="580584" y="229904"/>
                </a:lnTo>
                <a:lnTo>
                  <a:pt x="543499" y="256127"/>
                </a:lnTo>
                <a:lnTo>
                  <a:pt x="507364" y="283572"/>
                </a:lnTo>
                <a:lnTo>
                  <a:pt x="472211" y="312208"/>
                </a:lnTo>
                <a:lnTo>
                  <a:pt x="438069" y="342005"/>
                </a:lnTo>
                <a:lnTo>
                  <a:pt x="404969" y="372933"/>
                </a:lnTo>
                <a:lnTo>
                  <a:pt x="372939" y="404962"/>
                </a:lnTo>
                <a:lnTo>
                  <a:pt x="342010" y="438062"/>
                </a:lnTo>
                <a:lnTo>
                  <a:pt x="312213" y="472204"/>
                </a:lnTo>
                <a:lnTo>
                  <a:pt x="283577" y="507357"/>
                </a:lnTo>
                <a:lnTo>
                  <a:pt x="256132" y="543491"/>
                </a:lnTo>
                <a:lnTo>
                  <a:pt x="229908" y="580576"/>
                </a:lnTo>
                <a:lnTo>
                  <a:pt x="204935" y="618582"/>
                </a:lnTo>
                <a:lnTo>
                  <a:pt x="181244" y="657479"/>
                </a:lnTo>
                <a:lnTo>
                  <a:pt x="158863" y="697238"/>
                </a:lnTo>
                <a:lnTo>
                  <a:pt x="137824" y="737828"/>
                </a:lnTo>
                <a:lnTo>
                  <a:pt x="118155" y="779219"/>
                </a:lnTo>
                <a:lnTo>
                  <a:pt x="99888" y="821382"/>
                </a:lnTo>
                <a:lnTo>
                  <a:pt x="83052" y="864285"/>
                </a:lnTo>
                <a:lnTo>
                  <a:pt x="67677" y="907900"/>
                </a:lnTo>
                <a:lnTo>
                  <a:pt x="53793" y="952197"/>
                </a:lnTo>
                <a:lnTo>
                  <a:pt x="41430" y="997144"/>
                </a:lnTo>
                <a:lnTo>
                  <a:pt x="30618" y="1042713"/>
                </a:lnTo>
                <a:lnTo>
                  <a:pt x="21387" y="1088873"/>
                </a:lnTo>
                <a:lnTo>
                  <a:pt x="13768" y="1135594"/>
                </a:lnTo>
                <a:lnTo>
                  <a:pt x="7789" y="1182847"/>
                </a:lnTo>
                <a:lnTo>
                  <a:pt x="3482" y="1230601"/>
                </a:lnTo>
                <a:lnTo>
                  <a:pt x="875" y="1278826"/>
                </a:lnTo>
                <a:lnTo>
                  <a:pt x="0" y="1327492"/>
                </a:lnTo>
                <a:lnTo>
                  <a:pt x="875" y="1376159"/>
                </a:lnTo>
                <a:lnTo>
                  <a:pt x="3482" y="1424384"/>
                </a:lnTo>
                <a:lnTo>
                  <a:pt x="7789" y="1472138"/>
                </a:lnTo>
                <a:lnTo>
                  <a:pt x="13768" y="1519391"/>
                </a:lnTo>
                <a:lnTo>
                  <a:pt x="21387" y="1566112"/>
                </a:lnTo>
                <a:lnTo>
                  <a:pt x="30618" y="1612273"/>
                </a:lnTo>
                <a:lnTo>
                  <a:pt x="41430" y="1657842"/>
                </a:lnTo>
                <a:lnTo>
                  <a:pt x="53793" y="1702789"/>
                </a:lnTo>
                <a:lnTo>
                  <a:pt x="67677" y="1747086"/>
                </a:lnTo>
                <a:lnTo>
                  <a:pt x="83052" y="1790701"/>
                </a:lnTo>
                <a:lnTo>
                  <a:pt x="99888" y="1833605"/>
                </a:lnTo>
                <a:lnTo>
                  <a:pt x="118155" y="1875768"/>
                </a:lnTo>
                <a:lnTo>
                  <a:pt x="137824" y="1917159"/>
                </a:lnTo>
                <a:lnTo>
                  <a:pt x="158863" y="1957750"/>
                </a:lnTo>
                <a:lnTo>
                  <a:pt x="181244" y="1997509"/>
                </a:lnTo>
                <a:lnTo>
                  <a:pt x="204935" y="2036407"/>
                </a:lnTo>
                <a:lnTo>
                  <a:pt x="229908" y="2074413"/>
                </a:lnTo>
                <a:lnTo>
                  <a:pt x="256132" y="2111499"/>
                </a:lnTo>
                <a:lnTo>
                  <a:pt x="283577" y="2147633"/>
                </a:lnTo>
                <a:lnTo>
                  <a:pt x="312213" y="2182786"/>
                </a:lnTo>
                <a:lnTo>
                  <a:pt x="342010" y="2216928"/>
                </a:lnTo>
                <a:lnTo>
                  <a:pt x="372939" y="2250029"/>
                </a:lnTo>
                <a:lnTo>
                  <a:pt x="404969" y="2282059"/>
                </a:lnTo>
                <a:lnTo>
                  <a:pt x="438069" y="2312987"/>
                </a:lnTo>
                <a:lnTo>
                  <a:pt x="472211" y="2342784"/>
                </a:lnTo>
                <a:lnTo>
                  <a:pt x="507364" y="2371421"/>
                </a:lnTo>
                <a:lnTo>
                  <a:pt x="543499" y="2398866"/>
                </a:lnTo>
                <a:lnTo>
                  <a:pt x="580584" y="2425090"/>
                </a:lnTo>
                <a:lnTo>
                  <a:pt x="618591" y="2450062"/>
                </a:lnTo>
                <a:lnTo>
                  <a:pt x="657489" y="2473754"/>
                </a:lnTo>
                <a:lnTo>
                  <a:pt x="697248" y="2496134"/>
                </a:lnTo>
                <a:lnTo>
                  <a:pt x="737838" y="2517174"/>
                </a:lnTo>
                <a:lnTo>
                  <a:pt x="779230" y="2536842"/>
                </a:lnTo>
                <a:lnTo>
                  <a:pt x="821393" y="2555109"/>
                </a:lnTo>
                <a:lnTo>
                  <a:pt x="864297" y="2571946"/>
                </a:lnTo>
                <a:lnTo>
                  <a:pt x="907912" y="2587321"/>
                </a:lnTo>
                <a:lnTo>
                  <a:pt x="952208" y="2601205"/>
                </a:lnTo>
                <a:lnTo>
                  <a:pt x="997156" y="2613567"/>
                </a:lnTo>
                <a:lnTo>
                  <a:pt x="1042725" y="2624379"/>
                </a:lnTo>
                <a:lnTo>
                  <a:pt x="1088885" y="2633610"/>
                </a:lnTo>
                <a:lnTo>
                  <a:pt x="1135606" y="2641230"/>
                </a:lnTo>
                <a:lnTo>
                  <a:pt x="1182859" y="2647208"/>
                </a:lnTo>
                <a:lnTo>
                  <a:pt x="1230613" y="2651516"/>
                </a:lnTo>
                <a:lnTo>
                  <a:pt x="1278839" y="2654122"/>
                </a:lnTo>
                <a:lnTo>
                  <a:pt x="1327505" y="2654998"/>
                </a:lnTo>
                <a:lnTo>
                  <a:pt x="1376172" y="2654122"/>
                </a:lnTo>
                <a:lnTo>
                  <a:pt x="1424397" y="2651516"/>
                </a:lnTo>
                <a:lnTo>
                  <a:pt x="1472151" y="2647208"/>
                </a:lnTo>
                <a:lnTo>
                  <a:pt x="1519404" y="2641230"/>
                </a:lnTo>
                <a:lnTo>
                  <a:pt x="1566125" y="2633610"/>
                </a:lnTo>
                <a:lnTo>
                  <a:pt x="1612285" y="2624379"/>
                </a:lnTo>
                <a:lnTo>
                  <a:pt x="1657854" y="2613567"/>
                </a:lnTo>
                <a:lnTo>
                  <a:pt x="1702802" y="2601205"/>
                </a:lnTo>
                <a:lnTo>
                  <a:pt x="1747098" y="2587321"/>
                </a:lnTo>
                <a:lnTo>
                  <a:pt x="1790714" y="2571946"/>
                </a:lnTo>
                <a:lnTo>
                  <a:pt x="1833618" y="2555109"/>
                </a:lnTo>
                <a:lnTo>
                  <a:pt x="1875780" y="2536842"/>
                </a:lnTo>
                <a:lnTo>
                  <a:pt x="1917172" y="2517174"/>
                </a:lnTo>
                <a:lnTo>
                  <a:pt x="1957762" y="2496134"/>
                </a:lnTo>
                <a:lnTo>
                  <a:pt x="1997521" y="2473754"/>
                </a:lnTo>
                <a:lnTo>
                  <a:pt x="2036419" y="2450062"/>
                </a:lnTo>
                <a:lnTo>
                  <a:pt x="2074426" y="2425090"/>
                </a:lnTo>
                <a:lnTo>
                  <a:pt x="2111511" y="2398866"/>
                </a:lnTo>
                <a:lnTo>
                  <a:pt x="2147646" y="2371421"/>
                </a:lnTo>
                <a:lnTo>
                  <a:pt x="2182799" y="2342784"/>
                </a:lnTo>
                <a:lnTo>
                  <a:pt x="2216941" y="2312987"/>
                </a:lnTo>
                <a:lnTo>
                  <a:pt x="2250042" y="2282059"/>
                </a:lnTo>
                <a:lnTo>
                  <a:pt x="2282071" y="2250029"/>
                </a:lnTo>
                <a:lnTo>
                  <a:pt x="2313000" y="2216928"/>
                </a:lnTo>
                <a:lnTo>
                  <a:pt x="2342797" y="2182786"/>
                </a:lnTo>
                <a:lnTo>
                  <a:pt x="2371433" y="2147633"/>
                </a:lnTo>
                <a:lnTo>
                  <a:pt x="2398878" y="2111499"/>
                </a:lnTo>
                <a:lnTo>
                  <a:pt x="2425102" y="2074413"/>
                </a:lnTo>
                <a:lnTo>
                  <a:pt x="2450075" y="2036407"/>
                </a:lnTo>
                <a:lnTo>
                  <a:pt x="2473767" y="1997509"/>
                </a:lnTo>
                <a:lnTo>
                  <a:pt x="2496147" y="1957750"/>
                </a:lnTo>
                <a:lnTo>
                  <a:pt x="2517187" y="1917159"/>
                </a:lnTo>
                <a:lnTo>
                  <a:pt x="2536855" y="1875768"/>
                </a:lnTo>
                <a:lnTo>
                  <a:pt x="2555122" y="1833605"/>
                </a:lnTo>
                <a:lnTo>
                  <a:pt x="2571958" y="1790701"/>
                </a:lnTo>
                <a:lnTo>
                  <a:pt x="2587333" y="1747086"/>
                </a:lnTo>
                <a:lnTo>
                  <a:pt x="2601217" y="1702789"/>
                </a:lnTo>
                <a:lnTo>
                  <a:pt x="2613580" y="1657842"/>
                </a:lnTo>
                <a:lnTo>
                  <a:pt x="2624392" y="1612273"/>
                </a:lnTo>
                <a:lnTo>
                  <a:pt x="2633623" y="1566112"/>
                </a:lnTo>
                <a:lnTo>
                  <a:pt x="2641242" y="1519391"/>
                </a:lnTo>
                <a:lnTo>
                  <a:pt x="2647221" y="1472138"/>
                </a:lnTo>
                <a:lnTo>
                  <a:pt x="2651529" y="1424384"/>
                </a:lnTo>
                <a:lnTo>
                  <a:pt x="2654135" y="1376159"/>
                </a:lnTo>
                <a:lnTo>
                  <a:pt x="2655011" y="1327492"/>
                </a:lnTo>
                <a:lnTo>
                  <a:pt x="2654135" y="1278826"/>
                </a:lnTo>
                <a:lnTo>
                  <a:pt x="2651529" y="1230601"/>
                </a:lnTo>
                <a:lnTo>
                  <a:pt x="2647221" y="1182847"/>
                </a:lnTo>
                <a:lnTo>
                  <a:pt x="2641242" y="1135594"/>
                </a:lnTo>
                <a:lnTo>
                  <a:pt x="2633623" y="1088873"/>
                </a:lnTo>
                <a:lnTo>
                  <a:pt x="2624392" y="1042713"/>
                </a:lnTo>
                <a:lnTo>
                  <a:pt x="2613580" y="997144"/>
                </a:lnTo>
                <a:lnTo>
                  <a:pt x="2601217" y="952197"/>
                </a:lnTo>
                <a:lnTo>
                  <a:pt x="2587333" y="907900"/>
                </a:lnTo>
                <a:lnTo>
                  <a:pt x="2571958" y="864285"/>
                </a:lnTo>
                <a:lnTo>
                  <a:pt x="2555122" y="821382"/>
                </a:lnTo>
                <a:lnTo>
                  <a:pt x="2536855" y="779219"/>
                </a:lnTo>
                <a:lnTo>
                  <a:pt x="2517187" y="737828"/>
                </a:lnTo>
                <a:lnTo>
                  <a:pt x="2496147" y="697238"/>
                </a:lnTo>
                <a:lnTo>
                  <a:pt x="2473767" y="657479"/>
                </a:lnTo>
                <a:lnTo>
                  <a:pt x="2450075" y="618582"/>
                </a:lnTo>
                <a:lnTo>
                  <a:pt x="2425102" y="580576"/>
                </a:lnTo>
                <a:lnTo>
                  <a:pt x="2398878" y="543491"/>
                </a:lnTo>
                <a:lnTo>
                  <a:pt x="2371433" y="507357"/>
                </a:lnTo>
                <a:lnTo>
                  <a:pt x="2342797" y="472204"/>
                </a:lnTo>
                <a:lnTo>
                  <a:pt x="2313000" y="438062"/>
                </a:lnTo>
                <a:lnTo>
                  <a:pt x="2282071" y="404962"/>
                </a:lnTo>
                <a:lnTo>
                  <a:pt x="2250042" y="372933"/>
                </a:lnTo>
                <a:lnTo>
                  <a:pt x="2216941" y="342005"/>
                </a:lnTo>
                <a:lnTo>
                  <a:pt x="2182799" y="312208"/>
                </a:lnTo>
                <a:lnTo>
                  <a:pt x="2147646" y="283572"/>
                </a:lnTo>
                <a:lnTo>
                  <a:pt x="2111511" y="256127"/>
                </a:lnTo>
                <a:lnTo>
                  <a:pt x="2074426" y="229904"/>
                </a:lnTo>
                <a:lnTo>
                  <a:pt x="2036419" y="204932"/>
                </a:lnTo>
                <a:lnTo>
                  <a:pt x="1997521" y="181240"/>
                </a:lnTo>
                <a:lnTo>
                  <a:pt x="1957762" y="158860"/>
                </a:lnTo>
                <a:lnTo>
                  <a:pt x="1917172" y="137821"/>
                </a:lnTo>
                <a:lnTo>
                  <a:pt x="1875780" y="118153"/>
                </a:lnTo>
                <a:lnTo>
                  <a:pt x="1833618" y="99886"/>
                </a:lnTo>
                <a:lnTo>
                  <a:pt x="1790714" y="83050"/>
                </a:lnTo>
                <a:lnTo>
                  <a:pt x="1747098" y="67676"/>
                </a:lnTo>
                <a:lnTo>
                  <a:pt x="1702802" y="53792"/>
                </a:lnTo>
                <a:lnTo>
                  <a:pt x="1657854" y="41429"/>
                </a:lnTo>
                <a:lnTo>
                  <a:pt x="1612285" y="30618"/>
                </a:lnTo>
                <a:lnTo>
                  <a:pt x="1566125" y="21387"/>
                </a:lnTo>
                <a:lnTo>
                  <a:pt x="1519404" y="13768"/>
                </a:lnTo>
                <a:lnTo>
                  <a:pt x="1472151" y="7789"/>
                </a:lnTo>
                <a:lnTo>
                  <a:pt x="1424397" y="3481"/>
                </a:lnTo>
                <a:lnTo>
                  <a:pt x="1376172" y="875"/>
                </a:lnTo>
                <a:lnTo>
                  <a:pt x="1327505" y="0"/>
                </a:lnTo>
                <a:close/>
              </a:path>
            </a:pathLst>
          </a:custGeom>
          <a:solidFill>
            <a:srgbClr val="C30045">
              <a:alpha val="80000"/>
            </a:srgbClr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srgbClr val="C30045"/>
              </a:solidFill>
              <a:latin typeface="Arial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noProof="0" dirty="0"/>
              <a:t>Lehmann&amp;Voss&amp;Co.</a:t>
            </a:r>
            <a:br>
              <a:rPr lang="en-US" b="1" noProof="0" dirty="0"/>
            </a:br>
            <a:r>
              <a:rPr lang="en-US" b="1" noProof="0" dirty="0"/>
              <a:t>LEHVOSS Group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Excellence in Detail.</a:t>
            </a:r>
          </a:p>
        </p:txBody>
      </p:sp>
      <p:sp>
        <p:nvSpPr>
          <p:cNvPr id="6" name="Freihandform: Form 11">
            <a:extLst>
              <a:ext uri="{FF2B5EF4-FFF2-40B4-BE49-F238E27FC236}">
                <a16:creationId xmlns:a16="http://schemas.microsoft.com/office/drawing/2014/main" id="{B4881B18-CBE5-2F49-97E7-9BDEE0A94DDC}"/>
              </a:ext>
            </a:extLst>
          </p:cNvPr>
          <p:cNvSpPr/>
          <p:nvPr/>
        </p:nvSpPr>
        <p:spPr>
          <a:xfrm>
            <a:off x="1" y="842963"/>
            <a:ext cx="9144000" cy="121065"/>
          </a:xfrm>
          <a:custGeom>
            <a:avLst/>
            <a:gdLst>
              <a:gd name="connsiteX0" fmla="*/ 0 w 9146646"/>
              <a:gd name="connsiteY0" fmla="*/ 0 h 207673"/>
              <a:gd name="connsiteX1" fmla="*/ 9146646 w 9146646"/>
              <a:gd name="connsiteY1" fmla="*/ 0 h 207673"/>
              <a:gd name="connsiteX2" fmla="*/ 9146646 w 9146646"/>
              <a:gd name="connsiteY2" fmla="*/ 80772 h 207673"/>
              <a:gd name="connsiteX3" fmla="*/ 0 w 9146646"/>
              <a:gd name="connsiteY3" fmla="*/ 207673 h 2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6646" h="207673">
                <a:moveTo>
                  <a:pt x="0" y="0"/>
                </a:moveTo>
                <a:lnTo>
                  <a:pt x="9146646" y="0"/>
                </a:lnTo>
                <a:lnTo>
                  <a:pt x="9146646" y="80772"/>
                </a:lnTo>
                <a:lnTo>
                  <a:pt x="0" y="207673"/>
                </a:lnTo>
                <a:close/>
              </a:path>
            </a:pathLst>
          </a:custGeom>
          <a:solidFill>
            <a:srgbClr val="324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 b="0" i="0" dirty="0">
              <a:latin typeface="Arial" charset="0"/>
            </a:endParaRP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C24C3CA0-F96A-DF0C-B3B5-3187744E33BB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882297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F474D-7BB5-3FCB-E390-76376B01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rey object&#10;&#10;AI-generated content may be incorrect.">
            <a:extLst>
              <a:ext uri="{FF2B5EF4-FFF2-40B4-BE49-F238E27FC236}">
                <a16:creationId xmlns:a16="http://schemas.microsoft.com/office/drawing/2014/main" id="{4F057AFB-7FCD-DEF0-95AA-BABCAF0A2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951162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718BD1-A1B9-6CB6-FA4C-71E07166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Solventborne alkyd </a:t>
            </a:r>
            <a:r>
              <a:rPr lang="en-US" dirty="0"/>
              <a:t>anticorrosive </a:t>
            </a:r>
            <a:r>
              <a:rPr lang="en-US" noProof="0" dirty="0"/>
              <a:t>primer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3DBDD999-BC56-0924-9B8F-630F639FCCAD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068475D9-9510-DB35-FE68-356A38E3E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126426"/>
              </p:ext>
            </p:extLst>
          </p:nvPr>
        </p:nvGraphicFramePr>
        <p:xfrm>
          <a:off x="3154336" y="1070488"/>
          <a:ext cx="499504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103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65907"/>
                    </a:ext>
                  </a:extLst>
                </a:gridCol>
                <a:gridCol w="1412506">
                  <a:extLst>
                    <a:ext uri="{9D8B030D-6E8A-4147-A177-3AD203B41FA5}">
                      <a16:colId xmlns:a16="http://schemas.microsoft.com/office/drawing/2014/main" val="33214198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155182869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Binder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Pigment / filler package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08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Medium oil alkyd, 60 % solids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	40.0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Zn</a:t>
                      </a:r>
                      <a:r>
                        <a:rPr lang="en-US" sz="1100" b="1" baseline="-25000" dirty="0"/>
                        <a:t>3</a:t>
                      </a:r>
                      <a:r>
                        <a:rPr lang="en-US" sz="1100" b="1" baseline="0" dirty="0"/>
                        <a:t>(PO</a:t>
                      </a:r>
                      <a:r>
                        <a:rPr lang="en-US" sz="1100" b="1" baseline="-25000" dirty="0"/>
                        <a:t>4</a:t>
                      </a:r>
                      <a:r>
                        <a:rPr lang="en-US" sz="1100" b="1" baseline="0" dirty="0"/>
                        <a:t>)</a:t>
                      </a:r>
                      <a:r>
                        <a:rPr lang="en-US" sz="1100" b="1" baseline="-25000" dirty="0"/>
                        <a:t>2</a:t>
                      </a:r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Aromatic solvent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8.0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Wollastonite 6 </a:t>
                      </a:r>
                      <a:r>
                        <a:rPr lang="en-US" sz="1100" b="1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100" b="1" dirty="0"/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Xylene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100" b="1" dirty="0"/>
                        <a:t>Fe</a:t>
                      </a:r>
                      <a:r>
                        <a:rPr lang="en-US" sz="1100" b="1" baseline="-25000" dirty="0"/>
                        <a:t>3</a:t>
                      </a:r>
                      <a:r>
                        <a:rPr lang="en-US" sz="1100" b="1" baseline="0" dirty="0"/>
                        <a:t>O</a:t>
                      </a:r>
                      <a:r>
                        <a:rPr lang="en-US" sz="1100" b="1" baseline="-25000" dirty="0"/>
                        <a:t>4 </a:t>
                      </a:r>
                      <a:r>
                        <a:rPr lang="en-US" sz="1100" b="1" baseline="0" dirty="0"/>
                        <a:t> (micaceous)</a:t>
                      </a:r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Cobalt octoate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BaSO</a:t>
                      </a:r>
                      <a:r>
                        <a:rPr lang="en-US" sz="1100" b="1" baseline="-25000" dirty="0"/>
                        <a:t>4</a:t>
                      </a:r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Calcium/Zirconium drier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Talc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6.0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Anti-skinning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Wetting/dispersing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Defoamer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Bentonite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767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4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C5F72-CE86-FDEF-8532-D77E6EC7B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rey object&#10;&#10;AI-generated content may be incorrect.">
            <a:extLst>
              <a:ext uri="{FF2B5EF4-FFF2-40B4-BE49-F238E27FC236}">
                <a16:creationId xmlns:a16="http://schemas.microsoft.com/office/drawing/2014/main" id="{2120DFEA-7756-3CC4-FEB8-4DA2B422C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2951162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9E35C1-A2B6-9924-FCF6-800FAECD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Solventborne alkyd anticorrosive primer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7A3386DA-FD86-70CE-56C3-C51563DF1C88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E8D751F9-B663-07E6-3BB9-FA33AA227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326704"/>
              </p:ext>
            </p:extLst>
          </p:nvPr>
        </p:nvGraphicFramePr>
        <p:xfrm>
          <a:off x="3154336" y="1070488"/>
          <a:ext cx="435083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3941952718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VOC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g/l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Sag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at 75 – 100 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 DFT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Adhesion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D3359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Impact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In.lb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Salt-spray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B117, 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500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92102"/>
                  </a:ext>
                </a:extLst>
              </a:tr>
            </a:tbl>
          </a:graphicData>
        </a:graphic>
      </p:graphicFrame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CCE51CF3-DD72-0F85-4469-8B313F34442B}"/>
              </a:ext>
            </a:extLst>
          </p:cNvPr>
          <p:cNvSpPr txBox="1">
            <a:spLocks/>
          </p:cNvSpPr>
          <p:nvPr/>
        </p:nvSpPr>
        <p:spPr>
          <a:xfrm>
            <a:off x="3154336" y="3026923"/>
            <a:ext cx="5472847" cy="1043939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Wollastonite reduces microcracking in thick films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Wollastonite enhances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corrosion resistance</a:t>
            </a:r>
          </a:p>
        </p:txBody>
      </p:sp>
    </p:spTree>
    <p:extLst>
      <p:ext uri="{BB962C8B-B14F-4D97-AF65-F5344CB8AC3E}">
        <p14:creationId xmlns:p14="http://schemas.microsoft.com/office/powerpoint/2010/main" val="34695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CDA9E-6E91-97E8-B1E4-4A68D26B1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white crystal&#10;&#10;AI-generated content may be incorrect.">
            <a:extLst>
              <a:ext uri="{FF2B5EF4-FFF2-40B4-BE49-F238E27FC236}">
                <a16:creationId xmlns:a16="http://schemas.microsoft.com/office/drawing/2014/main" id="{94A20C2D-56CD-794E-2F80-C4EA55A89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4"/>
          <a:stretch>
            <a:fillRect/>
          </a:stretch>
        </p:blipFill>
        <p:spPr>
          <a:xfrm>
            <a:off x="1" y="-181"/>
            <a:ext cx="2953512" cy="51434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3F05AD4-E608-D946-5D37-555497A7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Solventborne alkyd </a:t>
            </a:r>
            <a:r>
              <a:rPr lang="en-US" dirty="0"/>
              <a:t>wood coating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672DD155-CF92-63AF-ADDC-55D44F4B3228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58F7B5B2-39D9-6B95-8C02-D3C6FEBF9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971916"/>
              </p:ext>
            </p:extLst>
          </p:nvPr>
        </p:nvGraphicFramePr>
        <p:xfrm>
          <a:off x="3154336" y="1070488"/>
          <a:ext cx="4995049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103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76965907"/>
                    </a:ext>
                  </a:extLst>
                </a:gridCol>
                <a:gridCol w="1412506">
                  <a:extLst>
                    <a:ext uri="{9D8B030D-6E8A-4147-A177-3AD203B41FA5}">
                      <a16:colId xmlns:a16="http://schemas.microsoft.com/office/drawing/2014/main" val="33214198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155182869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Binder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Pigment / filler package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08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Long oil alkyd, 60 % solids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dirty="0"/>
                        <a:t>	40.0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TiO</a:t>
                      </a:r>
                      <a:r>
                        <a:rPr lang="en-US" sz="1100" b="1" baseline="-25000" dirty="0"/>
                        <a:t>2</a:t>
                      </a:r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14.0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White spirits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Wollastonite 4-6 </a:t>
                      </a:r>
                      <a:r>
                        <a:rPr lang="en-US" sz="1100" b="1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100" b="1" dirty="0"/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18.0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Cobalt octoate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100" b="1" dirty="0"/>
                        <a:t>Talc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Calcium/Zirconium drier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Anti-skinning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Wetting/dispersing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Defoamer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6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A28ED-9D80-C452-94B5-3BC807812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white crystal&#10;&#10;AI-generated content may be incorrect.">
            <a:extLst>
              <a:ext uri="{FF2B5EF4-FFF2-40B4-BE49-F238E27FC236}">
                <a16:creationId xmlns:a16="http://schemas.microsoft.com/office/drawing/2014/main" id="{1A074383-EC8B-5D14-AD88-605C63F82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4"/>
          <a:stretch>
            <a:fillRect/>
          </a:stretch>
        </p:blipFill>
        <p:spPr>
          <a:xfrm>
            <a:off x="1" y="-181"/>
            <a:ext cx="2953512" cy="51434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A8F698B-95B8-9BF9-5B63-172B412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Solventborne alkyd wood coating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BE556587-A350-5753-2893-23E45F220BFB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4CE1DAD0-6D1F-00CB-3FE2-A0129FE80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99136"/>
              </p:ext>
            </p:extLst>
          </p:nvPr>
        </p:nvGraphicFramePr>
        <p:xfrm>
          <a:off x="3154336" y="1070488"/>
          <a:ext cx="435083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3941952718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60° gloss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Sandability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hours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Excellent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Block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Scratch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Dry time (touch)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– 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92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Recoat time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69124"/>
                  </a:ext>
                </a:extLst>
              </a:tr>
            </a:tbl>
          </a:graphicData>
        </a:graphic>
      </p:graphicFrame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CFAE70CA-CBD0-12C0-74B9-A5EE57E6706D}"/>
              </a:ext>
            </a:extLst>
          </p:cNvPr>
          <p:cNvSpPr txBox="1">
            <a:spLocks/>
          </p:cNvSpPr>
          <p:nvPr/>
        </p:nvSpPr>
        <p:spPr>
          <a:xfrm>
            <a:off x="3154336" y="3236473"/>
            <a:ext cx="5472847" cy="140220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Wollastonite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enhances surface hardness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reduces burnishing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improves sheen control for satin finishes</a:t>
            </a:r>
          </a:p>
        </p:txBody>
      </p:sp>
    </p:spTree>
    <p:extLst>
      <p:ext uri="{BB962C8B-B14F-4D97-AF65-F5344CB8AC3E}">
        <p14:creationId xmlns:p14="http://schemas.microsoft.com/office/powerpoint/2010/main" val="13527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444A-DBEE-C62C-9770-EB2DFE271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wood chips&#10;&#10;AI-generated content may be incorrect.">
            <a:extLst>
              <a:ext uri="{FF2B5EF4-FFF2-40B4-BE49-F238E27FC236}">
                <a16:creationId xmlns:a16="http://schemas.microsoft.com/office/drawing/2014/main" id="{6C14BBD8-C70A-DAE9-033D-5F68D721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8454" y="1093795"/>
            <a:ext cx="5148072" cy="295116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3693357-0B82-1F13-495C-AB7CC751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60/40 hybrid powder coating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FA3BA533-D389-2ED5-C938-73B9C86147FB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0144A7A0-45EE-8143-5A17-95A8D28E4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917463"/>
              </p:ext>
            </p:extLst>
          </p:nvPr>
        </p:nvGraphicFramePr>
        <p:xfrm>
          <a:off x="3154335" y="1070488"/>
          <a:ext cx="571557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556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6922778"/>
                    </a:ext>
                  </a:extLst>
                </a:gridCol>
                <a:gridCol w="887476">
                  <a:extLst>
                    <a:ext uri="{9D8B030D-6E8A-4147-A177-3AD203B41FA5}">
                      <a16:colId xmlns:a16="http://schemas.microsoft.com/office/drawing/2014/main" val="1220473867"/>
                    </a:ext>
                  </a:extLst>
                </a:gridCol>
                <a:gridCol w="2833180">
                  <a:extLst>
                    <a:ext uri="{9D8B030D-6E8A-4147-A177-3AD203B41FA5}">
                      <a16:colId xmlns:a16="http://schemas.microsoft.com/office/drawing/2014/main" val="1481501157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Binder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08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Processing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Epoxy resin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noProof="0" dirty="0"/>
                        <a:t>	36.0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Premix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High-speed mixing (3 min at ~1500 rpm)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Polyester resin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24.0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Extrusion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Dual-zone twin-screw extruder @ 90–120</a:t>
                      </a:r>
                      <a:r>
                        <a:rPr lang="en-US" sz="1100" kern="100" noProof="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 </a:t>
                      </a: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°</a:t>
                      </a: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Benzoin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Grinding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Air-classifier mill to 30–40 µm average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Flow modifier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Sieving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&lt;125 µm sieve (standard)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TiO</a:t>
                      </a:r>
                      <a:r>
                        <a:rPr lang="en-US" sz="1200" b="1" baseline="-25000" noProof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100" kern="100" noProof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13.5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BaSO</a:t>
                      </a:r>
                      <a:r>
                        <a:rPr lang="en-US" sz="1200" b="1" baseline="-25000" noProof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5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5759D-C2C9-DE59-9A23-09322498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wood chips&#10;&#10;AI-generated content may be incorrect.">
            <a:extLst>
              <a:ext uri="{FF2B5EF4-FFF2-40B4-BE49-F238E27FC236}">
                <a16:creationId xmlns:a16="http://schemas.microsoft.com/office/drawing/2014/main" id="{64A3C94B-09E2-AEB7-1D38-B9D22E8AB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8457" y="1098545"/>
            <a:ext cx="5148072" cy="295116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57F15A2-0396-B8C3-9CA6-F87AB607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60/40 hybrid powder coating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F5ADDDAA-1ADD-CC9C-3C5C-2AB428D93660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E96D1FCC-4B36-A6A2-8DC0-A39FC420D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7723"/>
              </p:ext>
            </p:extLst>
          </p:nvPr>
        </p:nvGraphicFramePr>
        <p:xfrm>
          <a:off x="3154336" y="1070488"/>
          <a:ext cx="4717543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1356043">
                  <a:extLst>
                    <a:ext uri="{9D8B030D-6E8A-4147-A177-3AD203B41FA5}">
                      <a16:colId xmlns:a16="http://schemas.microsoft.com/office/drawing/2014/main" val="3941952718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60° gloss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Adhesion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D3359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Direct impact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in-lb.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160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Pencil hardness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Mandrel bend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Pass 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92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Taber abrasion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 loss, 1000 cycles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69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Salt-spray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B117, 168 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corrosion, no blistering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87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Humidity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D2247, 500 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blistering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0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Stain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D1308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0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6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CB91F-27A0-67DB-BC1E-BB2A15B4A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le of wood chips&#10;&#10;AI-generated content may be incorrect.">
            <a:extLst>
              <a:ext uri="{FF2B5EF4-FFF2-40B4-BE49-F238E27FC236}">
                <a16:creationId xmlns:a16="http://schemas.microsoft.com/office/drawing/2014/main" id="{845A36E6-7BA4-B435-BB01-2D8EB3E0D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098457" y="1093794"/>
            <a:ext cx="5148072" cy="295116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D40AC7D-0DD9-3BD9-0DE6-4F4EA574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60/40 hybrid powder coating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88B981EE-F042-9C07-9943-4C9EE1859308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71FE5029-A88E-D207-BCB1-0BA94ABC04A4}"/>
              </a:ext>
            </a:extLst>
          </p:cNvPr>
          <p:cNvSpPr txBox="1">
            <a:spLocks/>
          </p:cNvSpPr>
          <p:nvPr/>
        </p:nvSpPr>
        <p:spPr>
          <a:xfrm>
            <a:off x="3154336" y="1163839"/>
            <a:ext cx="5472847" cy="2466668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Wollastonite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enhances scratch and impact resistance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helps matting without waxes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 excellent for high-temperature applications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improves mechanical properties without embrittlement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mproves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chemical resistance</a:t>
            </a:r>
          </a:p>
        </p:txBody>
      </p:sp>
    </p:spTree>
    <p:extLst>
      <p:ext uri="{BB962C8B-B14F-4D97-AF65-F5344CB8AC3E}">
        <p14:creationId xmlns:p14="http://schemas.microsoft.com/office/powerpoint/2010/main" val="26998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830A9-F921-9C91-1652-42DE32AD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microscope view of a white object&#10;&#10;AI-generated content may be incorrect.">
            <a:extLst>
              <a:ext uri="{FF2B5EF4-FFF2-40B4-BE49-F238E27FC236}">
                <a16:creationId xmlns:a16="http://schemas.microsoft.com/office/drawing/2014/main" id="{2C4FBB60-FC40-CBB9-0D14-7D2D0AB3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 rot="16200000">
            <a:off x="-1098454" y="1098545"/>
            <a:ext cx="5148072" cy="295116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274F878-AC05-12C3-30AC-0E38A81D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Low-bake polyester-HAA powder coating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58E86038-9580-8E92-22EB-346E8CAEE1BB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FB610038-9560-B3C1-B16E-3C877A730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360005"/>
              </p:ext>
            </p:extLst>
          </p:nvPr>
        </p:nvGraphicFramePr>
        <p:xfrm>
          <a:off x="3169575" y="1070488"/>
          <a:ext cx="590013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2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6922778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1220473867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1481501157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Binder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085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Ingredient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wt.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Processing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Low-bake polyester resin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noProof="0" dirty="0"/>
                        <a:t>	43.0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Premix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High-speed mixing (3 min at ~1500 rpm)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 err="1">
                          <a:solidFill>
                            <a:schemeClr val="tx1"/>
                          </a:solidFill>
                        </a:rPr>
                        <a:t>Hydroxyalkylamide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2.5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Extrusion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Dual-zone twin-screw extruder @ 90–100</a:t>
                      </a:r>
                      <a:r>
                        <a:rPr lang="en-US" sz="1100" kern="100" noProof="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 </a:t>
                      </a: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°</a:t>
                      </a: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Benzoin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0.5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Grinding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noProof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Air-classifier mill to 30–35 µm average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Flow modifier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Sieving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&lt;125 µm sieve (standard)</a:t>
                      </a: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30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TiO</a:t>
                      </a:r>
                      <a:r>
                        <a:rPr lang="en-US" sz="1200" b="1" baseline="-25000" noProof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30.0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100" kern="100" noProof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525" marB="95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9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18.0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BaSO</a:t>
                      </a:r>
                      <a:r>
                        <a:rPr lang="en-US" sz="1200" b="1" baseline="-25000" noProof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5.0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1E0E-11FF-48DF-7E92-A018D3157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microscope view of a white object&#10;&#10;AI-generated content may be incorrect.">
            <a:extLst>
              <a:ext uri="{FF2B5EF4-FFF2-40B4-BE49-F238E27FC236}">
                <a16:creationId xmlns:a16="http://schemas.microsoft.com/office/drawing/2014/main" id="{B3DD27B9-10CD-784B-82BA-C4C320D9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 rot="16200000">
            <a:off x="-1098454" y="1098545"/>
            <a:ext cx="5148072" cy="295116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1A908C7-2BD8-C8FC-64CD-8C57EA32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Wollastonite in coatings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60/40 hybrid powder coating</a:t>
            </a:r>
            <a:endParaRPr lang="en-US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503E23C-84D9-500C-90F0-FEBDA62B47F8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5" name="Tabelle 9">
            <a:extLst>
              <a:ext uri="{FF2B5EF4-FFF2-40B4-BE49-F238E27FC236}">
                <a16:creationId xmlns:a16="http://schemas.microsoft.com/office/drawing/2014/main" id="{88118969-DD7E-B61B-F6E5-FFD9674B4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19761"/>
              </p:ext>
            </p:extLst>
          </p:nvPr>
        </p:nvGraphicFramePr>
        <p:xfrm>
          <a:off x="3154336" y="1070488"/>
          <a:ext cx="471754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5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1356043">
                  <a:extLst>
                    <a:ext uri="{9D8B030D-6E8A-4147-A177-3AD203B41FA5}">
                      <a16:colId xmlns:a16="http://schemas.microsoft.com/office/drawing/2014/main" val="3941952718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60° gloss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Adhesion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D3359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9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Blocking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Very 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6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Pencil hardness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dec"/>
                        </a:tabLst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148573"/>
                  </a:ext>
                </a:extLst>
              </a:tr>
            </a:tbl>
          </a:graphicData>
        </a:graphic>
      </p:graphicFrame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5588D5D4-B002-2E77-10F0-864A8AA7EB25}"/>
              </a:ext>
            </a:extLst>
          </p:cNvPr>
          <p:cNvSpPr txBox="1">
            <a:spLocks/>
          </p:cNvSpPr>
          <p:nvPr/>
        </p:nvSpPr>
        <p:spPr>
          <a:xfrm>
            <a:off x="3154336" y="3236473"/>
            <a:ext cx="5472847" cy="140220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Wollastonite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increases scratch resistance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helps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matting without affecting flow defects</a:t>
            </a:r>
          </a:p>
        </p:txBody>
      </p:sp>
    </p:spTree>
    <p:extLst>
      <p:ext uri="{BB962C8B-B14F-4D97-AF65-F5344CB8AC3E}">
        <p14:creationId xmlns:p14="http://schemas.microsoft.com/office/powerpoint/2010/main" val="33833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602C-534B-B7A3-3C3A-A2ABBA10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ainting a metal structure&#10;&#10;AI-generated content may be incorrect.">
            <a:extLst>
              <a:ext uri="{FF2B5EF4-FFF2-40B4-BE49-F238E27FC236}">
                <a16:creationId xmlns:a16="http://schemas.microsoft.com/office/drawing/2014/main" id="{9D9F7FC4-B39A-8697-0FB8-A72E479DA7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23" r="5453"/>
          <a:stretch>
            <a:fillRect/>
          </a:stretch>
        </p:blipFill>
        <p:spPr>
          <a:xfrm>
            <a:off x="15241" y="-4393"/>
            <a:ext cx="2953513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44A7F13-3F8A-6BB7-96DA-71ADDF89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Benefits of Wollastonite in coatings</a:t>
            </a:r>
            <a:endParaRPr lang="en-US" noProof="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6F5BD83F-2596-FE32-8938-188A9139CF9B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Wollastonite is ideal for a broad range of systems, waterborne , solventborne, and 100-%: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Architectural, marine and protective, wind turbine topcoats, automotive, aerospace and pipe coatings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 corrosion protection enhancer in general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enhances the anti-corrosive performance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the alkaline potential of Wollastonite helps neutralize acidic corrosive agents and/or prevent the formation of corrosive byproducts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Increased scratch resistance 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28849CAB-3B9B-B4CB-C4E0-4B6D985676FE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38324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FD79161-6957-30BC-87F4-5AC0C09E88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Bildplatzhalter 17" descr="Ein Bild, das Im Haus, Wand, Deckenleuchte, Beleuchtung enthält.&#10;&#10;Automatisch generierte Beschreibung">
            <a:extLst>
              <a:ext uri="{FF2B5EF4-FFF2-40B4-BE49-F238E27FC236}">
                <a16:creationId xmlns:a16="http://schemas.microsoft.com/office/drawing/2014/main" id="{1E4154C0-24CB-F6D0-2577-E1A61FE52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21732" y="-1578769"/>
            <a:ext cx="4300537" cy="9144000"/>
          </a:xfrm>
          <a:prstGeom prst="rect">
            <a:avLst/>
          </a:prstGeom>
          <a:solidFill>
            <a:srgbClr val="DBD8D3"/>
          </a:solidFill>
        </p:spPr>
      </p:pic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28D870B9-18BE-C924-4895-3310C6F5D2A6}"/>
              </a:ext>
            </a:extLst>
          </p:cNvPr>
          <p:cNvSpPr/>
          <p:nvPr/>
        </p:nvSpPr>
        <p:spPr>
          <a:xfrm>
            <a:off x="1" y="842963"/>
            <a:ext cx="9144000" cy="121065"/>
          </a:xfrm>
          <a:custGeom>
            <a:avLst/>
            <a:gdLst>
              <a:gd name="connsiteX0" fmla="*/ 0 w 9146646"/>
              <a:gd name="connsiteY0" fmla="*/ 0 h 207673"/>
              <a:gd name="connsiteX1" fmla="*/ 9146646 w 9146646"/>
              <a:gd name="connsiteY1" fmla="*/ 0 h 207673"/>
              <a:gd name="connsiteX2" fmla="*/ 9146646 w 9146646"/>
              <a:gd name="connsiteY2" fmla="*/ 80772 h 207673"/>
              <a:gd name="connsiteX3" fmla="*/ 0 w 9146646"/>
              <a:gd name="connsiteY3" fmla="*/ 207673 h 2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6646" h="207673">
                <a:moveTo>
                  <a:pt x="0" y="0"/>
                </a:moveTo>
                <a:lnTo>
                  <a:pt x="9146646" y="0"/>
                </a:lnTo>
                <a:lnTo>
                  <a:pt x="9146646" y="80772"/>
                </a:lnTo>
                <a:lnTo>
                  <a:pt x="0" y="207673"/>
                </a:lnTo>
                <a:close/>
              </a:path>
            </a:pathLst>
          </a:custGeom>
          <a:solidFill>
            <a:srgbClr val="324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 b="0" i="0" dirty="0">
              <a:latin typeface="Arial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E5647F2-A982-C494-AAD9-D8B718ADB4B5}"/>
              </a:ext>
            </a:extLst>
          </p:cNvPr>
          <p:cNvGrpSpPr/>
          <p:nvPr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9559B6C-CC0E-7574-9E52-5A324FC8FFAA}"/>
                </a:ext>
              </a:extLst>
            </p:cNvPr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ADAF0EC-6516-2EA5-D06D-2C1FEF1E36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  <p:sp>
        <p:nvSpPr>
          <p:cNvPr id="4" name="Titel 21">
            <a:extLst>
              <a:ext uri="{FF2B5EF4-FFF2-40B4-BE49-F238E27FC236}">
                <a16:creationId xmlns:a16="http://schemas.microsoft.com/office/drawing/2014/main" id="{3C57C5FA-7184-77CF-6DDA-DB3F55CA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7368"/>
            <a:ext cx="8563443" cy="642144"/>
          </a:xfrm>
        </p:spPr>
        <p:txBody>
          <a:bodyPr>
            <a:normAutofit/>
          </a:bodyPr>
          <a:lstStyle/>
          <a:p>
            <a:pPr algn="l"/>
            <a:r>
              <a:rPr lang="en-US" sz="1400" noProof="0" dirty="0"/>
              <a:t>4th generation </a:t>
            </a:r>
            <a:br>
              <a:rPr lang="en-US" sz="1400" noProof="0" dirty="0"/>
            </a:br>
            <a:r>
              <a:rPr lang="en-US" sz="1400" noProof="0" dirty="0"/>
              <a:t>family-owned business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CA3DF68-4CBB-86DD-AC1B-C93FFDB36773}"/>
              </a:ext>
            </a:extLst>
          </p:cNvPr>
          <p:cNvSpPr/>
          <p:nvPr/>
        </p:nvSpPr>
        <p:spPr>
          <a:xfrm>
            <a:off x="4572000" y="1583322"/>
            <a:ext cx="4492955" cy="2390507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indent="-92075"/>
            <a:r>
              <a:rPr lang="de-DE" sz="1000" b="1" dirty="0">
                <a:solidFill>
                  <a:schemeClr val="tx1"/>
                </a:solidFill>
              </a:rPr>
              <a:t>Lehmann&amp;Voss&amp;Co. KG</a:t>
            </a:r>
          </a:p>
          <a:p>
            <a:pPr marL="92075" indent="-92075"/>
            <a:r>
              <a:rPr lang="de-DE" sz="1000" b="1" dirty="0">
                <a:solidFill>
                  <a:schemeClr val="tx1"/>
                </a:solidFill>
              </a:rPr>
              <a:t>LEHVOSS Group (HQ)</a:t>
            </a:r>
          </a:p>
          <a:p>
            <a:pPr marL="92075" indent="-92075"/>
            <a:endParaRPr lang="de-DE" sz="1000" b="1" dirty="0">
              <a:solidFill>
                <a:schemeClr val="tx1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Founded in 1894 by Alfred Lehmann and Helmuth Voss in Hamburg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Own production since 1903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Application technology laboratory since 1907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Diverse and specialized sales and marketing organization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Leading expert for chemical and mineral specialties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248333F5-8420-F96F-90F5-6ED5DDE79C8F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582186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BF692-EE65-D730-4BC1-0CFAABCC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ainting a metal structure&#10;&#10;AI-generated content may be incorrect.">
            <a:extLst>
              <a:ext uri="{FF2B5EF4-FFF2-40B4-BE49-F238E27FC236}">
                <a16:creationId xmlns:a16="http://schemas.microsoft.com/office/drawing/2014/main" id="{D216C55B-D29A-0021-7987-CE053663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23" r="5453"/>
          <a:stretch>
            <a:fillRect/>
          </a:stretch>
        </p:blipFill>
        <p:spPr>
          <a:xfrm>
            <a:off x="15241" y="-4393"/>
            <a:ext cx="2953513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96CDF6A-C434-2251-1C0B-1BBC9E67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Benefits of Wollastonite in coatings</a:t>
            </a:r>
            <a:endParaRPr lang="en-US" noProof="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98B66832-97D1-A271-B5AD-91B35CDB2EC9}"/>
              </a:ext>
            </a:extLst>
          </p:cNvPr>
          <p:cNvSpPr txBox="1">
            <a:spLocks/>
          </p:cNvSpPr>
          <p:nvPr/>
        </p:nvSpPr>
        <p:spPr>
          <a:xfrm>
            <a:off x="3311156" y="988432"/>
            <a:ext cx="5472847" cy="3682628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Structure agent in powder coatings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similarly to bulk plastics and composites, Wollastonite in powder coatings increases tensile properties, in addition to chemical and anticorrosive properties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Erosion-resistant coatings for wind turbine blades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Shop primers (Wollastonite contributes to the formation of slag during welding)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Because of its low oil absorption, Wollastonite can be used in low-viscosity systems, resulting in lower VOC levels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Wollastonite may also be surface-treated with silanes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this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improves compatibility with organic materials, leading to even better mechanical properties increased resistance of coatings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4FFC0DF2-23C8-7532-AC56-2AB258E29060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33861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crystal formation&#10;&#10;AI-generated content may be incorrect.">
            <a:extLst>
              <a:ext uri="{FF2B5EF4-FFF2-40B4-BE49-F238E27FC236}">
                <a16:creationId xmlns:a16="http://schemas.microsoft.com/office/drawing/2014/main" id="{EB20D62E-EA8C-EA3E-75CE-CA3C84276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842963"/>
            <a:ext cx="9144000" cy="4300538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24A5126-0A65-9679-A6C8-91EC54B9A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229" y="2333981"/>
            <a:ext cx="2818150" cy="1009745"/>
          </a:xfrm>
          <a:solidFill>
            <a:schemeClr val="bg1">
              <a:alpha val="50000"/>
            </a:schemeClr>
          </a:solidFill>
        </p:spPr>
        <p:txBody>
          <a:bodyPr wrap="square" lIns="72000" tIns="72000" rIns="72000" bIns="72000" numCol="1">
            <a:spAutoFit/>
          </a:bodyPr>
          <a:lstStyle/>
          <a:p>
            <a:pPr algn="l">
              <a:spcBef>
                <a:spcPts val="200"/>
              </a:spcBef>
            </a:pPr>
            <a:r>
              <a:rPr lang="en-US" sz="1100" b="1" noProof="0" dirty="0">
                <a:solidFill>
                  <a:srgbClr val="FF0000"/>
                </a:solidFill>
              </a:rPr>
              <a:t>LEHVOSS North America, Inc.</a:t>
            </a:r>
          </a:p>
          <a:p>
            <a:pPr algn="l">
              <a:spcBef>
                <a:spcPts val="200"/>
              </a:spcBef>
            </a:pPr>
            <a:r>
              <a:rPr lang="en-US" sz="1100" b="1" noProof="0" dirty="0">
                <a:solidFill>
                  <a:srgbClr val="FF0000"/>
                </a:solidFill>
              </a:rPr>
              <a:t>Business Unit Coating Solutions</a:t>
            </a:r>
          </a:p>
          <a:p>
            <a:pPr algn="l">
              <a:spcBef>
                <a:spcPts val="200"/>
              </a:spcBef>
            </a:pPr>
            <a:r>
              <a:rPr lang="en-US" sz="1100" b="1" noProof="0" dirty="0">
                <a:solidFill>
                  <a:srgbClr val="FF0000"/>
                </a:solidFill>
              </a:rPr>
              <a:t>Marcelo Herszenhaut</a:t>
            </a:r>
          </a:p>
          <a:p>
            <a:pPr algn="l">
              <a:spcBef>
                <a:spcPts val="200"/>
              </a:spcBef>
            </a:pPr>
            <a:r>
              <a:rPr lang="en-US" sz="1100" b="1" noProof="0" dirty="0">
                <a:solidFill>
                  <a:srgbClr val="FF0000"/>
                </a:solidFill>
              </a:rPr>
              <a:t>Mobile: +1 678 294 2972</a:t>
            </a:r>
          </a:p>
          <a:p>
            <a:pPr algn="l">
              <a:spcBef>
                <a:spcPts val="200"/>
              </a:spcBef>
            </a:pPr>
            <a:r>
              <a:rPr lang="en-US" sz="1100" b="1" noProof="0" dirty="0">
                <a:solidFill>
                  <a:srgbClr val="FF0000"/>
                </a:solidFill>
              </a:rPr>
              <a:t>e-mail: marcelo.herszenhaut@lehvoss.com</a:t>
            </a:r>
          </a:p>
        </p:txBody>
      </p:sp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28D870B9-18BE-C924-4895-3310C6F5D2A6}"/>
              </a:ext>
            </a:extLst>
          </p:cNvPr>
          <p:cNvSpPr/>
          <p:nvPr/>
        </p:nvSpPr>
        <p:spPr>
          <a:xfrm>
            <a:off x="1" y="842963"/>
            <a:ext cx="9144000" cy="121065"/>
          </a:xfrm>
          <a:custGeom>
            <a:avLst/>
            <a:gdLst>
              <a:gd name="connsiteX0" fmla="*/ 0 w 9146646"/>
              <a:gd name="connsiteY0" fmla="*/ 0 h 207673"/>
              <a:gd name="connsiteX1" fmla="*/ 9146646 w 9146646"/>
              <a:gd name="connsiteY1" fmla="*/ 0 h 207673"/>
              <a:gd name="connsiteX2" fmla="*/ 9146646 w 9146646"/>
              <a:gd name="connsiteY2" fmla="*/ 80772 h 207673"/>
              <a:gd name="connsiteX3" fmla="*/ 0 w 9146646"/>
              <a:gd name="connsiteY3" fmla="*/ 207673 h 2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6646" h="207673">
                <a:moveTo>
                  <a:pt x="0" y="0"/>
                </a:moveTo>
                <a:lnTo>
                  <a:pt x="9146646" y="0"/>
                </a:lnTo>
                <a:lnTo>
                  <a:pt x="9146646" y="80772"/>
                </a:lnTo>
                <a:lnTo>
                  <a:pt x="0" y="207673"/>
                </a:lnTo>
                <a:close/>
              </a:path>
            </a:pathLst>
          </a:custGeom>
          <a:solidFill>
            <a:srgbClr val="324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 b="0" i="0" dirty="0">
              <a:latin typeface="Arial" charset="0"/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1043EE9D-5750-B3D0-B5D1-6CD0205A6145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  <p:sp>
        <p:nvSpPr>
          <p:cNvPr id="16" name="object 28">
            <a:extLst>
              <a:ext uri="{FF2B5EF4-FFF2-40B4-BE49-F238E27FC236}">
                <a16:creationId xmlns:a16="http://schemas.microsoft.com/office/drawing/2014/main" id="{FDD5CB46-7CCF-A7E8-A111-86FC78FD8C32}"/>
              </a:ext>
            </a:extLst>
          </p:cNvPr>
          <p:cNvSpPr/>
          <p:nvPr/>
        </p:nvSpPr>
        <p:spPr>
          <a:xfrm>
            <a:off x="279386" y="1203325"/>
            <a:ext cx="2655570" cy="2655570"/>
          </a:xfrm>
          <a:custGeom>
            <a:avLst/>
            <a:gdLst/>
            <a:ahLst/>
            <a:cxnLst/>
            <a:rect l="l" t="t" r="r" b="b"/>
            <a:pathLst>
              <a:path w="2655570" h="2655570">
                <a:moveTo>
                  <a:pt x="1327505" y="0"/>
                </a:moveTo>
                <a:lnTo>
                  <a:pt x="1278839" y="875"/>
                </a:lnTo>
                <a:lnTo>
                  <a:pt x="1230613" y="3481"/>
                </a:lnTo>
                <a:lnTo>
                  <a:pt x="1182859" y="7789"/>
                </a:lnTo>
                <a:lnTo>
                  <a:pt x="1135606" y="13768"/>
                </a:lnTo>
                <a:lnTo>
                  <a:pt x="1088885" y="21387"/>
                </a:lnTo>
                <a:lnTo>
                  <a:pt x="1042725" y="30618"/>
                </a:lnTo>
                <a:lnTo>
                  <a:pt x="997156" y="41429"/>
                </a:lnTo>
                <a:lnTo>
                  <a:pt x="952208" y="53792"/>
                </a:lnTo>
                <a:lnTo>
                  <a:pt x="907912" y="67676"/>
                </a:lnTo>
                <a:lnTo>
                  <a:pt x="864297" y="83050"/>
                </a:lnTo>
                <a:lnTo>
                  <a:pt x="821393" y="99886"/>
                </a:lnTo>
                <a:lnTo>
                  <a:pt x="779230" y="118153"/>
                </a:lnTo>
                <a:lnTo>
                  <a:pt x="737838" y="137821"/>
                </a:lnTo>
                <a:lnTo>
                  <a:pt x="697248" y="158860"/>
                </a:lnTo>
                <a:lnTo>
                  <a:pt x="657489" y="181240"/>
                </a:lnTo>
                <a:lnTo>
                  <a:pt x="618591" y="204932"/>
                </a:lnTo>
                <a:lnTo>
                  <a:pt x="580584" y="229904"/>
                </a:lnTo>
                <a:lnTo>
                  <a:pt x="543499" y="256127"/>
                </a:lnTo>
                <a:lnTo>
                  <a:pt x="507364" y="283572"/>
                </a:lnTo>
                <a:lnTo>
                  <a:pt x="472211" y="312208"/>
                </a:lnTo>
                <a:lnTo>
                  <a:pt x="438069" y="342005"/>
                </a:lnTo>
                <a:lnTo>
                  <a:pt x="404969" y="372933"/>
                </a:lnTo>
                <a:lnTo>
                  <a:pt x="372939" y="404962"/>
                </a:lnTo>
                <a:lnTo>
                  <a:pt x="342010" y="438062"/>
                </a:lnTo>
                <a:lnTo>
                  <a:pt x="312213" y="472204"/>
                </a:lnTo>
                <a:lnTo>
                  <a:pt x="283577" y="507357"/>
                </a:lnTo>
                <a:lnTo>
                  <a:pt x="256132" y="543491"/>
                </a:lnTo>
                <a:lnTo>
                  <a:pt x="229908" y="580576"/>
                </a:lnTo>
                <a:lnTo>
                  <a:pt x="204935" y="618582"/>
                </a:lnTo>
                <a:lnTo>
                  <a:pt x="181244" y="657479"/>
                </a:lnTo>
                <a:lnTo>
                  <a:pt x="158863" y="697238"/>
                </a:lnTo>
                <a:lnTo>
                  <a:pt x="137824" y="737828"/>
                </a:lnTo>
                <a:lnTo>
                  <a:pt x="118155" y="779219"/>
                </a:lnTo>
                <a:lnTo>
                  <a:pt x="99888" y="821382"/>
                </a:lnTo>
                <a:lnTo>
                  <a:pt x="83052" y="864285"/>
                </a:lnTo>
                <a:lnTo>
                  <a:pt x="67677" y="907900"/>
                </a:lnTo>
                <a:lnTo>
                  <a:pt x="53793" y="952197"/>
                </a:lnTo>
                <a:lnTo>
                  <a:pt x="41430" y="997144"/>
                </a:lnTo>
                <a:lnTo>
                  <a:pt x="30618" y="1042713"/>
                </a:lnTo>
                <a:lnTo>
                  <a:pt x="21387" y="1088873"/>
                </a:lnTo>
                <a:lnTo>
                  <a:pt x="13768" y="1135594"/>
                </a:lnTo>
                <a:lnTo>
                  <a:pt x="7789" y="1182847"/>
                </a:lnTo>
                <a:lnTo>
                  <a:pt x="3482" y="1230601"/>
                </a:lnTo>
                <a:lnTo>
                  <a:pt x="875" y="1278826"/>
                </a:lnTo>
                <a:lnTo>
                  <a:pt x="0" y="1327492"/>
                </a:lnTo>
                <a:lnTo>
                  <a:pt x="875" y="1376159"/>
                </a:lnTo>
                <a:lnTo>
                  <a:pt x="3482" y="1424384"/>
                </a:lnTo>
                <a:lnTo>
                  <a:pt x="7789" y="1472138"/>
                </a:lnTo>
                <a:lnTo>
                  <a:pt x="13768" y="1519391"/>
                </a:lnTo>
                <a:lnTo>
                  <a:pt x="21387" y="1566112"/>
                </a:lnTo>
                <a:lnTo>
                  <a:pt x="30618" y="1612273"/>
                </a:lnTo>
                <a:lnTo>
                  <a:pt x="41430" y="1657842"/>
                </a:lnTo>
                <a:lnTo>
                  <a:pt x="53793" y="1702789"/>
                </a:lnTo>
                <a:lnTo>
                  <a:pt x="67677" y="1747086"/>
                </a:lnTo>
                <a:lnTo>
                  <a:pt x="83052" y="1790701"/>
                </a:lnTo>
                <a:lnTo>
                  <a:pt x="99888" y="1833605"/>
                </a:lnTo>
                <a:lnTo>
                  <a:pt x="118155" y="1875768"/>
                </a:lnTo>
                <a:lnTo>
                  <a:pt x="137824" y="1917159"/>
                </a:lnTo>
                <a:lnTo>
                  <a:pt x="158863" y="1957750"/>
                </a:lnTo>
                <a:lnTo>
                  <a:pt x="181244" y="1997509"/>
                </a:lnTo>
                <a:lnTo>
                  <a:pt x="204935" y="2036407"/>
                </a:lnTo>
                <a:lnTo>
                  <a:pt x="229908" y="2074413"/>
                </a:lnTo>
                <a:lnTo>
                  <a:pt x="256132" y="2111499"/>
                </a:lnTo>
                <a:lnTo>
                  <a:pt x="283577" y="2147633"/>
                </a:lnTo>
                <a:lnTo>
                  <a:pt x="312213" y="2182786"/>
                </a:lnTo>
                <a:lnTo>
                  <a:pt x="342010" y="2216928"/>
                </a:lnTo>
                <a:lnTo>
                  <a:pt x="372939" y="2250029"/>
                </a:lnTo>
                <a:lnTo>
                  <a:pt x="404969" y="2282059"/>
                </a:lnTo>
                <a:lnTo>
                  <a:pt x="438069" y="2312987"/>
                </a:lnTo>
                <a:lnTo>
                  <a:pt x="472211" y="2342784"/>
                </a:lnTo>
                <a:lnTo>
                  <a:pt x="507364" y="2371421"/>
                </a:lnTo>
                <a:lnTo>
                  <a:pt x="543499" y="2398866"/>
                </a:lnTo>
                <a:lnTo>
                  <a:pt x="580584" y="2425090"/>
                </a:lnTo>
                <a:lnTo>
                  <a:pt x="618591" y="2450062"/>
                </a:lnTo>
                <a:lnTo>
                  <a:pt x="657489" y="2473754"/>
                </a:lnTo>
                <a:lnTo>
                  <a:pt x="697248" y="2496134"/>
                </a:lnTo>
                <a:lnTo>
                  <a:pt x="737838" y="2517174"/>
                </a:lnTo>
                <a:lnTo>
                  <a:pt x="779230" y="2536842"/>
                </a:lnTo>
                <a:lnTo>
                  <a:pt x="821393" y="2555109"/>
                </a:lnTo>
                <a:lnTo>
                  <a:pt x="864297" y="2571946"/>
                </a:lnTo>
                <a:lnTo>
                  <a:pt x="907912" y="2587321"/>
                </a:lnTo>
                <a:lnTo>
                  <a:pt x="952208" y="2601205"/>
                </a:lnTo>
                <a:lnTo>
                  <a:pt x="997156" y="2613567"/>
                </a:lnTo>
                <a:lnTo>
                  <a:pt x="1042725" y="2624379"/>
                </a:lnTo>
                <a:lnTo>
                  <a:pt x="1088885" y="2633610"/>
                </a:lnTo>
                <a:lnTo>
                  <a:pt x="1135606" y="2641230"/>
                </a:lnTo>
                <a:lnTo>
                  <a:pt x="1182859" y="2647208"/>
                </a:lnTo>
                <a:lnTo>
                  <a:pt x="1230613" y="2651516"/>
                </a:lnTo>
                <a:lnTo>
                  <a:pt x="1278839" y="2654122"/>
                </a:lnTo>
                <a:lnTo>
                  <a:pt x="1327505" y="2654998"/>
                </a:lnTo>
                <a:lnTo>
                  <a:pt x="1376172" y="2654122"/>
                </a:lnTo>
                <a:lnTo>
                  <a:pt x="1424397" y="2651516"/>
                </a:lnTo>
                <a:lnTo>
                  <a:pt x="1472151" y="2647208"/>
                </a:lnTo>
                <a:lnTo>
                  <a:pt x="1519404" y="2641230"/>
                </a:lnTo>
                <a:lnTo>
                  <a:pt x="1566125" y="2633610"/>
                </a:lnTo>
                <a:lnTo>
                  <a:pt x="1612285" y="2624379"/>
                </a:lnTo>
                <a:lnTo>
                  <a:pt x="1657854" y="2613567"/>
                </a:lnTo>
                <a:lnTo>
                  <a:pt x="1702802" y="2601205"/>
                </a:lnTo>
                <a:lnTo>
                  <a:pt x="1747098" y="2587321"/>
                </a:lnTo>
                <a:lnTo>
                  <a:pt x="1790714" y="2571946"/>
                </a:lnTo>
                <a:lnTo>
                  <a:pt x="1833618" y="2555109"/>
                </a:lnTo>
                <a:lnTo>
                  <a:pt x="1875780" y="2536842"/>
                </a:lnTo>
                <a:lnTo>
                  <a:pt x="1917172" y="2517174"/>
                </a:lnTo>
                <a:lnTo>
                  <a:pt x="1957762" y="2496134"/>
                </a:lnTo>
                <a:lnTo>
                  <a:pt x="1997521" y="2473754"/>
                </a:lnTo>
                <a:lnTo>
                  <a:pt x="2036419" y="2450062"/>
                </a:lnTo>
                <a:lnTo>
                  <a:pt x="2074426" y="2425090"/>
                </a:lnTo>
                <a:lnTo>
                  <a:pt x="2111511" y="2398866"/>
                </a:lnTo>
                <a:lnTo>
                  <a:pt x="2147646" y="2371421"/>
                </a:lnTo>
                <a:lnTo>
                  <a:pt x="2182799" y="2342784"/>
                </a:lnTo>
                <a:lnTo>
                  <a:pt x="2216941" y="2312987"/>
                </a:lnTo>
                <a:lnTo>
                  <a:pt x="2250042" y="2282059"/>
                </a:lnTo>
                <a:lnTo>
                  <a:pt x="2282071" y="2250029"/>
                </a:lnTo>
                <a:lnTo>
                  <a:pt x="2313000" y="2216928"/>
                </a:lnTo>
                <a:lnTo>
                  <a:pt x="2342797" y="2182786"/>
                </a:lnTo>
                <a:lnTo>
                  <a:pt x="2371433" y="2147633"/>
                </a:lnTo>
                <a:lnTo>
                  <a:pt x="2398878" y="2111499"/>
                </a:lnTo>
                <a:lnTo>
                  <a:pt x="2425102" y="2074413"/>
                </a:lnTo>
                <a:lnTo>
                  <a:pt x="2450075" y="2036407"/>
                </a:lnTo>
                <a:lnTo>
                  <a:pt x="2473767" y="1997509"/>
                </a:lnTo>
                <a:lnTo>
                  <a:pt x="2496147" y="1957750"/>
                </a:lnTo>
                <a:lnTo>
                  <a:pt x="2517187" y="1917159"/>
                </a:lnTo>
                <a:lnTo>
                  <a:pt x="2536855" y="1875768"/>
                </a:lnTo>
                <a:lnTo>
                  <a:pt x="2555122" y="1833605"/>
                </a:lnTo>
                <a:lnTo>
                  <a:pt x="2571958" y="1790701"/>
                </a:lnTo>
                <a:lnTo>
                  <a:pt x="2587333" y="1747086"/>
                </a:lnTo>
                <a:lnTo>
                  <a:pt x="2601217" y="1702789"/>
                </a:lnTo>
                <a:lnTo>
                  <a:pt x="2613580" y="1657842"/>
                </a:lnTo>
                <a:lnTo>
                  <a:pt x="2624392" y="1612273"/>
                </a:lnTo>
                <a:lnTo>
                  <a:pt x="2633623" y="1566112"/>
                </a:lnTo>
                <a:lnTo>
                  <a:pt x="2641242" y="1519391"/>
                </a:lnTo>
                <a:lnTo>
                  <a:pt x="2647221" y="1472138"/>
                </a:lnTo>
                <a:lnTo>
                  <a:pt x="2651529" y="1424384"/>
                </a:lnTo>
                <a:lnTo>
                  <a:pt x="2654135" y="1376159"/>
                </a:lnTo>
                <a:lnTo>
                  <a:pt x="2655011" y="1327492"/>
                </a:lnTo>
                <a:lnTo>
                  <a:pt x="2654135" y="1278826"/>
                </a:lnTo>
                <a:lnTo>
                  <a:pt x="2651529" y="1230601"/>
                </a:lnTo>
                <a:lnTo>
                  <a:pt x="2647221" y="1182847"/>
                </a:lnTo>
                <a:lnTo>
                  <a:pt x="2641242" y="1135594"/>
                </a:lnTo>
                <a:lnTo>
                  <a:pt x="2633623" y="1088873"/>
                </a:lnTo>
                <a:lnTo>
                  <a:pt x="2624392" y="1042713"/>
                </a:lnTo>
                <a:lnTo>
                  <a:pt x="2613580" y="997144"/>
                </a:lnTo>
                <a:lnTo>
                  <a:pt x="2601217" y="952197"/>
                </a:lnTo>
                <a:lnTo>
                  <a:pt x="2587333" y="907900"/>
                </a:lnTo>
                <a:lnTo>
                  <a:pt x="2571958" y="864285"/>
                </a:lnTo>
                <a:lnTo>
                  <a:pt x="2555122" y="821382"/>
                </a:lnTo>
                <a:lnTo>
                  <a:pt x="2536855" y="779219"/>
                </a:lnTo>
                <a:lnTo>
                  <a:pt x="2517187" y="737828"/>
                </a:lnTo>
                <a:lnTo>
                  <a:pt x="2496147" y="697238"/>
                </a:lnTo>
                <a:lnTo>
                  <a:pt x="2473767" y="657479"/>
                </a:lnTo>
                <a:lnTo>
                  <a:pt x="2450075" y="618582"/>
                </a:lnTo>
                <a:lnTo>
                  <a:pt x="2425102" y="580576"/>
                </a:lnTo>
                <a:lnTo>
                  <a:pt x="2398878" y="543491"/>
                </a:lnTo>
                <a:lnTo>
                  <a:pt x="2371433" y="507357"/>
                </a:lnTo>
                <a:lnTo>
                  <a:pt x="2342797" y="472204"/>
                </a:lnTo>
                <a:lnTo>
                  <a:pt x="2313000" y="438062"/>
                </a:lnTo>
                <a:lnTo>
                  <a:pt x="2282071" y="404962"/>
                </a:lnTo>
                <a:lnTo>
                  <a:pt x="2250042" y="372933"/>
                </a:lnTo>
                <a:lnTo>
                  <a:pt x="2216941" y="342005"/>
                </a:lnTo>
                <a:lnTo>
                  <a:pt x="2182799" y="312208"/>
                </a:lnTo>
                <a:lnTo>
                  <a:pt x="2147646" y="283572"/>
                </a:lnTo>
                <a:lnTo>
                  <a:pt x="2111511" y="256127"/>
                </a:lnTo>
                <a:lnTo>
                  <a:pt x="2074426" y="229904"/>
                </a:lnTo>
                <a:lnTo>
                  <a:pt x="2036419" y="204932"/>
                </a:lnTo>
                <a:lnTo>
                  <a:pt x="1997521" y="181240"/>
                </a:lnTo>
                <a:lnTo>
                  <a:pt x="1957762" y="158860"/>
                </a:lnTo>
                <a:lnTo>
                  <a:pt x="1917172" y="137821"/>
                </a:lnTo>
                <a:lnTo>
                  <a:pt x="1875780" y="118153"/>
                </a:lnTo>
                <a:lnTo>
                  <a:pt x="1833618" y="99886"/>
                </a:lnTo>
                <a:lnTo>
                  <a:pt x="1790714" y="83050"/>
                </a:lnTo>
                <a:lnTo>
                  <a:pt x="1747098" y="67676"/>
                </a:lnTo>
                <a:lnTo>
                  <a:pt x="1702802" y="53792"/>
                </a:lnTo>
                <a:lnTo>
                  <a:pt x="1657854" y="41429"/>
                </a:lnTo>
                <a:lnTo>
                  <a:pt x="1612285" y="30618"/>
                </a:lnTo>
                <a:lnTo>
                  <a:pt x="1566125" y="21387"/>
                </a:lnTo>
                <a:lnTo>
                  <a:pt x="1519404" y="13768"/>
                </a:lnTo>
                <a:lnTo>
                  <a:pt x="1472151" y="7789"/>
                </a:lnTo>
                <a:lnTo>
                  <a:pt x="1424397" y="3481"/>
                </a:lnTo>
                <a:lnTo>
                  <a:pt x="1376172" y="875"/>
                </a:lnTo>
                <a:lnTo>
                  <a:pt x="1327505" y="0"/>
                </a:lnTo>
                <a:close/>
              </a:path>
            </a:pathLst>
          </a:custGeom>
          <a:solidFill>
            <a:srgbClr val="C30045">
              <a:alpha val="80000"/>
            </a:srgbClr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srgbClr val="C30045"/>
              </a:solidFill>
              <a:latin typeface="Arial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38A6D8E-ADAA-4A40-E7A8-6E2FF489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86" y="2248525"/>
            <a:ext cx="2655570" cy="1192694"/>
          </a:xfrm>
        </p:spPr>
        <p:txBody>
          <a:bodyPr>
            <a:normAutofit/>
          </a:bodyPr>
          <a:lstStyle/>
          <a:p>
            <a:r>
              <a:rPr lang="en-US" sz="3600" b="1" noProof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70951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1EE1EAF-3700-511C-F095-65159515E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crystallized structure&#10;&#10;AI-generated content may be incorrect.">
            <a:extLst>
              <a:ext uri="{FF2B5EF4-FFF2-40B4-BE49-F238E27FC236}">
                <a16:creationId xmlns:a16="http://schemas.microsoft.com/office/drawing/2014/main" id="{CD8DDB69-3C87-3BB4-535F-1CA4725E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51162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F223B2A-9035-3C34-F388-718ACF08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Characteristics</a:t>
            </a:r>
            <a:endParaRPr lang="en-US" sz="1400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06309726-8993-E974-01D1-35198E208D0D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7C05A2AB-DA91-83FB-DAFC-48BFAEE819EB}"/>
              </a:ext>
            </a:extLst>
          </p:cNvPr>
          <p:cNvGraphicFramePr>
            <a:graphicFrameLocks noGrp="1"/>
          </p:cNvGraphicFramePr>
          <p:nvPr/>
        </p:nvGraphicFramePr>
        <p:xfrm>
          <a:off x="3073426" y="1125154"/>
          <a:ext cx="570357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330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Appearance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Powder to needle-shaped granulate, non-toxic and free of dangerous substances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Chemical composition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CaSiO</a:t>
                      </a:r>
                      <a:r>
                        <a:rPr lang="en-US" sz="1050" b="0" baseline="-25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 / (Ca</a:t>
                      </a:r>
                      <a:r>
                        <a:rPr lang="en-US" sz="1050" b="0" baseline="-25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(Si</a:t>
                      </a:r>
                      <a:r>
                        <a:rPr lang="en-US" sz="1050" b="0" baseline="-25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050" b="0" baseline="-25000" noProof="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) (calcium metasilicate)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Hardness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4.5 – 5.0 Mohs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Melting point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1,540 °C (2,800 °F)</a:t>
                      </a:r>
                    </a:p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Crystal structure and physical properties stable up to 1,120°C (2,050 °F)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99873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pH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9.9 in a 10-% slurry in water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9261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Particle size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10 to 1,250 </a:t>
                      </a:r>
                      <a:r>
                        <a:rPr lang="en-US" sz="1050" b="0" baseline="0" noProof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13763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Density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2.8 – 2.9 g/cm</a:t>
                      </a:r>
                      <a:r>
                        <a:rPr lang="en-US" sz="1050" b="0" baseline="30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50" b="0" baseline="0" noProof="0" dirty="0">
                          <a:solidFill>
                            <a:schemeClr val="tx1"/>
                          </a:solidFill>
                        </a:rPr>
                        <a:t> (23.4 to 24.2 lb./gal)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2774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noProof="0" dirty="0">
                          <a:solidFill>
                            <a:schemeClr val="tx1"/>
                          </a:solidFill>
                        </a:rPr>
                        <a:t>Chemical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noProof="0" dirty="0">
                          <a:solidFill>
                            <a:schemeClr val="tx1"/>
                          </a:solidFill>
                        </a:rPr>
                        <a:t>Inert, however sensitive to strong acids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41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7B0C34-14A9-1CCA-2299-FF32BDAA4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crystallized structure&#10;&#10;AI-generated content may be incorrect.">
            <a:extLst>
              <a:ext uri="{FF2B5EF4-FFF2-40B4-BE49-F238E27FC236}">
                <a16:creationId xmlns:a16="http://schemas.microsoft.com/office/drawing/2014/main" id="{7B54E755-5F28-7F35-DC85-A950AE789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51162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9DD5BB7-87EE-65BC-5499-72949E95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A quick comparison</a:t>
            </a:r>
            <a:endParaRPr lang="en-US" sz="1400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D7B3660E-73CD-0709-0248-44C29BB33A23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13" name="Tabelle 9">
            <a:extLst>
              <a:ext uri="{FF2B5EF4-FFF2-40B4-BE49-F238E27FC236}">
                <a16:creationId xmlns:a16="http://schemas.microsoft.com/office/drawing/2014/main" id="{C43058E2-6963-BD3B-1ACE-89FF7D5B990D}"/>
              </a:ext>
            </a:extLst>
          </p:cNvPr>
          <p:cNvGraphicFramePr>
            <a:graphicFrameLocks noGrp="1"/>
          </p:cNvGraphicFramePr>
          <p:nvPr/>
        </p:nvGraphicFramePr>
        <p:xfrm>
          <a:off x="3126076" y="1123264"/>
          <a:ext cx="5827424" cy="3369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574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153993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00940565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322368287"/>
                    </a:ext>
                  </a:extLst>
                </a:gridCol>
              </a:tblGrid>
              <a:tr h="5561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Characteristic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Talc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Mica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Formula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CaSiO</a:t>
                      </a:r>
                      <a:r>
                        <a:rPr lang="en-US" sz="1000" dirty="0"/>
                        <a:t>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Mg₃Si₄O</a:t>
                      </a:r>
                      <a:r>
                        <a:rPr lang="en-US" sz="1000" dirty="0"/>
                        <a:t>₁₀(OH)₂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KAl</a:t>
                      </a:r>
                      <a:r>
                        <a:rPr lang="en-US" sz="1000" dirty="0"/>
                        <a:t>₂(</a:t>
                      </a:r>
                      <a:r>
                        <a:rPr lang="en-US" sz="1000" dirty="0" err="1"/>
                        <a:t>AlSi₃O</a:t>
                      </a:r>
                      <a:r>
                        <a:rPr lang="en-US" sz="1000" dirty="0"/>
                        <a:t>₁₀)(OH)₂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Particle shape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noProof="0" dirty="0">
                          <a:solidFill>
                            <a:schemeClr val="tx1"/>
                          </a:solidFill>
                        </a:rPr>
                        <a:t>Acicular (needle)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noProof="0" dirty="0" err="1">
                          <a:solidFill>
                            <a:schemeClr val="tx1"/>
                          </a:solidFill>
                        </a:rPr>
                        <a:t>Plately</a:t>
                      </a:r>
                      <a:r>
                        <a:rPr lang="en-US" sz="1000" b="0" noProof="0" dirty="0">
                          <a:solidFill>
                            <a:schemeClr val="tx1"/>
                          </a:solidFill>
                        </a:rPr>
                        <a:t> (lamellar)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noProof="0" dirty="0" err="1">
                          <a:solidFill>
                            <a:schemeClr val="tx1"/>
                          </a:solidFill>
                        </a:rPr>
                        <a:t>Platey</a:t>
                      </a:r>
                      <a:r>
                        <a:rPr lang="en-US" sz="1000" b="0" noProof="0" dirty="0">
                          <a:solidFill>
                            <a:schemeClr val="tx1"/>
                          </a:solidFill>
                        </a:rPr>
                        <a:t> (lamellar)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40166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Reinforcement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Excellent (due to shape)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Low (soft mineral)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Moderate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Barrier properties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Good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Very good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Very good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998738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r>
                        <a:rPr lang="en-US" sz="1000" b="1" dirty="0"/>
                        <a:t>Abrasion Resistance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Moderate to High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Low (soft mineral)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Moderate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92619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r>
                        <a:rPr lang="en-US" sz="1000" b="1" dirty="0"/>
                        <a:t>Thermal Stability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High (up to 1400°C)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Moderate (~800°C)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High (~1000°C)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137635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r>
                        <a:rPr lang="en-US" sz="1000" b="1" dirty="0"/>
                        <a:t>Chemical Resistance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Good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Good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Good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27745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r>
                        <a:rPr lang="en-US" sz="1000" b="1" dirty="0"/>
                        <a:t>Gloss Control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Moderate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Strong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Acceptable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419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1" dirty="0"/>
                        <a:t>Anti-sag / Rheology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Very good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Limited effect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Limited effect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835742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r>
                        <a:rPr lang="en-US" sz="1000" b="1" dirty="0"/>
                        <a:t>Weathering / UV Stability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Good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Good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Excellent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15199"/>
                  </a:ext>
                </a:extLst>
              </a:tr>
              <a:tr h="224937">
                <a:tc>
                  <a:txBody>
                    <a:bodyPr/>
                    <a:lstStyle/>
                    <a:p>
                      <a:r>
                        <a:rPr lang="en-US" sz="1000" b="1" dirty="0"/>
                        <a:t>Cost</a:t>
                      </a:r>
                      <a:endParaRPr lang="en-US" sz="1000" dirty="0"/>
                    </a:p>
                  </a:txBody>
                  <a:tcPr marL="69502" marR="69502"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Moderate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Economic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High</a:t>
                      </a:r>
                    </a:p>
                  </a:txBody>
                  <a:tcPr marT="34751" marB="347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865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5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C47F65-FF86-D75B-BF12-311A7202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crystallized structure&#10;&#10;AI-generated content may be incorrect.">
            <a:extLst>
              <a:ext uri="{FF2B5EF4-FFF2-40B4-BE49-F238E27FC236}">
                <a16:creationId xmlns:a16="http://schemas.microsoft.com/office/drawing/2014/main" id="{3BABBED9-C8AF-3521-369C-939D12EE0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51162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B04B79-9EBB-9BE2-99BC-8A081BE40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 is Wollastonite?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dirty="0"/>
              <a:t>A quick comparison</a:t>
            </a:r>
            <a:endParaRPr lang="en-US" sz="1400" noProof="0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8BDC14BC-56AB-5960-A1E8-EA631FDC3EF9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  <p:graphicFrame>
        <p:nvGraphicFramePr>
          <p:cNvPr id="13" name="Tabelle 9">
            <a:extLst>
              <a:ext uri="{FF2B5EF4-FFF2-40B4-BE49-F238E27FC236}">
                <a16:creationId xmlns:a16="http://schemas.microsoft.com/office/drawing/2014/main" id="{A57995FA-B540-E726-E58E-80C09E14F054}"/>
              </a:ext>
            </a:extLst>
          </p:cNvPr>
          <p:cNvGraphicFramePr>
            <a:graphicFrameLocks noGrp="1"/>
          </p:cNvGraphicFramePr>
          <p:nvPr/>
        </p:nvGraphicFramePr>
        <p:xfrm>
          <a:off x="3154336" y="1175263"/>
          <a:ext cx="5796254" cy="168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574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</a:tblGrid>
              <a:tr h="5561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Filler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Best used 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High-performance coatings needing strength, abrasion resistance, thermal stability, corrosion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26262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Talc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Architectural paints, primers, low-cost systems needing matting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40166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Mica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Exterior coatings needing weather resistance, barrier properties, anti-corrosion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0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FD79161-6957-30BC-87F4-5AC0C09E88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28D870B9-18BE-C924-4895-3310C6F5D2A6}"/>
              </a:ext>
            </a:extLst>
          </p:cNvPr>
          <p:cNvSpPr/>
          <p:nvPr/>
        </p:nvSpPr>
        <p:spPr>
          <a:xfrm>
            <a:off x="1" y="842963"/>
            <a:ext cx="9144000" cy="121065"/>
          </a:xfrm>
          <a:custGeom>
            <a:avLst/>
            <a:gdLst>
              <a:gd name="connsiteX0" fmla="*/ 0 w 9146646"/>
              <a:gd name="connsiteY0" fmla="*/ 0 h 207673"/>
              <a:gd name="connsiteX1" fmla="*/ 9146646 w 9146646"/>
              <a:gd name="connsiteY1" fmla="*/ 0 h 207673"/>
              <a:gd name="connsiteX2" fmla="*/ 9146646 w 9146646"/>
              <a:gd name="connsiteY2" fmla="*/ 80772 h 207673"/>
              <a:gd name="connsiteX3" fmla="*/ 0 w 9146646"/>
              <a:gd name="connsiteY3" fmla="*/ 207673 h 2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6646" h="207673">
                <a:moveTo>
                  <a:pt x="0" y="0"/>
                </a:moveTo>
                <a:lnTo>
                  <a:pt x="9146646" y="0"/>
                </a:lnTo>
                <a:lnTo>
                  <a:pt x="9146646" y="80772"/>
                </a:lnTo>
                <a:lnTo>
                  <a:pt x="0" y="207673"/>
                </a:lnTo>
                <a:close/>
              </a:path>
            </a:pathLst>
          </a:custGeom>
          <a:solidFill>
            <a:srgbClr val="324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 b="0" i="0" dirty="0">
              <a:latin typeface="Arial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3536548-F52A-92AF-2C1A-159AF3942B7B}"/>
              </a:ext>
            </a:extLst>
          </p:cNvPr>
          <p:cNvSpPr/>
          <p:nvPr/>
        </p:nvSpPr>
        <p:spPr>
          <a:xfrm>
            <a:off x="2951163" y="1058862"/>
            <a:ext cx="6192683" cy="3492501"/>
          </a:xfrm>
          <a:prstGeom prst="rect">
            <a:avLst/>
          </a:prstGeom>
          <a:solidFill>
            <a:srgbClr val="DBD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DA8C7A7-DE52-D6FD-A854-DA08C591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45" y="1040398"/>
            <a:ext cx="8584278" cy="777248"/>
          </a:xfrm>
        </p:spPr>
        <p:txBody>
          <a:bodyPr>
            <a:normAutofit/>
          </a:bodyPr>
          <a:lstStyle/>
          <a:p>
            <a:r>
              <a:rPr lang="en-US" sz="2000" noProof="0" dirty="0"/>
              <a:t>Business areas and product ranges</a:t>
            </a:r>
            <a:endParaRPr lang="en-US" sz="2000" noProof="0" dirty="0">
              <a:highlight>
                <a:srgbClr val="FFFF00"/>
              </a:highlight>
            </a:endParaRPr>
          </a:p>
        </p:txBody>
      </p:sp>
      <p:sp>
        <p:nvSpPr>
          <p:cNvPr id="5" name="object 47">
            <a:extLst>
              <a:ext uri="{FF2B5EF4-FFF2-40B4-BE49-F238E27FC236}">
                <a16:creationId xmlns:a16="http://schemas.microsoft.com/office/drawing/2014/main" id="{DB81F4B9-CEF5-DA4A-D412-40A01A45A7C3}"/>
              </a:ext>
            </a:extLst>
          </p:cNvPr>
          <p:cNvSpPr txBox="1"/>
          <p:nvPr/>
        </p:nvSpPr>
        <p:spPr>
          <a:xfrm>
            <a:off x="3644444" y="2030467"/>
            <a:ext cx="11049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High-p</a:t>
            </a:r>
            <a:r>
              <a:rPr lang="en-US" sz="800" dirty="0">
                <a:cs typeface="Arial" panose="020B0604020202020204" pitchFamily="34" charset="0"/>
              </a:rPr>
              <a:t>erformance  </a:t>
            </a:r>
            <a:r>
              <a:rPr lang="en-US" sz="800" spc="-7" dirty="0">
                <a:cs typeface="Arial" panose="020B0604020202020204" pitchFamily="34" charset="0"/>
              </a:rPr>
              <a:t>compounds</a:t>
            </a:r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6" name="object 48">
            <a:extLst>
              <a:ext uri="{FF2B5EF4-FFF2-40B4-BE49-F238E27FC236}">
                <a16:creationId xmlns:a16="http://schemas.microsoft.com/office/drawing/2014/main" id="{6855001F-9A40-8200-405F-02D7954D32B0}"/>
              </a:ext>
            </a:extLst>
          </p:cNvPr>
          <p:cNvSpPr txBox="1"/>
          <p:nvPr/>
        </p:nvSpPr>
        <p:spPr>
          <a:xfrm>
            <a:off x="4746409" y="2030467"/>
            <a:ext cx="111601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20" dirty="0">
                <a:cs typeface="Arial" panose="020B0604020202020204" pitchFamily="34" charset="0"/>
              </a:rPr>
              <a:t>Technical  </a:t>
            </a:r>
            <a:br>
              <a:rPr lang="en-US" sz="800" spc="-20" dirty="0">
                <a:cs typeface="Arial" panose="020B0604020202020204" pitchFamily="34" charset="0"/>
              </a:rPr>
            </a:br>
            <a:r>
              <a:rPr lang="en-US" sz="800" spc="-7" dirty="0">
                <a:cs typeface="Arial" panose="020B0604020202020204" pitchFamily="34" charset="0"/>
              </a:rPr>
              <a:t>compounds</a:t>
            </a:r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7" name="object 49">
            <a:extLst>
              <a:ext uri="{FF2B5EF4-FFF2-40B4-BE49-F238E27FC236}">
                <a16:creationId xmlns:a16="http://schemas.microsoft.com/office/drawing/2014/main" id="{6A0F8559-AD22-1867-138E-21E2C4EE0852}"/>
              </a:ext>
            </a:extLst>
          </p:cNvPr>
          <p:cNvSpPr txBox="1"/>
          <p:nvPr/>
        </p:nvSpPr>
        <p:spPr>
          <a:xfrm>
            <a:off x="5859418" y="2030467"/>
            <a:ext cx="111601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Master</a:t>
            </a:r>
            <a:r>
              <a:rPr lang="en-US" sz="800" spc="-7" dirty="0">
                <a:cs typeface="Arial" panose="020B0604020202020204" pitchFamily="34" charset="0"/>
              </a:rPr>
              <a:t>batches </a:t>
            </a:r>
            <a:br>
              <a:rPr lang="en-US" sz="800" spc="-7" dirty="0">
                <a:cs typeface="Arial" panose="020B0604020202020204" pitchFamily="34" charset="0"/>
              </a:rPr>
            </a:br>
            <a:r>
              <a:rPr lang="en-US" sz="800" spc="-7" dirty="0">
                <a:cs typeface="Arial" panose="020B0604020202020204" pitchFamily="34" charset="0"/>
              </a:rPr>
              <a:t>and additives</a:t>
            </a:r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15" name="object 50">
            <a:extLst>
              <a:ext uri="{FF2B5EF4-FFF2-40B4-BE49-F238E27FC236}">
                <a16:creationId xmlns:a16="http://schemas.microsoft.com/office/drawing/2014/main" id="{8E43FE0F-107C-6D47-DC81-B2A3BAF2A713}"/>
              </a:ext>
            </a:extLst>
          </p:cNvPr>
          <p:cNvSpPr txBox="1"/>
          <p:nvPr/>
        </p:nvSpPr>
        <p:spPr>
          <a:xfrm>
            <a:off x="6972427" y="2030467"/>
            <a:ext cx="81976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Composite materials</a:t>
            </a:r>
          </a:p>
        </p:txBody>
      </p:sp>
      <p:sp>
        <p:nvSpPr>
          <p:cNvPr id="17" name="object 51">
            <a:extLst>
              <a:ext uri="{FF2B5EF4-FFF2-40B4-BE49-F238E27FC236}">
                <a16:creationId xmlns:a16="http://schemas.microsoft.com/office/drawing/2014/main" id="{CB61471F-787F-EE1F-0C3E-5F7ACBBF15D3}"/>
              </a:ext>
            </a:extLst>
          </p:cNvPr>
          <p:cNvSpPr txBox="1"/>
          <p:nvPr/>
        </p:nvSpPr>
        <p:spPr>
          <a:xfrm>
            <a:off x="8085437" y="2030467"/>
            <a:ext cx="6796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Raw materials for rubber</a:t>
            </a:r>
          </a:p>
        </p:txBody>
      </p:sp>
      <p:sp>
        <p:nvSpPr>
          <p:cNvPr id="18" name="object 71">
            <a:extLst>
              <a:ext uri="{FF2B5EF4-FFF2-40B4-BE49-F238E27FC236}">
                <a16:creationId xmlns:a16="http://schemas.microsoft.com/office/drawing/2014/main" id="{B88714D3-56C6-E7EB-D266-F947A2BFBF56}"/>
              </a:ext>
            </a:extLst>
          </p:cNvPr>
          <p:cNvSpPr txBox="1"/>
          <p:nvPr/>
        </p:nvSpPr>
        <p:spPr>
          <a:xfrm>
            <a:off x="3633400" y="3042102"/>
            <a:ext cx="1113009" cy="259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Magnesium</a:t>
            </a:r>
          </a:p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compounds</a:t>
            </a:r>
          </a:p>
        </p:txBody>
      </p:sp>
      <p:pic>
        <p:nvPicPr>
          <p:cNvPr id="19" name="Bild 16">
            <a:hlinkClick r:id="" action="ppaction://noaction"/>
            <a:extLst>
              <a:ext uri="{FF2B5EF4-FFF2-40B4-BE49-F238E27FC236}">
                <a16:creationId xmlns:a16="http://schemas.microsoft.com/office/drawing/2014/main" id="{B4013BB6-C24B-9A64-2D9C-EC3FFC7D9E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320" y="2499649"/>
            <a:ext cx="468313" cy="468313"/>
          </a:xfrm>
          <a:prstGeom prst="rect">
            <a:avLst/>
          </a:prstGeom>
          <a:ln w="19050" cap="rnd">
            <a:noFill/>
            <a:bevel/>
          </a:ln>
          <a:effectLst/>
        </p:spPr>
      </p:pic>
      <p:sp>
        <p:nvSpPr>
          <p:cNvPr id="20" name="object 72">
            <a:extLst>
              <a:ext uri="{FF2B5EF4-FFF2-40B4-BE49-F238E27FC236}">
                <a16:creationId xmlns:a16="http://schemas.microsoft.com/office/drawing/2014/main" id="{BCCB97D1-8B23-0742-C809-0B83017F9662}"/>
              </a:ext>
            </a:extLst>
          </p:cNvPr>
          <p:cNvSpPr txBox="1"/>
          <p:nvPr/>
        </p:nvSpPr>
        <p:spPr>
          <a:xfrm>
            <a:off x="5866364" y="3042102"/>
            <a:ext cx="103913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Raw materials for paints and coatings, inks, construction chemicals, adhesives and sealants</a:t>
            </a:r>
          </a:p>
        </p:txBody>
      </p:sp>
      <p:pic>
        <p:nvPicPr>
          <p:cNvPr id="21" name="Bild 38">
            <a:hlinkClick r:id="" action="ppaction://noaction"/>
            <a:extLst>
              <a:ext uri="{FF2B5EF4-FFF2-40B4-BE49-F238E27FC236}">
                <a16:creationId xmlns:a16="http://schemas.microsoft.com/office/drawing/2014/main" id="{51DEE2F6-1284-C47F-6A50-6954BDAEA3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430" y="2504539"/>
            <a:ext cx="463423" cy="4634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object 73">
            <a:extLst>
              <a:ext uri="{FF2B5EF4-FFF2-40B4-BE49-F238E27FC236}">
                <a16:creationId xmlns:a16="http://schemas.microsoft.com/office/drawing/2014/main" id="{353374FA-D52F-0DE8-D416-DA9A1A71CC49}"/>
              </a:ext>
            </a:extLst>
          </p:cNvPr>
          <p:cNvSpPr txBox="1"/>
          <p:nvPr/>
        </p:nvSpPr>
        <p:spPr>
          <a:xfrm>
            <a:off x="6975955" y="3042102"/>
            <a:ext cx="97382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Additives for m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etal working fluids</a:t>
            </a:r>
            <a:r>
              <a:rPr lang="en-US" sz="8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800" spc="-7" dirty="0">
                <a:cs typeface="Arial" panose="020B0604020202020204" pitchFamily="34" charset="0"/>
              </a:rPr>
              <a:t>lubricants and functional fluids</a:t>
            </a:r>
          </a:p>
        </p:txBody>
      </p:sp>
      <p:pic>
        <p:nvPicPr>
          <p:cNvPr id="23" name="Bild 36">
            <a:hlinkClick r:id="" action="ppaction://noaction"/>
            <a:extLst>
              <a:ext uri="{FF2B5EF4-FFF2-40B4-BE49-F238E27FC236}">
                <a16:creationId xmlns:a16="http://schemas.microsoft.com/office/drawing/2014/main" id="{B47F0347-8692-E707-24A6-9A7D6A5D26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439" y="2504888"/>
            <a:ext cx="463074" cy="4630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object 74">
            <a:extLst>
              <a:ext uri="{FF2B5EF4-FFF2-40B4-BE49-F238E27FC236}">
                <a16:creationId xmlns:a16="http://schemas.microsoft.com/office/drawing/2014/main" id="{D454FF0D-D961-B8F3-5695-F54BAF078F7B}"/>
              </a:ext>
            </a:extLst>
          </p:cNvPr>
          <p:cNvSpPr txBox="1"/>
          <p:nvPr/>
        </p:nvSpPr>
        <p:spPr>
          <a:xfrm>
            <a:off x="8085437" y="3042102"/>
            <a:ext cx="79211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Products for </a:t>
            </a:r>
            <a:br>
              <a:rPr lang="en-US" sz="800" dirty="0">
                <a:cs typeface="Arial" panose="020B0604020202020204" pitchFamily="34" charset="0"/>
              </a:rPr>
            </a:br>
            <a:r>
              <a:rPr lang="en-US" sz="800" dirty="0">
                <a:cs typeface="Arial" panose="020B0604020202020204" pitchFamily="34" charset="0"/>
              </a:rPr>
              <a:t>filtration </a:t>
            </a:r>
            <a:r>
              <a:rPr lang="en-US" sz="800" spc="-7" dirty="0">
                <a:cs typeface="Arial" panose="020B0604020202020204" pitchFamily="34" charset="0"/>
              </a:rPr>
              <a:t>and </a:t>
            </a:r>
            <a:br>
              <a:rPr lang="en-US" sz="800" spc="-7" dirty="0">
                <a:cs typeface="Arial" panose="020B0604020202020204" pitchFamily="34" charset="0"/>
              </a:rPr>
            </a:br>
            <a:r>
              <a:rPr lang="en-US" sz="800" spc="-7" dirty="0">
                <a:cs typeface="Arial" panose="020B0604020202020204" pitchFamily="34" charset="0"/>
              </a:rPr>
              <a:t>s</a:t>
            </a:r>
            <a:r>
              <a:rPr lang="en-US" sz="800" dirty="0">
                <a:cs typeface="Arial" panose="020B0604020202020204" pitchFamily="34" charset="0"/>
              </a:rPr>
              <a:t>eparation</a:t>
            </a:r>
          </a:p>
        </p:txBody>
      </p:sp>
      <p:pic>
        <p:nvPicPr>
          <p:cNvPr id="25" name="Bild 12">
            <a:hlinkClick r:id="" action="ppaction://noaction"/>
            <a:extLst>
              <a:ext uri="{FF2B5EF4-FFF2-40B4-BE49-F238E27FC236}">
                <a16:creationId xmlns:a16="http://schemas.microsoft.com/office/drawing/2014/main" id="{6C29A8BE-FB0A-1F6A-CE5C-C361BA6514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620" y="2499649"/>
            <a:ext cx="468313" cy="468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object 75">
            <a:extLst>
              <a:ext uri="{FF2B5EF4-FFF2-40B4-BE49-F238E27FC236}">
                <a16:creationId xmlns:a16="http://schemas.microsoft.com/office/drawing/2014/main" id="{53461479-E23E-2B83-A5EA-4434C0C3B9F6}"/>
              </a:ext>
            </a:extLst>
          </p:cNvPr>
          <p:cNvSpPr txBox="1"/>
          <p:nvPr/>
        </p:nvSpPr>
        <p:spPr>
          <a:xfrm>
            <a:off x="4749412" y="3042102"/>
            <a:ext cx="98129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27" dirty="0">
                <a:cs typeface="Arial" panose="020B0604020202020204" pitchFamily="34" charset="0"/>
              </a:rPr>
              <a:t>Rare earth / zirconium compounds </a:t>
            </a:r>
          </a:p>
        </p:txBody>
      </p:sp>
      <p:pic>
        <p:nvPicPr>
          <p:cNvPr id="27" name="Bild 5">
            <a:hlinkClick r:id="" action="ppaction://noaction"/>
            <a:extLst>
              <a:ext uri="{FF2B5EF4-FFF2-40B4-BE49-F238E27FC236}">
                <a16:creationId xmlns:a16="http://schemas.microsoft.com/office/drawing/2014/main" id="{330B96D8-9835-242B-CD12-75A7AC8E48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444" y="1456662"/>
            <a:ext cx="468313" cy="4683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Bild 8">
            <a:hlinkClick r:id="" action="ppaction://noaction"/>
            <a:extLst>
              <a:ext uri="{FF2B5EF4-FFF2-40B4-BE49-F238E27FC236}">
                <a16:creationId xmlns:a16="http://schemas.microsoft.com/office/drawing/2014/main" id="{F0F57629-2973-C9D1-3389-7B12FEA614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145" y="1456662"/>
            <a:ext cx="468313" cy="4683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Bild 9">
            <a:hlinkClick r:id="" action="ppaction://noaction"/>
            <a:extLst>
              <a:ext uri="{FF2B5EF4-FFF2-40B4-BE49-F238E27FC236}">
                <a16:creationId xmlns:a16="http://schemas.microsoft.com/office/drawing/2014/main" id="{E2DED678-FCDA-8951-3D2E-4276BF8558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430" y="1456662"/>
            <a:ext cx="468313" cy="4683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Bild 10">
            <a:hlinkClick r:id="rId9" action="ppaction://hlinksldjump"/>
            <a:extLst>
              <a:ext uri="{FF2B5EF4-FFF2-40B4-BE49-F238E27FC236}">
                <a16:creationId xmlns:a16="http://schemas.microsoft.com/office/drawing/2014/main" id="{F6A62A21-6723-94C3-210B-647642634A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427" y="1456662"/>
            <a:ext cx="468313" cy="4683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Bild 11">
            <a:hlinkClick r:id="" action="ppaction://noaction"/>
            <a:extLst>
              <a:ext uri="{FF2B5EF4-FFF2-40B4-BE49-F238E27FC236}">
                <a16:creationId xmlns:a16="http://schemas.microsoft.com/office/drawing/2014/main" id="{F72399AC-D603-196C-1D46-DDE742DEE74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613" y="1456662"/>
            <a:ext cx="468313" cy="468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2" name="object 71">
            <a:extLst>
              <a:ext uri="{FF2B5EF4-FFF2-40B4-BE49-F238E27FC236}">
                <a16:creationId xmlns:a16="http://schemas.microsoft.com/office/drawing/2014/main" id="{617B460C-9B3B-EFAD-AEAF-B2C6FBEE4FAB}"/>
              </a:ext>
            </a:extLst>
          </p:cNvPr>
          <p:cNvSpPr txBox="1"/>
          <p:nvPr/>
        </p:nvSpPr>
        <p:spPr>
          <a:xfrm>
            <a:off x="3623620" y="4244415"/>
            <a:ext cx="1113009" cy="259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Raw materials for</a:t>
            </a:r>
            <a:r>
              <a:rPr lang="en-US" sz="800" dirty="0">
                <a:cs typeface="Arial" panose="020B0604020202020204" pitchFamily="34" charset="0"/>
              </a:rPr>
              <a:t> </a:t>
            </a:r>
            <a:r>
              <a:rPr lang="en-US" sz="800" spc="-127" dirty="0">
                <a:cs typeface="Arial" panose="020B0604020202020204" pitchFamily="34" charset="0"/>
              </a:rPr>
              <a:t> </a:t>
            </a:r>
          </a:p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personal </a:t>
            </a:r>
            <a:r>
              <a:rPr lang="en-US" sz="800" spc="-7" dirty="0">
                <a:cs typeface="Arial" panose="020B0604020202020204" pitchFamily="34" charset="0"/>
              </a:rPr>
              <a:t>care</a:t>
            </a:r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33" name="object 72">
            <a:extLst>
              <a:ext uri="{FF2B5EF4-FFF2-40B4-BE49-F238E27FC236}">
                <a16:creationId xmlns:a16="http://schemas.microsoft.com/office/drawing/2014/main" id="{2924A218-C026-9B4C-335A-4149EE5ED17E}"/>
              </a:ext>
            </a:extLst>
          </p:cNvPr>
          <p:cNvSpPr txBox="1"/>
          <p:nvPr/>
        </p:nvSpPr>
        <p:spPr>
          <a:xfrm>
            <a:off x="6988696" y="4244415"/>
            <a:ext cx="861720" cy="259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Pharmaceutical </a:t>
            </a:r>
          </a:p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raw materials </a:t>
            </a:r>
          </a:p>
        </p:txBody>
      </p:sp>
      <p:sp>
        <p:nvSpPr>
          <p:cNvPr id="34" name="object 75">
            <a:extLst>
              <a:ext uri="{FF2B5EF4-FFF2-40B4-BE49-F238E27FC236}">
                <a16:creationId xmlns:a16="http://schemas.microsoft.com/office/drawing/2014/main" id="{62CCD63B-2696-EA0D-054D-1D142A27C9FB}"/>
              </a:ext>
            </a:extLst>
          </p:cNvPr>
          <p:cNvSpPr txBox="1"/>
          <p:nvPr/>
        </p:nvSpPr>
        <p:spPr>
          <a:xfrm>
            <a:off x="4739632" y="4244415"/>
            <a:ext cx="9738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spc="-7" dirty="0">
                <a:cs typeface="Arial" panose="020B0604020202020204" pitchFamily="34" charset="0"/>
              </a:rPr>
              <a:t>Nutrition </a:t>
            </a:r>
            <a:br>
              <a:rPr lang="en-US" sz="800" spc="-7" dirty="0">
                <a:cs typeface="Arial" panose="020B0604020202020204" pitchFamily="34" charset="0"/>
              </a:rPr>
            </a:br>
            <a:r>
              <a:rPr lang="en-US" sz="800" spc="-7" dirty="0">
                <a:cs typeface="Arial" panose="020B0604020202020204" pitchFamily="34" charset="0"/>
              </a:rPr>
              <a:t>minerals</a:t>
            </a:r>
            <a:endParaRPr lang="en-US" sz="800" dirty="0">
              <a:cs typeface="Arial" panose="020B0604020202020204" pitchFamily="34" charset="0"/>
            </a:endParaRPr>
          </a:p>
        </p:txBody>
      </p:sp>
      <p:pic>
        <p:nvPicPr>
          <p:cNvPr id="35" name="Bild 40">
            <a:hlinkClick r:id="" action="ppaction://noaction"/>
            <a:extLst>
              <a:ext uri="{FF2B5EF4-FFF2-40B4-BE49-F238E27FC236}">
                <a16:creationId xmlns:a16="http://schemas.microsoft.com/office/drawing/2014/main" id="{C13E8078-11FF-D223-9A90-1B3932F49BF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290" y="3707529"/>
            <a:ext cx="472831" cy="4728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Bild 41">
            <a:hlinkClick r:id="" action="ppaction://noaction"/>
            <a:extLst>
              <a:ext uri="{FF2B5EF4-FFF2-40B4-BE49-F238E27FC236}">
                <a16:creationId xmlns:a16="http://schemas.microsoft.com/office/drawing/2014/main" id="{EB6A8B8B-3EA0-4FDE-9860-20A31D46F02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255" y="3707529"/>
            <a:ext cx="472831" cy="4728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Bild 42">
            <a:hlinkClick r:id="" action="ppaction://noaction"/>
            <a:extLst>
              <a:ext uri="{FF2B5EF4-FFF2-40B4-BE49-F238E27FC236}">
                <a16:creationId xmlns:a16="http://schemas.microsoft.com/office/drawing/2014/main" id="{606F12AE-B179-CE76-D3FB-FDE9903EB82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586" y="3707529"/>
            <a:ext cx="472831" cy="4728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object 73">
            <a:extLst>
              <a:ext uri="{FF2B5EF4-FFF2-40B4-BE49-F238E27FC236}">
                <a16:creationId xmlns:a16="http://schemas.microsoft.com/office/drawing/2014/main" id="{FC5F63DF-AB6C-9082-2C68-D337A2F6B818}"/>
              </a:ext>
            </a:extLst>
          </p:cNvPr>
          <p:cNvSpPr txBox="1"/>
          <p:nvPr/>
        </p:nvSpPr>
        <p:spPr>
          <a:xfrm>
            <a:off x="8089680" y="4239897"/>
            <a:ext cx="7878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Products for </a:t>
            </a:r>
            <a:br>
              <a:rPr lang="en-US" sz="800" dirty="0">
                <a:cs typeface="Arial" panose="020B0604020202020204" pitchFamily="34" charset="0"/>
              </a:rPr>
            </a:br>
            <a:r>
              <a:rPr lang="en-US" sz="800" dirty="0">
                <a:cs typeface="Arial" panose="020B0604020202020204" pitchFamily="34" charset="0"/>
              </a:rPr>
              <a:t>filtration </a:t>
            </a:r>
            <a:r>
              <a:rPr lang="en-US" sz="800" spc="-7" dirty="0">
                <a:cs typeface="Arial" panose="020B0604020202020204" pitchFamily="34" charset="0"/>
              </a:rPr>
              <a:t>and </a:t>
            </a:r>
            <a:r>
              <a:rPr lang="en-US" sz="800" dirty="0">
                <a:cs typeface="Arial" panose="020B0604020202020204" pitchFamily="34" charset="0"/>
              </a:rPr>
              <a:t>separation</a:t>
            </a:r>
          </a:p>
        </p:txBody>
      </p:sp>
      <p:pic>
        <p:nvPicPr>
          <p:cNvPr id="39" name="Bild 43">
            <a:hlinkClick r:id="" action="ppaction://noaction"/>
            <a:extLst>
              <a:ext uri="{FF2B5EF4-FFF2-40B4-BE49-F238E27FC236}">
                <a16:creationId xmlns:a16="http://schemas.microsoft.com/office/drawing/2014/main" id="{8DFC86E8-3245-C45B-9E9D-43716FCDA90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047" y="3707529"/>
            <a:ext cx="468312" cy="468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0" name="object 4">
            <a:extLst>
              <a:ext uri="{FF2B5EF4-FFF2-40B4-BE49-F238E27FC236}">
                <a16:creationId xmlns:a16="http://schemas.microsoft.com/office/drawing/2014/main" id="{AEE5BBF3-81E5-7B27-7046-E354973D06E5}"/>
              </a:ext>
            </a:extLst>
          </p:cNvPr>
          <p:cNvSpPr txBox="1">
            <a:spLocks/>
          </p:cNvSpPr>
          <p:nvPr/>
        </p:nvSpPr>
        <p:spPr>
          <a:xfrm>
            <a:off x="293271" y="1452937"/>
            <a:ext cx="266382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lang="de-DE" sz="1800" spc="-53" dirty="0">
                <a:latin typeface="+mn-lt"/>
                <a:ea typeface="+mn-ea"/>
                <a:cs typeface="Helvetica"/>
              </a:rPr>
              <a:t>Plastics and Rubber</a:t>
            </a:r>
            <a:endParaRPr lang="de-DE" sz="1800" spc="-40" dirty="0">
              <a:latin typeface="+mn-lt"/>
              <a:ea typeface="+mn-ea"/>
              <a:cs typeface="Helvetica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EC10F598-6994-EBC7-D5EF-86517B1B4386}"/>
              </a:ext>
            </a:extLst>
          </p:cNvPr>
          <p:cNvSpPr txBox="1">
            <a:spLocks/>
          </p:cNvSpPr>
          <p:nvPr/>
        </p:nvSpPr>
        <p:spPr>
          <a:xfrm>
            <a:off x="272214" y="2510106"/>
            <a:ext cx="2663826" cy="56682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lang="de-DE" sz="1800" spc="-53" dirty="0">
                <a:latin typeface="+mn-lt"/>
                <a:ea typeface="+mn-ea"/>
                <a:cs typeface="Helvetica"/>
              </a:rPr>
              <a:t>Special Chemicals </a:t>
            </a:r>
            <a:r>
              <a:rPr lang="de-DE" sz="1800" spc="-53" dirty="0" err="1">
                <a:latin typeface="+mn-lt"/>
                <a:ea typeface="+mn-ea"/>
                <a:cs typeface="Helvetica"/>
              </a:rPr>
              <a:t>and</a:t>
            </a:r>
            <a:r>
              <a:rPr lang="de-DE" sz="1800" spc="-53" dirty="0">
                <a:latin typeface="+mn-lt"/>
                <a:ea typeface="+mn-ea"/>
                <a:cs typeface="Helvetica"/>
              </a:rPr>
              <a:t> </a:t>
            </a:r>
          </a:p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lang="de-DE" sz="1800" spc="-53" dirty="0">
                <a:latin typeface="+mn-lt"/>
                <a:ea typeface="+mn-ea"/>
                <a:cs typeface="Helvetica"/>
              </a:rPr>
              <a:t>Industrial Minerals</a:t>
            </a:r>
            <a:endParaRPr lang="de-DE" sz="1800" spc="-40" dirty="0">
              <a:latin typeface="+mn-lt"/>
              <a:ea typeface="+mn-ea"/>
              <a:cs typeface="Helvetica"/>
            </a:endParaRP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1C7BFDEF-BF13-AD07-BEAA-3015EABAF138}"/>
              </a:ext>
            </a:extLst>
          </p:cNvPr>
          <p:cNvSpPr txBox="1">
            <a:spLocks/>
          </p:cNvSpPr>
          <p:nvPr/>
        </p:nvSpPr>
        <p:spPr>
          <a:xfrm>
            <a:off x="293271" y="3755295"/>
            <a:ext cx="2663826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lang="de-DE" sz="1800" spc="-53" dirty="0">
                <a:latin typeface="+mn-lt"/>
                <a:ea typeface="+mn-ea"/>
                <a:cs typeface="Helvetica"/>
              </a:rPr>
              <a:t>Life Sciences</a:t>
            </a:r>
            <a:endParaRPr lang="de-DE" sz="1800" spc="-40" dirty="0">
              <a:latin typeface="+mn-lt"/>
              <a:ea typeface="+mn-ea"/>
              <a:cs typeface="Helvetica"/>
            </a:endParaRPr>
          </a:p>
        </p:txBody>
      </p:sp>
      <p:pic>
        <p:nvPicPr>
          <p:cNvPr id="43" name="Bild 12">
            <a:hlinkClick r:id="" action="ppaction://noaction"/>
            <a:extLst>
              <a:ext uri="{FF2B5EF4-FFF2-40B4-BE49-F238E27FC236}">
                <a16:creationId xmlns:a16="http://schemas.microsoft.com/office/drawing/2014/main" id="{8861205F-D95E-B247-22D5-787D3A63D2F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513" y="2504888"/>
            <a:ext cx="468313" cy="468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4" name="object 73">
            <a:extLst>
              <a:ext uri="{FF2B5EF4-FFF2-40B4-BE49-F238E27FC236}">
                <a16:creationId xmlns:a16="http://schemas.microsoft.com/office/drawing/2014/main" id="{57C396FF-B770-DBCA-8805-C75AF007DF9A}"/>
              </a:ext>
            </a:extLst>
          </p:cNvPr>
          <p:cNvSpPr txBox="1"/>
          <p:nvPr/>
        </p:nvSpPr>
        <p:spPr>
          <a:xfrm>
            <a:off x="5834063" y="4244415"/>
            <a:ext cx="11117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800" dirty="0">
                <a:cs typeface="Arial" panose="020B0604020202020204" pitchFamily="34" charset="0"/>
              </a:rPr>
              <a:t>Nutraceuticals</a:t>
            </a:r>
            <a:br>
              <a:rPr lang="en-US" sz="800" dirty="0">
                <a:cs typeface="Arial" panose="020B0604020202020204" pitchFamily="34" charset="0"/>
              </a:rPr>
            </a:br>
            <a:endParaRPr lang="en-US" sz="800" dirty="0">
              <a:cs typeface="Arial" panose="020B0604020202020204" pitchFamily="34" charset="0"/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7025CD22-2CA0-CC55-D067-62009B80E082}"/>
              </a:ext>
            </a:extLst>
          </p:cNvPr>
          <p:cNvGrpSpPr/>
          <p:nvPr/>
        </p:nvGrpSpPr>
        <p:grpSpPr>
          <a:xfrm>
            <a:off x="5840315" y="3712418"/>
            <a:ext cx="467941" cy="467941"/>
            <a:chOff x="5863106" y="3399595"/>
            <a:chExt cx="409600" cy="409600"/>
          </a:xfrm>
          <a:effectLst/>
        </p:grpSpPr>
        <p:pic>
          <p:nvPicPr>
            <p:cNvPr id="46" name="Bild 41">
              <a:hlinkClick r:id="" action="ppaction://noaction"/>
              <a:extLst>
                <a:ext uri="{FF2B5EF4-FFF2-40B4-BE49-F238E27FC236}">
                  <a16:creationId xmlns:a16="http://schemas.microsoft.com/office/drawing/2014/main" id="{115EDCD2-C019-D106-2034-7DB695C72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106" y="3399595"/>
              <a:ext cx="409600" cy="409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ECF28AC5-F472-28ED-C3A1-805B99B7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3108" y="3437126"/>
              <a:ext cx="356840" cy="334537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6B6BD91-0B8F-1F95-1F0A-2834BF410D21}"/>
              </a:ext>
            </a:extLst>
          </p:cNvPr>
          <p:cNvCxnSpPr/>
          <p:nvPr/>
        </p:nvCxnSpPr>
        <p:spPr>
          <a:xfrm>
            <a:off x="308375" y="2438733"/>
            <a:ext cx="885650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256E870-DDDA-B90E-9452-5A0F4A68FAC6}"/>
              </a:ext>
            </a:extLst>
          </p:cNvPr>
          <p:cNvCxnSpPr/>
          <p:nvPr/>
        </p:nvCxnSpPr>
        <p:spPr>
          <a:xfrm>
            <a:off x="308375" y="3657655"/>
            <a:ext cx="885650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A57B05DA-FE62-EFA5-E207-435A863A7B84}"/>
              </a:ext>
            </a:extLst>
          </p:cNvPr>
          <p:cNvGrpSpPr/>
          <p:nvPr/>
        </p:nvGrpSpPr>
        <p:grpSpPr>
          <a:xfrm>
            <a:off x="8478983" y="4659313"/>
            <a:ext cx="382640" cy="373172"/>
            <a:chOff x="8478983" y="4659313"/>
            <a:chExt cx="382640" cy="373172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C2C728E-0360-AAD0-3956-9345678DA8D6}"/>
                </a:ext>
              </a:extLst>
            </p:cNvPr>
            <p:cNvSpPr/>
            <p:nvPr userDrawn="1"/>
          </p:nvSpPr>
          <p:spPr>
            <a:xfrm>
              <a:off x="8488680" y="4666933"/>
              <a:ext cx="346273" cy="346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3B000963-86B2-5D55-5BCC-A0CDA198DC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64"/>
            <a:stretch/>
          </p:blipFill>
          <p:spPr>
            <a:xfrm>
              <a:off x="8478983" y="4659313"/>
              <a:ext cx="382640" cy="373172"/>
            </a:xfrm>
            <a:prstGeom prst="rect">
              <a:avLst/>
            </a:prstGeom>
          </p:spPr>
        </p:pic>
      </p:grp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E89B09C2-BC5F-6623-2A05-6E8B07C9B66C}"/>
              </a:ext>
            </a:extLst>
          </p:cNvPr>
          <p:cNvSpPr/>
          <p:nvPr/>
        </p:nvSpPr>
        <p:spPr>
          <a:xfrm>
            <a:off x="5834063" y="2468640"/>
            <a:ext cx="1065182" cy="1078398"/>
          </a:xfrm>
          <a:prstGeom prst="roundRect">
            <a:avLst>
              <a:gd name="adj" fmla="val 3552"/>
            </a:avLst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4CC57E0-967C-7C28-452C-7A1E91AE29BF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424497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F204B-D8AA-3417-B91A-AB3512F3D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5">
            <a:extLst>
              <a:ext uri="{FF2B5EF4-FFF2-40B4-BE49-F238E27FC236}">
                <a16:creationId xmlns:a16="http://schemas.microsoft.com/office/drawing/2014/main" id="{6F9CF747-235A-E40C-9879-97CDBB0E2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842962"/>
            <a:ext cx="9144000" cy="4300537"/>
          </a:xfrm>
          <a:prstGeom prst="rect">
            <a:avLst/>
          </a:prstGeom>
        </p:spPr>
      </p:pic>
      <p:sp>
        <p:nvSpPr>
          <p:cNvPr id="8" name="object 28">
            <a:extLst>
              <a:ext uri="{FF2B5EF4-FFF2-40B4-BE49-F238E27FC236}">
                <a16:creationId xmlns:a16="http://schemas.microsoft.com/office/drawing/2014/main" id="{3CC7D0B4-5F91-4FD3-B4A4-7FFEC4CAE366}"/>
              </a:ext>
            </a:extLst>
          </p:cNvPr>
          <p:cNvSpPr/>
          <p:nvPr/>
        </p:nvSpPr>
        <p:spPr>
          <a:xfrm>
            <a:off x="279386" y="1203325"/>
            <a:ext cx="2655570" cy="2655570"/>
          </a:xfrm>
          <a:custGeom>
            <a:avLst/>
            <a:gdLst/>
            <a:ahLst/>
            <a:cxnLst/>
            <a:rect l="l" t="t" r="r" b="b"/>
            <a:pathLst>
              <a:path w="2655570" h="2655570">
                <a:moveTo>
                  <a:pt x="1327505" y="0"/>
                </a:moveTo>
                <a:lnTo>
                  <a:pt x="1278839" y="875"/>
                </a:lnTo>
                <a:lnTo>
                  <a:pt x="1230613" y="3481"/>
                </a:lnTo>
                <a:lnTo>
                  <a:pt x="1182859" y="7789"/>
                </a:lnTo>
                <a:lnTo>
                  <a:pt x="1135606" y="13768"/>
                </a:lnTo>
                <a:lnTo>
                  <a:pt x="1088885" y="21387"/>
                </a:lnTo>
                <a:lnTo>
                  <a:pt x="1042725" y="30618"/>
                </a:lnTo>
                <a:lnTo>
                  <a:pt x="997156" y="41429"/>
                </a:lnTo>
                <a:lnTo>
                  <a:pt x="952208" y="53792"/>
                </a:lnTo>
                <a:lnTo>
                  <a:pt x="907912" y="67676"/>
                </a:lnTo>
                <a:lnTo>
                  <a:pt x="864297" y="83050"/>
                </a:lnTo>
                <a:lnTo>
                  <a:pt x="821393" y="99886"/>
                </a:lnTo>
                <a:lnTo>
                  <a:pt x="779230" y="118153"/>
                </a:lnTo>
                <a:lnTo>
                  <a:pt x="737838" y="137821"/>
                </a:lnTo>
                <a:lnTo>
                  <a:pt x="697248" y="158860"/>
                </a:lnTo>
                <a:lnTo>
                  <a:pt x="657489" y="181240"/>
                </a:lnTo>
                <a:lnTo>
                  <a:pt x="618591" y="204932"/>
                </a:lnTo>
                <a:lnTo>
                  <a:pt x="580584" y="229904"/>
                </a:lnTo>
                <a:lnTo>
                  <a:pt x="543499" y="256127"/>
                </a:lnTo>
                <a:lnTo>
                  <a:pt x="507364" y="283572"/>
                </a:lnTo>
                <a:lnTo>
                  <a:pt x="472211" y="312208"/>
                </a:lnTo>
                <a:lnTo>
                  <a:pt x="438069" y="342005"/>
                </a:lnTo>
                <a:lnTo>
                  <a:pt x="404969" y="372933"/>
                </a:lnTo>
                <a:lnTo>
                  <a:pt x="372939" y="404962"/>
                </a:lnTo>
                <a:lnTo>
                  <a:pt x="342010" y="438062"/>
                </a:lnTo>
                <a:lnTo>
                  <a:pt x="312213" y="472204"/>
                </a:lnTo>
                <a:lnTo>
                  <a:pt x="283577" y="507357"/>
                </a:lnTo>
                <a:lnTo>
                  <a:pt x="256132" y="543491"/>
                </a:lnTo>
                <a:lnTo>
                  <a:pt x="229908" y="580576"/>
                </a:lnTo>
                <a:lnTo>
                  <a:pt x="204935" y="618582"/>
                </a:lnTo>
                <a:lnTo>
                  <a:pt x="181244" y="657479"/>
                </a:lnTo>
                <a:lnTo>
                  <a:pt x="158863" y="697238"/>
                </a:lnTo>
                <a:lnTo>
                  <a:pt x="137824" y="737828"/>
                </a:lnTo>
                <a:lnTo>
                  <a:pt x="118155" y="779219"/>
                </a:lnTo>
                <a:lnTo>
                  <a:pt x="99888" y="821382"/>
                </a:lnTo>
                <a:lnTo>
                  <a:pt x="83052" y="864285"/>
                </a:lnTo>
                <a:lnTo>
                  <a:pt x="67677" y="907900"/>
                </a:lnTo>
                <a:lnTo>
                  <a:pt x="53793" y="952197"/>
                </a:lnTo>
                <a:lnTo>
                  <a:pt x="41430" y="997144"/>
                </a:lnTo>
                <a:lnTo>
                  <a:pt x="30618" y="1042713"/>
                </a:lnTo>
                <a:lnTo>
                  <a:pt x="21387" y="1088873"/>
                </a:lnTo>
                <a:lnTo>
                  <a:pt x="13768" y="1135594"/>
                </a:lnTo>
                <a:lnTo>
                  <a:pt x="7789" y="1182847"/>
                </a:lnTo>
                <a:lnTo>
                  <a:pt x="3482" y="1230601"/>
                </a:lnTo>
                <a:lnTo>
                  <a:pt x="875" y="1278826"/>
                </a:lnTo>
                <a:lnTo>
                  <a:pt x="0" y="1327492"/>
                </a:lnTo>
                <a:lnTo>
                  <a:pt x="875" y="1376159"/>
                </a:lnTo>
                <a:lnTo>
                  <a:pt x="3482" y="1424384"/>
                </a:lnTo>
                <a:lnTo>
                  <a:pt x="7789" y="1472138"/>
                </a:lnTo>
                <a:lnTo>
                  <a:pt x="13768" y="1519391"/>
                </a:lnTo>
                <a:lnTo>
                  <a:pt x="21387" y="1566112"/>
                </a:lnTo>
                <a:lnTo>
                  <a:pt x="30618" y="1612273"/>
                </a:lnTo>
                <a:lnTo>
                  <a:pt x="41430" y="1657842"/>
                </a:lnTo>
                <a:lnTo>
                  <a:pt x="53793" y="1702789"/>
                </a:lnTo>
                <a:lnTo>
                  <a:pt x="67677" y="1747086"/>
                </a:lnTo>
                <a:lnTo>
                  <a:pt x="83052" y="1790701"/>
                </a:lnTo>
                <a:lnTo>
                  <a:pt x="99888" y="1833605"/>
                </a:lnTo>
                <a:lnTo>
                  <a:pt x="118155" y="1875768"/>
                </a:lnTo>
                <a:lnTo>
                  <a:pt x="137824" y="1917159"/>
                </a:lnTo>
                <a:lnTo>
                  <a:pt x="158863" y="1957750"/>
                </a:lnTo>
                <a:lnTo>
                  <a:pt x="181244" y="1997509"/>
                </a:lnTo>
                <a:lnTo>
                  <a:pt x="204935" y="2036407"/>
                </a:lnTo>
                <a:lnTo>
                  <a:pt x="229908" y="2074413"/>
                </a:lnTo>
                <a:lnTo>
                  <a:pt x="256132" y="2111499"/>
                </a:lnTo>
                <a:lnTo>
                  <a:pt x="283577" y="2147633"/>
                </a:lnTo>
                <a:lnTo>
                  <a:pt x="312213" y="2182786"/>
                </a:lnTo>
                <a:lnTo>
                  <a:pt x="342010" y="2216928"/>
                </a:lnTo>
                <a:lnTo>
                  <a:pt x="372939" y="2250029"/>
                </a:lnTo>
                <a:lnTo>
                  <a:pt x="404969" y="2282059"/>
                </a:lnTo>
                <a:lnTo>
                  <a:pt x="438069" y="2312987"/>
                </a:lnTo>
                <a:lnTo>
                  <a:pt x="472211" y="2342784"/>
                </a:lnTo>
                <a:lnTo>
                  <a:pt x="507364" y="2371421"/>
                </a:lnTo>
                <a:lnTo>
                  <a:pt x="543499" y="2398866"/>
                </a:lnTo>
                <a:lnTo>
                  <a:pt x="580584" y="2425090"/>
                </a:lnTo>
                <a:lnTo>
                  <a:pt x="618591" y="2450062"/>
                </a:lnTo>
                <a:lnTo>
                  <a:pt x="657489" y="2473754"/>
                </a:lnTo>
                <a:lnTo>
                  <a:pt x="697248" y="2496134"/>
                </a:lnTo>
                <a:lnTo>
                  <a:pt x="737838" y="2517174"/>
                </a:lnTo>
                <a:lnTo>
                  <a:pt x="779230" y="2536842"/>
                </a:lnTo>
                <a:lnTo>
                  <a:pt x="821393" y="2555109"/>
                </a:lnTo>
                <a:lnTo>
                  <a:pt x="864297" y="2571946"/>
                </a:lnTo>
                <a:lnTo>
                  <a:pt x="907912" y="2587321"/>
                </a:lnTo>
                <a:lnTo>
                  <a:pt x="952208" y="2601205"/>
                </a:lnTo>
                <a:lnTo>
                  <a:pt x="997156" y="2613567"/>
                </a:lnTo>
                <a:lnTo>
                  <a:pt x="1042725" y="2624379"/>
                </a:lnTo>
                <a:lnTo>
                  <a:pt x="1088885" y="2633610"/>
                </a:lnTo>
                <a:lnTo>
                  <a:pt x="1135606" y="2641230"/>
                </a:lnTo>
                <a:lnTo>
                  <a:pt x="1182859" y="2647208"/>
                </a:lnTo>
                <a:lnTo>
                  <a:pt x="1230613" y="2651516"/>
                </a:lnTo>
                <a:lnTo>
                  <a:pt x="1278839" y="2654122"/>
                </a:lnTo>
                <a:lnTo>
                  <a:pt x="1327505" y="2654998"/>
                </a:lnTo>
                <a:lnTo>
                  <a:pt x="1376172" y="2654122"/>
                </a:lnTo>
                <a:lnTo>
                  <a:pt x="1424397" y="2651516"/>
                </a:lnTo>
                <a:lnTo>
                  <a:pt x="1472151" y="2647208"/>
                </a:lnTo>
                <a:lnTo>
                  <a:pt x="1519404" y="2641230"/>
                </a:lnTo>
                <a:lnTo>
                  <a:pt x="1566125" y="2633610"/>
                </a:lnTo>
                <a:lnTo>
                  <a:pt x="1612285" y="2624379"/>
                </a:lnTo>
                <a:lnTo>
                  <a:pt x="1657854" y="2613567"/>
                </a:lnTo>
                <a:lnTo>
                  <a:pt x="1702802" y="2601205"/>
                </a:lnTo>
                <a:lnTo>
                  <a:pt x="1747098" y="2587321"/>
                </a:lnTo>
                <a:lnTo>
                  <a:pt x="1790714" y="2571946"/>
                </a:lnTo>
                <a:lnTo>
                  <a:pt x="1833618" y="2555109"/>
                </a:lnTo>
                <a:lnTo>
                  <a:pt x="1875780" y="2536842"/>
                </a:lnTo>
                <a:lnTo>
                  <a:pt x="1917172" y="2517174"/>
                </a:lnTo>
                <a:lnTo>
                  <a:pt x="1957762" y="2496134"/>
                </a:lnTo>
                <a:lnTo>
                  <a:pt x="1997521" y="2473754"/>
                </a:lnTo>
                <a:lnTo>
                  <a:pt x="2036419" y="2450062"/>
                </a:lnTo>
                <a:lnTo>
                  <a:pt x="2074426" y="2425090"/>
                </a:lnTo>
                <a:lnTo>
                  <a:pt x="2111511" y="2398866"/>
                </a:lnTo>
                <a:lnTo>
                  <a:pt x="2147646" y="2371421"/>
                </a:lnTo>
                <a:lnTo>
                  <a:pt x="2182799" y="2342784"/>
                </a:lnTo>
                <a:lnTo>
                  <a:pt x="2216941" y="2312987"/>
                </a:lnTo>
                <a:lnTo>
                  <a:pt x="2250042" y="2282059"/>
                </a:lnTo>
                <a:lnTo>
                  <a:pt x="2282071" y="2250029"/>
                </a:lnTo>
                <a:lnTo>
                  <a:pt x="2313000" y="2216928"/>
                </a:lnTo>
                <a:lnTo>
                  <a:pt x="2342797" y="2182786"/>
                </a:lnTo>
                <a:lnTo>
                  <a:pt x="2371433" y="2147633"/>
                </a:lnTo>
                <a:lnTo>
                  <a:pt x="2398878" y="2111499"/>
                </a:lnTo>
                <a:lnTo>
                  <a:pt x="2425102" y="2074413"/>
                </a:lnTo>
                <a:lnTo>
                  <a:pt x="2450075" y="2036407"/>
                </a:lnTo>
                <a:lnTo>
                  <a:pt x="2473767" y="1997509"/>
                </a:lnTo>
                <a:lnTo>
                  <a:pt x="2496147" y="1957750"/>
                </a:lnTo>
                <a:lnTo>
                  <a:pt x="2517187" y="1917159"/>
                </a:lnTo>
                <a:lnTo>
                  <a:pt x="2536855" y="1875768"/>
                </a:lnTo>
                <a:lnTo>
                  <a:pt x="2555122" y="1833605"/>
                </a:lnTo>
                <a:lnTo>
                  <a:pt x="2571958" y="1790701"/>
                </a:lnTo>
                <a:lnTo>
                  <a:pt x="2587333" y="1747086"/>
                </a:lnTo>
                <a:lnTo>
                  <a:pt x="2601217" y="1702789"/>
                </a:lnTo>
                <a:lnTo>
                  <a:pt x="2613580" y="1657842"/>
                </a:lnTo>
                <a:lnTo>
                  <a:pt x="2624392" y="1612273"/>
                </a:lnTo>
                <a:lnTo>
                  <a:pt x="2633623" y="1566112"/>
                </a:lnTo>
                <a:lnTo>
                  <a:pt x="2641242" y="1519391"/>
                </a:lnTo>
                <a:lnTo>
                  <a:pt x="2647221" y="1472138"/>
                </a:lnTo>
                <a:lnTo>
                  <a:pt x="2651529" y="1424384"/>
                </a:lnTo>
                <a:lnTo>
                  <a:pt x="2654135" y="1376159"/>
                </a:lnTo>
                <a:lnTo>
                  <a:pt x="2655011" y="1327492"/>
                </a:lnTo>
                <a:lnTo>
                  <a:pt x="2654135" y="1278826"/>
                </a:lnTo>
                <a:lnTo>
                  <a:pt x="2651529" y="1230601"/>
                </a:lnTo>
                <a:lnTo>
                  <a:pt x="2647221" y="1182847"/>
                </a:lnTo>
                <a:lnTo>
                  <a:pt x="2641242" y="1135594"/>
                </a:lnTo>
                <a:lnTo>
                  <a:pt x="2633623" y="1088873"/>
                </a:lnTo>
                <a:lnTo>
                  <a:pt x="2624392" y="1042713"/>
                </a:lnTo>
                <a:lnTo>
                  <a:pt x="2613580" y="997144"/>
                </a:lnTo>
                <a:lnTo>
                  <a:pt x="2601217" y="952197"/>
                </a:lnTo>
                <a:lnTo>
                  <a:pt x="2587333" y="907900"/>
                </a:lnTo>
                <a:lnTo>
                  <a:pt x="2571958" y="864285"/>
                </a:lnTo>
                <a:lnTo>
                  <a:pt x="2555122" y="821382"/>
                </a:lnTo>
                <a:lnTo>
                  <a:pt x="2536855" y="779219"/>
                </a:lnTo>
                <a:lnTo>
                  <a:pt x="2517187" y="737828"/>
                </a:lnTo>
                <a:lnTo>
                  <a:pt x="2496147" y="697238"/>
                </a:lnTo>
                <a:lnTo>
                  <a:pt x="2473767" y="657479"/>
                </a:lnTo>
                <a:lnTo>
                  <a:pt x="2450075" y="618582"/>
                </a:lnTo>
                <a:lnTo>
                  <a:pt x="2425102" y="580576"/>
                </a:lnTo>
                <a:lnTo>
                  <a:pt x="2398878" y="543491"/>
                </a:lnTo>
                <a:lnTo>
                  <a:pt x="2371433" y="507357"/>
                </a:lnTo>
                <a:lnTo>
                  <a:pt x="2342797" y="472204"/>
                </a:lnTo>
                <a:lnTo>
                  <a:pt x="2313000" y="438062"/>
                </a:lnTo>
                <a:lnTo>
                  <a:pt x="2282071" y="404962"/>
                </a:lnTo>
                <a:lnTo>
                  <a:pt x="2250042" y="372933"/>
                </a:lnTo>
                <a:lnTo>
                  <a:pt x="2216941" y="342005"/>
                </a:lnTo>
                <a:lnTo>
                  <a:pt x="2182799" y="312208"/>
                </a:lnTo>
                <a:lnTo>
                  <a:pt x="2147646" y="283572"/>
                </a:lnTo>
                <a:lnTo>
                  <a:pt x="2111511" y="256127"/>
                </a:lnTo>
                <a:lnTo>
                  <a:pt x="2074426" y="229904"/>
                </a:lnTo>
                <a:lnTo>
                  <a:pt x="2036419" y="204932"/>
                </a:lnTo>
                <a:lnTo>
                  <a:pt x="1997521" y="181240"/>
                </a:lnTo>
                <a:lnTo>
                  <a:pt x="1957762" y="158860"/>
                </a:lnTo>
                <a:lnTo>
                  <a:pt x="1917172" y="137821"/>
                </a:lnTo>
                <a:lnTo>
                  <a:pt x="1875780" y="118153"/>
                </a:lnTo>
                <a:lnTo>
                  <a:pt x="1833618" y="99886"/>
                </a:lnTo>
                <a:lnTo>
                  <a:pt x="1790714" y="83050"/>
                </a:lnTo>
                <a:lnTo>
                  <a:pt x="1747098" y="67676"/>
                </a:lnTo>
                <a:lnTo>
                  <a:pt x="1702802" y="53792"/>
                </a:lnTo>
                <a:lnTo>
                  <a:pt x="1657854" y="41429"/>
                </a:lnTo>
                <a:lnTo>
                  <a:pt x="1612285" y="30618"/>
                </a:lnTo>
                <a:lnTo>
                  <a:pt x="1566125" y="21387"/>
                </a:lnTo>
                <a:lnTo>
                  <a:pt x="1519404" y="13768"/>
                </a:lnTo>
                <a:lnTo>
                  <a:pt x="1472151" y="7789"/>
                </a:lnTo>
                <a:lnTo>
                  <a:pt x="1424397" y="3481"/>
                </a:lnTo>
                <a:lnTo>
                  <a:pt x="1376172" y="875"/>
                </a:lnTo>
                <a:lnTo>
                  <a:pt x="1327505" y="0"/>
                </a:lnTo>
                <a:close/>
              </a:path>
            </a:pathLst>
          </a:custGeom>
          <a:solidFill>
            <a:srgbClr val="C30045">
              <a:alpha val="80000"/>
            </a:srgbClr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srgbClr val="C30045"/>
              </a:solidFill>
              <a:latin typeface="Arial" charset="0"/>
            </a:endParaRPr>
          </a:p>
        </p:txBody>
      </p:sp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0BE44D68-0578-C52D-F1E3-9FF8570497AF}"/>
              </a:ext>
            </a:extLst>
          </p:cNvPr>
          <p:cNvSpPr/>
          <p:nvPr/>
        </p:nvSpPr>
        <p:spPr>
          <a:xfrm>
            <a:off x="1" y="842963"/>
            <a:ext cx="9144000" cy="121065"/>
          </a:xfrm>
          <a:custGeom>
            <a:avLst/>
            <a:gdLst>
              <a:gd name="connsiteX0" fmla="*/ 0 w 9146646"/>
              <a:gd name="connsiteY0" fmla="*/ 0 h 207673"/>
              <a:gd name="connsiteX1" fmla="*/ 9146646 w 9146646"/>
              <a:gd name="connsiteY1" fmla="*/ 0 h 207673"/>
              <a:gd name="connsiteX2" fmla="*/ 9146646 w 9146646"/>
              <a:gd name="connsiteY2" fmla="*/ 80772 h 207673"/>
              <a:gd name="connsiteX3" fmla="*/ 0 w 9146646"/>
              <a:gd name="connsiteY3" fmla="*/ 207673 h 2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6646" h="207673">
                <a:moveTo>
                  <a:pt x="0" y="0"/>
                </a:moveTo>
                <a:lnTo>
                  <a:pt x="9146646" y="0"/>
                </a:lnTo>
                <a:lnTo>
                  <a:pt x="9146646" y="80772"/>
                </a:lnTo>
                <a:lnTo>
                  <a:pt x="0" y="207673"/>
                </a:lnTo>
                <a:close/>
              </a:path>
            </a:pathLst>
          </a:custGeom>
          <a:solidFill>
            <a:srgbClr val="324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 b="0" i="0" dirty="0">
              <a:latin typeface="Arial" charset="0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19D053E-E3C5-4FBA-D5A5-D990984F28EA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705ADBA8-1202-2E2A-A2B5-F23E6271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39" y="1784711"/>
            <a:ext cx="2655570" cy="1780124"/>
          </a:xfrm>
        </p:spPr>
        <p:txBody>
          <a:bodyPr>
            <a:normAutofit/>
          </a:bodyPr>
          <a:lstStyle/>
          <a:p>
            <a:r>
              <a:rPr lang="en-US" sz="1600" noProof="0" dirty="0">
                <a:effectLst/>
                <a:latin typeface="Arial"/>
                <a:ea typeface="Aptos" panose="020B0004020202020204" pitchFamily="34" charset="0"/>
                <a:cs typeface="Arial"/>
              </a:rPr>
              <a:t>Use of</a:t>
            </a: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  <a:t>Wollastonite</a:t>
            </a: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br>
              <a:rPr lang="en-US" sz="2200" noProof="0" dirty="0">
                <a:effectLst/>
                <a:latin typeface="Arial"/>
                <a:ea typeface="Aptos" panose="020B0004020202020204" pitchFamily="34" charset="0"/>
                <a:cs typeface="Arial"/>
              </a:rPr>
            </a:br>
            <a:r>
              <a:rPr lang="en-US" sz="1600" noProof="0" dirty="0">
                <a:effectLst/>
                <a:latin typeface="Arial"/>
                <a:ea typeface="Aptos" panose="020B0004020202020204" pitchFamily="34" charset="0"/>
                <a:cs typeface="Arial"/>
              </a:rPr>
              <a:t>as functional filler in coatings</a:t>
            </a:r>
            <a:endParaRPr lang="en-US" noProof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67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E5279-87F9-8548-431F-10C15CA08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4">
            <a:extLst>
              <a:ext uri="{FF2B5EF4-FFF2-40B4-BE49-F238E27FC236}">
                <a16:creationId xmlns:a16="http://schemas.microsoft.com/office/drawing/2014/main" id="{85237931-A950-2637-71A6-3670BECF0AA1}"/>
              </a:ext>
            </a:extLst>
          </p:cNvPr>
          <p:cNvGrpSpPr>
            <a:grpSpLocks/>
          </p:cNvGrpSpPr>
          <p:nvPr/>
        </p:nvGrpSpPr>
        <p:grpSpPr>
          <a:xfrm rot="5400000">
            <a:off x="-1022529" y="1300424"/>
            <a:ext cx="4937760" cy="2518751"/>
            <a:chOff x="5726386" y="1301526"/>
            <a:chExt cx="3090046" cy="2528752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5" name="Abgerundetes Rechteck 13">
              <a:extLst>
                <a:ext uri="{FF2B5EF4-FFF2-40B4-BE49-F238E27FC236}">
                  <a16:creationId xmlns:a16="http://schemas.microsoft.com/office/drawing/2014/main" id="{869D9ED5-0895-8699-CC41-8A712B56249C}"/>
                </a:ext>
              </a:extLst>
            </p:cNvPr>
            <p:cNvSpPr/>
            <p:nvPr/>
          </p:nvSpPr>
          <p:spPr>
            <a:xfrm>
              <a:off x="5726386" y="1783687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Abgerundetes Rechteck 15">
              <a:extLst>
                <a:ext uri="{FF2B5EF4-FFF2-40B4-BE49-F238E27FC236}">
                  <a16:creationId xmlns:a16="http://schemas.microsoft.com/office/drawing/2014/main" id="{8CEBE10F-7D11-7379-85EE-FE0D31F09D95}"/>
                </a:ext>
              </a:extLst>
            </p:cNvPr>
            <p:cNvSpPr/>
            <p:nvPr/>
          </p:nvSpPr>
          <p:spPr>
            <a:xfrm>
              <a:off x="6532706" y="1301526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bgerundetes Rechteck 16">
              <a:extLst>
                <a:ext uri="{FF2B5EF4-FFF2-40B4-BE49-F238E27FC236}">
                  <a16:creationId xmlns:a16="http://schemas.microsoft.com/office/drawing/2014/main" id="{71A7F11D-BDE1-DCA0-D472-4A4C21236D68}"/>
                </a:ext>
              </a:extLst>
            </p:cNvPr>
            <p:cNvSpPr/>
            <p:nvPr/>
          </p:nvSpPr>
          <p:spPr>
            <a:xfrm>
              <a:off x="7339026" y="1782923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Abgerundetes Rechteck 17">
              <a:extLst>
                <a:ext uri="{FF2B5EF4-FFF2-40B4-BE49-F238E27FC236}">
                  <a16:creationId xmlns:a16="http://schemas.microsoft.com/office/drawing/2014/main" id="{313282EA-CF43-082E-221D-1980A1ABD72F}"/>
                </a:ext>
              </a:extLst>
            </p:cNvPr>
            <p:cNvSpPr/>
            <p:nvPr/>
          </p:nvSpPr>
          <p:spPr>
            <a:xfrm>
              <a:off x="8145346" y="1301526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33293780-41F0-6ED5-ACF1-D8440B25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Summary</a:t>
            </a:r>
            <a:endParaRPr lang="en-US" noProof="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60FF16DE-AC07-3C0A-8195-9E375EC876FB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What’s in a coating?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Focus on fillers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Functional fillers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is Wollastonite?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Sample formulations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Benefits of Wollastonite in coatings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B3CD43FF-AF5F-8CF4-8745-420C10235759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12587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3FACC-8314-13D8-F2A1-1190F1A8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4">
            <a:extLst>
              <a:ext uri="{FF2B5EF4-FFF2-40B4-BE49-F238E27FC236}">
                <a16:creationId xmlns:a16="http://schemas.microsoft.com/office/drawing/2014/main" id="{C1017134-8C31-59FD-DFFE-91D11A49ED89}"/>
              </a:ext>
            </a:extLst>
          </p:cNvPr>
          <p:cNvGrpSpPr>
            <a:grpSpLocks/>
          </p:cNvGrpSpPr>
          <p:nvPr/>
        </p:nvGrpSpPr>
        <p:grpSpPr>
          <a:xfrm rot="5400000">
            <a:off x="-1022529" y="1300424"/>
            <a:ext cx="4937760" cy="2518751"/>
            <a:chOff x="5726386" y="1301526"/>
            <a:chExt cx="3090046" cy="2528752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5" name="Abgerundetes Rechteck 13">
              <a:extLst>
                <a:ext uri="{FF2B5EF4-FFF2-40B4-BE49-F238E27FC236}">
                  <a16:creationId xmlns:a16="http://schemas.microsoft.com/office/drawing/2014/main" id="{A9A07A21-CD3C-2955-C03D-E45F1EE65D73}"/>
                </a:ext>
              </a:extLst>
            </p:cNvPr>
            <p:cNvSpPr/>
            <p:nvPr/>
          </p:nvSpPr>
          <p:spPr>
            <a:xfrm>
              <a:off x="5726386" y="1783687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Abgerundetes Rechteck 15">
              <a:extLst>
                <a:ext uri="{FF2B5EF4-FFF2-40B4-BE49-F238E27FC236}">
                  <a16:creationId xmlns:a16="http://schemas.microsoft.com/office/drawing/2014/main" id="{FB634067-8E2A-39E7-0794-46770A2865EB}"/>
                </a:ext>
              </a:extLst>
            </p:cNvPr>
            <p:cNvSpPr/>
            <p:nvPr/>
          </p:nvSpPr>
          <p:spPr>
            <a:xfrm>
              <a:off x="6532706" y="1301526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bgerundetes Rechteck 16">
              <a:extLst>
                <a:ext uri="{FF2B5EF4-FFF2-40B4-BE49-F238E27FC236}">
                  <a16:creationId xmlns:a16="http://schemas.microsoft.com/office/drawing/2014/main" id="{0CD43000-6A1D-07EC-E3F2-94EE623AB325}"/>
                </a:ext>
              </a:extLst>
            </p:cNvPr>
            <p:cNvSpPr/>
            <p:nvPr/>
          </p:nvSpPr>
          <p:spPr>
            <a:xfrm>
              <a:off x="7339026" y="1782923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Abgerundetes Rechteck 17">
              <a:extLst>
                <a:ext uri="{FF2B5EF4-FFF2-40B4-BE49-F238E27FC236}">
                  <a16:creationId xmlns:a16="http://schemas.microsoft.com/office/drawing/2014/main" id="{D21D0ECB-37C2-B580-C683-7E72D9C20F03}"/>
                </a:ext>
              </a:extLst>
            </p:cNvPr>
            <p:cNvSpPr/>
            <p:nvPr/>
          </p:nvSpPr>
          <p:spPr>
            <a:xfrm>
              <a:off x="8145346" y="1301526"/>
              <a:ext cx="671086" cy="2046591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7B4FABBC-5DE9-025D-AC6F-FA73E62F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What‘s in a coating?</a:t>
            </a:r>
            <a:endParaRPr lang="en-US" noProof="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4E350998-CCD5-2217-40C5-5CF2C57DCC94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Coatings are materials applied to surfaces to form solid, continuous, adherent films or barriers, that enhance, beautify, or protect them</a:t>
            </a: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The main components of a coating are</a:t>
            </a:r>
          </a:p>
          <a:p>
            <a:pPr lvl="1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Binders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Pigments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Extenders or Fillers</a:t>
            </a:r>
          </a:p>
          <a:p>
            <a:pPr lvl="2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Cost reduction</a:t>
            </a:r>
          </a:p>
          <a:p>
            <a:pPr lvl="2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Enhancement of mechanical performance</a:t>
            </a:r>
          </a:p>
          <a:p>
            <a:pPr lvl="2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Gloss and texture control</a:t>
            </a:r>
          </a:p>
          <a:p>
            <a:pPr lvl="2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Rheology control</a:t>
            </a:r>
          </a:p>
          <a:p>
            <a:pPr lvl="2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Improvement of chemical and thermal performance</a:t>
            </a:r>
          </a:p>
          <a:p>
            <a:pPr lvl="2" indent="-177800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Functional effects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Solvents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lang="en-US" sz="1400" dirty="0">
                <a:solidFill>
                  <a:prstClr val="black"/>
                </a:solidFill>
              </a:rPr>
              <a:t>Miscellaneous Additives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060B73B8-E97A-BFBA-76ED-B71EB25BA141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Lehmann&amp;Voss&amp;Co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34692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0C870-4146-A501-91DD-73B116E77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dhesives and Sealants| Hakada">
            <a:extLst>
              <a:ext uri="{FF2B5EF4-FFF2-40B4-BE49-F238E27FC236}">
                <a16:creationId xmlns:a16="http://schemas.microsoft.com/office/drawing/2014/main" id="{A45AE719-4A35-481E-1478-C44E685B5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1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30D8F90-6DDB-8663-12F8-4AD9CA17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What’s in a coating?</a:t>
            </a:r>
            <a:br>
              <a:rPr lang="en-US" sz="2200" noProof="0" dirty="0"/>
            </a:br>
            <a:br>
              <a:rPr lang="en-US" sz="2200" noProof="0" dirty="0"/>
            </a:br>
            <a:r>
              <a:rPr lang="en-US" noProof="0" dirty="0"/>
              <a:t>Functional fillers</a:t>
            </a: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1E421587-8E80-70C0-6E34-7D493417BE41}"/>
              </a:ext>
            </a:extLst>
          </p:cNvPr>
          <p:cNvSpPr txBox="1">
            <a:spLocks/>
          </p:cNvSpPr>
          <p:nvPr/>
        </p:nvSpPr>
        <p:spPr>
          <a:xfrm>
            <a:off x="3311156" y="1049392"/>
            <a:ext cx="5472847" cy="3490542"/>
          </a:xfrm>
          <a:prstGeom prst="rect">
            <a:avLst/>
          </a:prstGeom>
          <a:ln>
            <a:noFill/>
          </a:ln>
        </p:spPr>
        <p:txBody>
          <a:bodyPr vert="horz" lIns="90000" tIns="180000" rIns="0" bIns="180000" rtlCol="0">
            <a:no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Font typeface="Calibri Light" panose="020F0302020204030204" pitchFamily="34" charset="0"/>
              <a:buChar char="‐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Functional fillers are ingredients used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 just to reduce cost or bulk up the formulation, but</a:t>
            </a:r>
          </a:p>
          <a:p>
            <a:pPr lvl="1" indent="-177800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 enhance specific properties or performance of the coating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Unlike inert or extender fillers, functional fillers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prstClr val="black">
                  <a:lumMod val="50000"/>
                  <a:lumOff val="50000"/>
                </a:prstClr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play active roles in improving physical, chemical, or mechanical characteristics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CAEC99D-D560-E81F-1A7D-8F282A01B2B0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Lehmann&amp;Voss&amp;Co. KG</a:t>
            </a:r>
          </a:p>
        </p:txBody>
      </p:sp>
      <p:graphicFrame>
        <p:nvGraphicFramePr>
          <p:cNvPr id="4" name="Tabelle 9">
            <a:extLst>
              <a:ext uri="{FF2B5EF4-FFF2-40B4-BE49-F238E27FC236}">
                <a16:creationId xmlns:a16="http://schemas.microsoft.com/office/drawing/2014/main" id="{6E77E21B-5460-C847-9F7A-0A52D8AAE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146636"/>
              </p:ext>
            </p:extLst>
          </p:nvPr>
        </p:nvGraphicFramePr>
        <p:xfrm>
          <a:off x="3073426" y="3008979"/>
          <a:ext cx="59436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496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2439164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93940">
                  <a:extLst>
                    <a:ext uri="{9D8B030D-6E8A-4147-A177-3AD203B41FA5}">
                      <a16:colId xmlns:a16="http://schemas.microsoft.com/office/drawing/2014/main" val="373435505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Type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Main purpose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Impact on properties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Inert (extender)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Reduce cost, add bulk, adjust gloss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Minimal active role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Functional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Improve performance and durability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Active contribution to functionality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6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B498-D2A7-59F6-80F6-D4FF6BFFD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dhesives and Sealants| Hakada">
            <a:extLst>
              <a:ext uri="{FF2B5EF4-FFF2-40B4-BE49-F238E27FC236}">
                <a16:creationId xmlns:a16="http://schemas.microsoft.com/office/drawing/2014/main" id="{9858D9ED-CA90-EBFB-D3E5-462574425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1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7372364B-EC6C-7F6F-47BF-6E3639202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023989"/>
              </p:ext>
            </p:extLst>
          </p:nvPr>
        </p:nvGraphicFramePr>
        <p:xfrm>
          <a:off x="3073426" y="523174"/>
          <a:ext cx="594360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496">
                  <a:extLst>
                    <a:ext uri="{9D8B030D-6E8A-4147-A177-3AD203B41FA5}">
                      <a16:colId xmlns:a16="http://schemas.microsoft.com/office/drawing/2014/main" val="452087274"/>
                    </a:ext>
                  </a:extLst>
                </a:gridCol>
                <a:gridCol w="2439164">
                  <a:extLst>
                    <a:ext uri="{9D8B030D-6E8A-4147-A177-3AD203B41FA5}">
                      <a16:colId xmlns:a16="http://schemas.microsoft.com/office/drawing/2014/main" val="3613232247"/>
                    </a:ext>
                  </a:extLst>
                </a:gridCol>
                <a:gridCol w="2093940">
                  <a:extLst>
                    <a:ext uri="{9D8B030D-6E8A-4147-A177-3AD203B41FA5}">
                      <a16:colId xmlns:a16="http://schemas.microsoft.com/office/drawing/2014/main" val="373435505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Function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Examples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3748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Barrier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Control permeability to moisture, gases, or chemicals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Talc, mica, clay, 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0889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Corrosion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Improve corrosion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Zinc phosphate, calcium zinc molybdate, wollastonite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93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Flame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Reduce flammability or improve substrate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Aluminum trihydrate, magnesium hydroxide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0618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UV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Protect substrate and coating from UV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Titanium dioxide, zinc oxide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99873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Electrical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Make coatings conductive or dissipative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Carbon black, graphite, carbon nanotubes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9261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Thermal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Improve heat dissipation or insulation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Boron nitride, aluminum oxide, silica, hollow microspheres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13763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Slip/Traction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Provide texture or grip to surfaces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Silica sand, corundum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2774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Scratch &amp; abrasion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Increase hardness and improve wear resistance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Silica, alumina, solid microspheres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4191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Rheology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Control flow, sag, and settling during storage and application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Fumed silica, organoclays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210469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A77FB3D3-67A6-5869-D10F-5164B28A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1" y="1"/>
            <a:ext cx="6192837" cy="1043939"/>
          </a:xfrm>
        </p:spPr>
        <p:txBody>
          <a:bodyPr lIns="180000" tIns="90000">
            <a:noAutofit/>
          </a:bodyPr>
          <a:lstStyle/>
          <a:p>
            <a:r>
              <a:rPr lang="en-US" sz="2200" noProof="0" dirty="0"/>
              <a:t>Functional fillers</a:t>
            </a:r>
            <a:endParaRPr lang="en-US" noProof="0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2FAF4EF9-9E63-EE1A-4AEC-395508E07735}"/>
              </a:ext>
            </a:extLst>
          </p:cNvPr>
          <p:cNvSpPr txBox="1">
            <a:spLocks/>
          </p:cNvSpPr>
          <p:nvPr/>
        </p:nvSpPr>
        <p:spPr>
          <a:xfrm>
            <a:off x="287338" y="4754428"/>
            <a:ext cx="2663825" cy="2447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©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Lehmann&amp;Voss&amp;Co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 KG</a:t>
            </a:r>
          </a:p>
        </p:txBody>
      </p:sp>
    </p:spTree>
    <p:extLst>
      <p:ext uri="{BB962C8B-B14F-4D97-AF65-F5344CB8AC3E}">
        <p14:creationId xmlns:p14="http://schemas.microsoft.com/office/powerpoint/2010/main" val="26376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Office-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4350f1-35c0-46d3-8a76-c78218b9206c" xsi:nil="true"/>
    <Assignedto xmlns="bef773de-bdff-469d-bf40-b11b3fa2a8a7" xsi:nil="true"/>
    <lcf76f155ced4ddcb4097134ff3c332f xmlns="bef773de-bdff-469d-bf40-b11b3fa2a8a7">
      <Terms xmlns="http://schemas.microsoft.com/office/infopath/2007/PartnerControls"/>
    </lcf76f155ced4ddcb4097134ff3c332f>
    <Aktivit_x00e4_t xmlns="bef773de-bdff-469d-bf40-b11b3fa2a8a7" xsi:nil="true"/>
    <Product xmlns="bef773de-bdff-469d-bf40-b11b3fa2a8a7" xsi:nil="true"/>
    <DocumentType xmlns="bef773de-bdff-469d-bf40-b11b3fa2a8a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975B005EC4BD4E8F23AC7D4301342C" ma:contentTypeVersion="24" ma:contentTypeDescription="Ein neues Dokument erstellen." ma:contentTypeScope="" ma:versionID="bcf70cb0ebdc1f514ff0d0c7edc72d82">
  <xsd:schema xmlns:xsd="http://www.w3.org/2001/XMLSchema" xmlns:xs="http://www.w3.org/2001/XMLSchema" xmlns:p="http://schemas.microsoft.com/office/2006/metadata/properties" xmlns:ns2="bef773de-bdff-469d-bf40-b11b3fa2a8a7" xmlns:ns3="844350f1-35c0-46d3-8a76-c78218b9206c" targetNamespace="http://schemas.microsoft.com/office/2006/metadata/properties" ma:root="true" ma:fieldsID="499a2ad2b1214ba673e1175e94bef6ef" ns2:_="" ns3:_="">
    <xsd:import namespace="bef773de-bdff-469d-bf40-b11b3fa2a8a7"/>
    <xsd:import namespace="844350f1-35c0-46d3-8a76-c78218b920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Assignedto" minOccurs="0"/>
                <xsd:element ref="ns2:Aktivit_x00e4_t" minOccurs="0"/>
                <xsd:element ref="ns2:DocumentType" minOccurs="0"/>
                <xsd:element ref="ns2:Product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773de-bdff-469d-bf40-b11b3fa2a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14198681-cb00-43e0-89ea-c2947c159e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Assignedto" ma:index="23" nillable="true" ma:displayName="Assigned to" ma:format="Dropdown" ma:internalName="Assignedto">
      <xsd:simpleType>
        <xsd:restriction base="dms:Text">
          <xsd:maxLength value="255"/>
        </xsd:restriction>
      </xsd:simpleType>
    </xsd:element>
    <xsd:element name="Aktivit_x00e4_t" ma:index="24" nillable="true" ma:displayName="Aktivität" ma:format="Dropdown" ma:internalName="Aktivit_x00e4_t">
      <xsd:simpleType>
        <xsd:restriction base="dms:Text">
          <xsd:maxLength value="255"/>
        </xsd:restriction>
      </xsd:simpleType>
    </xsd:element>
    <xsd:element name="DocumentType" ma:index="25" nillable="true" ma:displayName="Document Type" ma:format="Dropdown" ma:internalName="Document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nalysis"/>
                    <xsd:enumeration value="Application"/>
                    <xsd:enumeration value="Supply Chain"/>
                    <xsd:enumeration value="Legislative"/>
                    <xsd:enumeration value="Specification"/>
                    <xsd:enumeration value="TDS"/>
                    <xsd:enumeration value="Shelf Life"/>
                    <xsd:enumeration value="Competition"/>
                    <xsd:enumeration value="Presentation"/>
                    <xsd:enumeration value="SDS"/>
                    <xsd:enumeration value="Guide Formulation"/>
                    <xsd:enumeration value="Project"/>
                  </xsd:restriction>
                </xsd:simpleType>
              </xsd:element>
            </xsd:sequence>
          </xsd:extension>
        </xsd:complexContent>
      </xsd:complexType>
    </xsd:element>
    <xsd:element name="Product" ma:index="26" nillable="true" ma:displayName="Product(group)" ma:format="Dropdown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UVOPLUS DA 100"/>
                    <xsd:enumeration value="LUVOGEL sb"/>
                    <xsd:enumeration value="LUVOGEL 4"/>
                    <xsd:enumeration value="LUVOGEL 4B"/>
                    <xsd:enumeration value="LUVOGEL 7"/>
                    <xsd:enumeration value="LUVOGEL 7B"/>
                    <xsd:enumeration value="LUVOGEL ED"/>
                    <xsd:enumeration value="LUVOGEL G58"/>
                    <xsd:enumeration value="LUVOGEL SA1"/>
                    <xsd:enumeration value="LUVOGEL SA10"/>
                    <xsd:enumeration value="LUVOGEL wb"/>
                    <xsd:enumeration value="LUVOGEL AQ"/>
                    <xsd:enumeration value="LUVOGEL W1"/>
                    <xsd:enumeration value="LUVOGEL W2N"/>
                    <xsd:enumeration value="LUVOGEL W3"/>
                    <xsd:enumeration value="LUVOGEL W4"/>
                    <xsd:enumeration value="LUVOGEL WS1"/>
                    <xsd:enumeration value="LUVOGEL WS2"/>
                    <xsd:enumeration value="LUVOGEL WS3"/>
                    <xsd:enumeration value="LUVOFIL TEC"/>
                    <xsd:enumeration value="LUVOFIL TEC 50"/>
                    <xsd:enumeration value="LUVOFIL TEC 300"/>
                    <xsd:enumeration value="LUVOFIL TEC 1000"/>
                    <xsd:enumeration value="LUVOFIL TEC 2500"/>
                    <xsd:enumeration value="WOLLATROP"/>
                    <xsd:enumeration value="WOLLATROP S"/>
                    <xsd:enumeration value="WOLLATROP SE"/>
                    <xsd:enumeration value="WOLLATROP M"/>
                    <xsd:enumeration value="WOLLATROP LV"/>
                    <xsd:enumeration value="WOLLATROP LV new"/>
                    <xsd:enumeration value="WOLLATROP S-240"/>
                    <xsd:enumeration value="LUVOTIX wb"/>
                    <xsd:enumeration value="LUVOTIX ATAC H700"/>
                    <xsd:enumeration value="LUVOTIX ATAC L100"/>
                    <xsd:enumeration value="LUVOTIX ATAC M400"/>
                    <xsd:enumeration value="LUVOTIX ATUR H800"/>
                    <xsd:enumeration value="LUVOTIX ATUR L200"/>
                    <xsd:enumeration value="LUVOTIX ATUR M500"/>
                    <xsd:enumeration value="LUVOTIX ATUR M510"/>
                    <xsd:enumeration value="LUVOTIX ATUR M600"/>
                    <xsd:enumeration value="LUVOTIX sb"/>
                    <xsd:enumeration value="LUVOTIX AB"/>
                    <xsd:enumeration value="LUVOTIX CL1"/>
                    <xsd:enumeration value="LUVOTIX HP"/>
                    <xsd:enumeration value="LUVOTIX HT"/>
                    <xsd:enumeration value="LUVOTIX HT-400"/>
                    <xsd:enumeration value="LUVOTIX HT-SF"/>
                    <xsd:enumeration value="LUVOTIX LT1"/>
                    <xsd:enumeration value="LUVOTIX LT10"/>
                    <xsd:enumeration value="LUVOTIX P100-15"/>
                    <xsd:enumeration value="LUVOTIX P25X"/>
                    <xsd:enumeration value="LUVOTIX PAB"/>
                    <xsd:enumeration value="LUVOTIX R"/>
                    <xsd:enumeration value="LUVOTIX R400"/>
                    <xsd:enumeration value="LUVOTIX R-RF"/>
                    <xsd:enumeration value="LUVOTIX SAB"/>
                    <xsd:enumeration value="LUVOTIX TK1"/>
                    <xsd:enumeration value="LUVOTIX VP031"/>
                    <xsd:enumeration value="LUVOTIX ZH5"/>
                    <xsd:enumeration value="LUVOTIX ZH50"/>
                    <xsd:enumeration value="LUVOTIX ZR50"/>
                    <xsd:enumeration value="DRY LIQUID"/>
                    <xsd:enumeration value="DL-AEV1060"/>
                    <xsd:enumeration value="LUV PC 470-1"/>
                    <xsd:enumeration value="LUVOFIL DL-S 100"/>
                    <xsd:enumeration value="DL-AEV 65-35"/>
                    <xsd:enumeration value="LUVOFIL DL-A 100"/>
                    <xsd:enumeration value="EXLIVA F01-L"/>
                    <xsd:enumeration value="EXILVA F01-V"/>
                    <xsd:enumeration value="EXILVA P01-L"/>
                    <xsd:enumeration value="EXILVA P01-V"/>
                    <xsd:enumeration value="OMEGA-BUBBLES C"/>
                    <xsd:enumeration value="OMEGA-BUBBLES C-L"/>
                    <xsd:enumeration value="OMEGA-BUBBLES C-M"/>
                    <xsd:enumeration value="OMEGA-BUBBLES C-S"/>
                    <xsd:enumeration value="OMEGA-BUBBLES C-SA"/>
                    <xsd:enumeration value="OMEGA-BUBBLES C-XL"/>
                    <xsd:enumeration value="OMEGA-BUBBLES C-XS"/>
                    <xsd:enumeration value="OMEGA-SPHERES"/>
                    <xsd:enumeration value="OMEGA-SPHERES W150"/>
                    <xsd:enumeration value="OMEGA-SPHERES W300"/>
                    <xsd:enumeration value="OMEGA-SPHERES WM"/>
                    <xsd:enumeration value="OMEGA-SPHERES W250-6"/>
                    <xsd:enumeration value="THERMO-SPHERES"/>
                    <xsd:enumeration value="THERMO-SPHERES W100"/>
                    <xsd:enumeration value="THERMO-SPHERES W125"/>
                    <xsd:enumeration value="OMEGA-SIL"/>
                    <xsd:enumeration value="OMEGA-SIL XS"/>
                    <xsd:enumeration value="OMEGA-SIL S"/>
                    <xsd:enumeration value="OMEGA-SIL M"/>
                    <xsd:enumeration value="OMEGA-SIL L"/>
                    <xsd:enumeration value="OMEGA-SIL XL"/>
                    <xsd:enumeration value="LUV VP 2501-3"/>
                    <xsd:enumeration value="TYZOR"/>
                  </xsd:restriction>
                </xsd:simpleType>
              </xsd:element>
            </xsd:sequence>
          </xsd:extension>
        </xsd:complexContent>
      </xsd:complex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350f1-35c0-46d3-8a76-c78218b9206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66a9706-9b92-400f-8eff-f70e90f4fd09}" ma:internalName="TaxCatchAll" ma:showField="CatchAllData" ma:web="844350f1-35c0-46d3-8a76-c78218b920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4C8022-B661-482A-8BD1-F1B76010BFD5}">
  <ds:schemaRefs>
    <ds:schemaRef ds:uri="844350f1-35c0-46d3-8a76-c78218b9206c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ef773de-bdff-469d-bf40-b11b3fa2a8a7"/>
  </ds:schemaRefs>
</ds:datastoreItem>
</file>

<file path=customXml/itemProps2.xml><?xml version="1.0" encoding="utf-8"?>
<ds:datastoreItem xmlns:ds="http://schemas.openxmlformats.org/officeDocument/2006/customXml" ds:itemID="{3829DD5B-EF47-4E70-AEA3-9702125716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f773de-bdff-469d-bf40-b11b3fa2a8a7"/>
    <ds:schemaRef ds:uri="844350f1-35c0-46d3-8a76-c78218b920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32AB6F-320F-41E6-BAE4-31A05BEEF8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2428</Words>
  <Application>Microsoft Office PowerPoint</Application>
  <PresentationFormat>On-screen Show (16:9)</PresentationFormat>
  <Paragraphs>658</Paragraphs>
  <Slides>34</Slides>
  <Notes>29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Symbol</vt:lpstr>
      <vt:lpstr>Wingdings</vt:lpstr>
      <vt:lpstr>Office-Design</vt:lpstr>
      <vt:lpstr>Use of  Wollastonite  as functional filler in coatings</vt:lpstr>
      <vt:lpstr>Lehmann&amp;Voss&amp;Co. LEHVOSS Group</vt:lpstr>
      <vt:lpstr>4th generation  family-owned business </vt:lpstr>
      <vt:lpstr>Business areas and product ranges</vt:lpstr>
      <vt:lpstr>Use of  Wollastonite  as functional filler in coatings</vt:lpstr>
      <vt:lpstr>Summary</vt:lpstr>
      <vt:lpstr>What‘s in a coating?</vt:lpstr>
      <vt:lpstr>What’s in a coating?  Functional fillers</vt:lpstr>
      <vt:lpstr>Functional fillers</vt:lpstr>
      <vt:lpstr>What is Wollastonite?</vt:lpstr>
      <vt:lpstr>What is Wollastonite?  Milling and aspect ratio</vt:lpstr>
      <vt:lpstr>What is Wollastonite?  Milling and aspect ratio (L/D)</vt:lpstr>
      <vt:lpstr>What is Wollastonite?  Why is aspect ratio important?</vt:lpstr>
      <vt:lpstr>Wollastonite in coatings  General-purpose waterborne acrylic paint</vt:lpstr>
      <vt:lpstr>Wollastonite in coatings  General-purpose waterborne acrylic paint</vt:lpstr>
      <vt:lpstr>Wollastonite in coatings  General-purpose waterborne acrylic paint</vt:lpstr>
      <vt:lpstr>Wollastonite in coatings  Solventborne alkyd (primer or general-purpose topcoat)</vt:lpstr>
      <vt:lpstr>Wollastonite in coatings  Solventborne alkyd (primer or general-purpose topcoat)</vt:lpstr>
      <vt:lpstr>Wollastonite in coatings  Solventborne alkyd (primer or general-purpose topcoat)</vt:lpstr>
      <vt:lpstr>Wollastonite in coatings  Solventborne alkyd anticorrosive primer</vt:lpstr>
      <vt:lpstr>Wollastonite in coatings  Solventborne alkyd anticorrosive primer</vt:lpstr>
      <vt:lpstr>Wollastonite in coatings  Solventborne alkyd wood coating</vt:lpstr>
      <vt:lpstr>Wollastonite in coatings  Solventborne alkyd wood coating</vt:lpstr>
      <vt:lpstr>Wollastonite in coatings  60/40 hybrid powder coating</vt:lpstr>
      <vt:lpstr>Wollastonite in coatings  60/40 hybrid powder coating</vt:lpstr>
      <vt:lpstr>Wollastonite in coatings  60/40 hybrid powder coating</vt:lpstr>
      <vt:lpstr>Wollastonite in coatings  Low-bake polyester-HAA powder coating</vt:lpstr>
      <vt:lpstr>Wollastonite in coatings  60/40 hybrid powder coating</vt:lpstr>
      <vt:lpstr>Benefits of Wollastonite in coatings</vt:lpstr>
      <vt:lpstr>Benefits of Wollastonite in coatings</vt:lpstr>
      <vt:lpstr>Thank you!</vt:lpstr>
      <vt:lpstr>What is Wollastonite?  Characteristics</vt:lpstr>
      <vt:lpstr>What is Wollastonite?  A quick comparison</vt:lpstr>
      <vt:lpstr>What is Wollastonite?  A quick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Björn Drews</dc:creator>
  <cp:lastModifiedBy>Rental End User</cp:lastModifiedBy>
  <cp:revision>1775</cp:revision>
  <cp:lastPrinted>2025-07-29T01:06:55Z</cp:lastPrinted>
  <dcterms:created xsi:type="dcterms:W3CDTF">2019-06-04T12:27:17Z</dcterms:created>
  <dcterms:modified xsi:type="dcterms:W3CDTF">2025-09-05T12:56:54Z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0x01010045975B005EC4BD4E8F23AC7D4301342C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