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Inter" panose="02000503000000020004" pitchFamily="2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pckd57lQcqsnh1iVrMvdEExW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90AFEB-F1FE-43E6-B8E3-5A4F6952056D}">
  <a:tblStyle styleId="{F790AFEB-F1FE-43E6-B8E3-5A4F69520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44e4d32c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644e4d32c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44e4d32c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644e4d32c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44e4d32ce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644e4d32c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44e4d32c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644e4d32c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44e4d32c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644e4d32c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44e4d32ce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3644e4d32ce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44e4d32c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644e4d32c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44e4d32c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644e4d32c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44e4d32c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644e4d32c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44e4d32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644e4d32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44e4d32c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644e4d32c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44e4d32c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644e4d32c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44e4d32c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644e4d32c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543776171_1_3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600">
                <a:solidFill>
                  <a:schemeClr val="dk1"/>
                </a:solidFill>
              </a:defRPr>
            </a:lvl1pPr>
            <a:lvl2pPr lvl="1">
              <a:buNone/>
              <a:defRPr sz="1600">
                <a:solidFill>
                  <a:schemeClr val="dk1"/>
                </a:solidFill>
              </a:defRPr>
            </a:lvl2pPr>
            <a:lvl3pPr lvl="2">
              <a:buNone/>
              <a:defRPr sz="1600">
                <a:solidFill>
                  <a:schemeClr val="dk1"/>
                </a:solidFill>
              </a:defRPr>
            </a:lvl3pPr>
            <a:lvl4pPr lvl="3">
              <a:buNone/>
              <a:defRPr sz="1600">
                <a:solidFill>
                  <a:schemeClr val="dk1"/>
                </a:solidFill>
              </a:defRPr>
            </a:lvl4pPr>
            <a:lvl5pPr lvl="4">
              <a:buNone/>
              <a:defRPr sz="1600">
                <a:solidFill>
                  <a:schemeClr val="dk1"/>
                </a:solidFill>
              </a:defRPr>
            </a:lvl5pPr>
            <a:lvl6pPr lvl="5">
              <a:buNone/>
              <a:defRPr sz="1600">
                <a:solidFill>
                  <a:schemeClr val="dk1"/>
                </a:solidFill>
              </a:defRPr>
            </a:lvl6pPr>
            <a:lvl7pPr lvl="6">
              <a:buNone/>
              <a:defRPr sz="1600">
                <a:solidFill>
                  <a:schemeClr val="dk1"/>
                </a:solidFill>
              </a:defRPr>
            </a:lvl7pPr>
            <a:lvl8pPr lvl="7">
              <a:buNone/>
              <a:defRPr sz="1600">
                <a:solidFill>
                  <a:schemeClr val="dk1"/>
                </a:solidFill>
              </a:defRPr>
            </a:lvl8pPr>
            <a:lvl9pPr lvl="8">
              <a:buNone/>
              <a:defRPr sz="16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374B">
                <a:alpha val="92941"/>
              </a:srgbClr>
            </a:gs>
            <a:gs pos="76000">
              <a:srgbClr val="2D374B"/>
            </a:gs>
            <a:gs pos="100000">
              <a:srgbClr val="232B3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/>
          </p:nvPr>
        </p:nvSpPr>
        <p:spPr>
          <a:xfrm>
            <a:off x="1524000" y="18767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Closing the Expertise Gap: </a:t>
            </a:r>
            <a:r>
              <a:rPr lang="en-US" sz="3200"/>
              <a:t>How GenAI is Transforming Technical Sales in Paints and Coatings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1524000" y="43564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By: Nikhil Kapadia, Cofounder &amp; CEO of Corvus</a:t>
            </a:r>
            <a:endParaRPr/>
          </a:p>
        </p:txBody>
      </p:sp>
      <p:pic>
        <p:nvPicPr>
          <p:cNvPr id="88" name="Google Shape;88;p3" title="Dark - Logo Fu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35" y="187631"/>
            <a:ext cx="1141371" cy="46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44e4d32ce_0_65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644e4d32ce_0_65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644e4d32ce_0_65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644e4d32ce_0_65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644e4d32ce_0_65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644e4d32ce_0_65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644e4d32ce_0_65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644e4d32ce_0_65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each request or learning, John needs to take it back and research: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 through sharepoint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 out to R&amp;D or tech services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644e4d32ce_0_65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1:30-4:00: More customer visits</a:t>
            </a:r>
            <a:endParaRPr b="1"/>
          </a:p>
        </p:txBody>
      </p:sp>
      <p:sp>
        <p:nvSpPr>
          <p:cNvPr id="230" name="Google Shape;230;g3644e4d32ce_0_65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 John meets with other customers, he hears about new competitors, requirements, and new product launches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644e4d32ce_0_65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takes a picture of the datasheet and instantly gets similar products + messaging/positioning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He’s spends the time problem solving with the customer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644e4d32ce_0_65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Takes days and expensive resources to respond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644e4d32ce_0_65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 identification faster, be an expert with customer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g3644e4d32ce_0_65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g3644e4d32ce_0_65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44e4d32ce_0_76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644e4d32ce_0_76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644e4d32ce_0_76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644e4d32ce_0_76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644e4d32ce_0_76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644e4d32ce_0_76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644e4d32ce_0_76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644e4d32ce_0_76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goes through his handwritten notes from the car, jogging his memory on details that happened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Creates call reports in CRM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644e4d32ce_0_76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4:00-5:00: CRM Updates</a:t>
            </a:r>
            <a:endParaRPr b="1"/>
          </a:p>
        </p:txBody>
      </p:sp>
      <p:sp>
        <p:nvSpPr>
          <p:cNvPr id="249" name="Google Shape;249;g3644e4d32ce_0_76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John finally gets home, and needs to  upload call reports into the CRM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644e4d32ce_0_76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While driving, he talked into his phone about the meeting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home, his call reports are ready for his review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CRM is updated with product links, updated fields, and next steps are generated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644e4d32ce_0_76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reports are incomplete and not comprehensive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644e4d32ce_0_76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Detailed call reports and John can spend more time on the road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g3644e4d32ce_0_76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g3644e4d32ce_0_76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g3644e4d32ce_0_254"/>
          <p:cNvGrpSpPr/>
          <p:nvPr/>
        </p:nvGrpSpPr>
        <p:grpSpPr>
          <a:xfrm>
            <a:off x="426323" y="2726975"/>
            <a:ext cx="2576478" cy="2617950"/>
            <a:chOff x="852475" y="4177050"/>
            <a:chExt cx="5151925" cy="5235900"/>
          </a:xfrm>
        </p:grpSpPr>
        <p:sp>
          <p:nvSpPr>
            <p:cNvPr id="260" name="Google Shape;260;g3644e4d32ce_0_254"/>
            <p:cNvSpPr/>
            <p:nvPr/>
          </p:nvSpPr>
          <p:spPr>
            <a:xfrm>
              <a:off x="852500" y="4177050"/>
              <a:ext cx="5151900" cy="5235900"/>
            </a:xfrm>
            <a:prstGeom prst="roundRect">
              <a:avLst>
                <a:gd name="adj" fmla="val 7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3644e4d32ce_0_254"/>
            <p:cNvSpPr/>
            <p:nvPr/>
          </p:nvSpPr>
          <p:spPr>
            <a:xfrm>
              <a:off x="852475" y="4177050"/>
              <a:ext cx="5151900" cy="5235900"/>
            </a:xfrm>
            <a:prstGeom prst="roundRect">
              <a:avLst>
                <a:gd name="adj" fmla="val 7436"/>
              </a:avLst>
            </a:prstGeom>
            <a:gradFill>
              <a:gsLst>
                <a:gs pos="0">
                  <a:srgbClr val="0D9488">
                    <a:alpha val="80000"/>
                  </a:srgbClr>
                </a:gs>
                <a:gs pos="100000">
                  <a:srgbClr val="0D9488"/>
                </a:gs>
              </a:gsLst>
              <a:lin ang="13500032" scaled="0"/>
            </a:gradFill>
            <a:ln>
              <a:noFill/>
            </a:ln>
            <a:effectLst>
              <a:outerShdw blurRad="300090" algn="bl" rotWithShape="0">
                <a:srgbClr val="0D9488">
                  <a:alpha val="32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3644e4d32ce_0_254"/>
            <p:cNvSpPr/>
            <p:nvPr/>
          </p:nvSpPr>
          <p:spPr>
            <a:xfrm>
              <a:off x="1037863" y="5297263"/>
              <a:ext cx="4781100" cy="20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2x increase in revenue</a:t>
              </a:r>
              <a:endPara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3" name="Google Shape;263;g3644e4d32ce_0_254"/>
            <p:cNvSpPr/>
            <p:nvPr/>
          </p:nvSpPr>
          <p:spPr>
            <a:xfrm>
              <a:off x="1037875" y="7636771"/>
              <a:ext cx="4781100" cy="16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More net new, cross-sell, and upsell revenue</a:t>
              </a:r>
              <a:endParaRPr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4" name="Google Shape;264;g3644e4d32ce_0_254"/>
          <p:cNvGrpSpPr/>
          <p:nvPr/>
        </p:nvGrpSpPr>
        <p:grpSpPr>
          <a:xfrm>
            <a:off x="3325047" y="2726975"/>
            <a:ext cx="2576469" cy="2617950"/>
            <a:chOff x="6879192" y="4177050"/>
            <a:chExt cx="5151908" cy="5235900"/>
          </a:xfrm>
        </p:grpSpPr>
        <p:sp>
          <p:nvSpPr>
            <p:cNvPr id="265" name="Google Shape;265;g3644e4d32ce_0_254"/>
            <p:cNvSpPr/>
            <p:nvPr/>
          </p:nvSpPr>
          <p:spPr>
            <a:xfrm>
              <a:off x="6879200" y="4177050"/>
              <a:ext cx="5151900" cy="5235900"/>
            </a:xfrm>
            <a:prstGeom prst="roundRect">
              <a:avLst>
                <a:gd name="adj" fmla="val 7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3644e4d32ce_0_254"/>
            <p:cNvSpPr/>
            <p:nvPr/>
          </p:nvSpPr>
          <p:spPr>
            <a:xfrm>
              <a:off x="6879192" y="4177050"/>
              <a:ext cx="5151900" cy="5235900"/>
            </a:xfrm>
            <a:prstGeom prst="roundRect">
              <a:avLst>
                <a:gd name="adj" fmla="val 7436"/>
              </a:avLst>
            </a:prstGeom>
            <a:gradFill>
              <a:gsLst>
                <a:gs pos="0">
                  <a:srgbClr val="0D9488">
                    <a:alpha val="80000"/>
                  </a:srgbClr>
                </a:gs>
                <a:gs pos="100000">
                  <a:srgbClr val="0D9488"/>
                </a:gs>
              </a:gsLst>
              <a:lin ang="13500032" scaled="0"/>
            </a:gradFill>
            <a:ln>
              <a:noFill/>
            </a:ln>
            <a:effectLst>
              <a:outerShdw blurRad="300090" algn="bl" rotWithShape="0">
                <a:srgbClr val="0D9488">
                  <a:alpha val="32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g3644e4d32ce_0_254"/>
            <p:cNvSpPr/>
            <p:nvPr/>
          </p:nvSpPr>
          <p:spPr>
            <a:xfrm>
              <a:off x="7064583" y="5297263"/>
              <a:ext cx="4781100" cy="20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+30% win rates and wallet share</a:t>
              </a:r>
              <a:endPara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8" name="Google Shape;268;g3644e4d32ce_0_254"/>
            <p:cNvSpPr/>
            <p:nvPr/>
          </p:nvSpPr>
          <p:spPr>
            <a:xfrm>
              <a:off x="7064596" y="7636771"/>
              <a:ext cx="4781100" cy="16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Deals won from speed and personalization against competitors</a:t>
              </a:r>
              <a:endParaRPr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9" name="Google Shape;269;g3644e4d32ce_0_254"/>
          <p:cNvGrpSpPr/>
          <p:nvPr/>
        </p:nvGrpSpPr>
        <p:grpSpPr>
          <a:xfrm>
            <a:off x="6223785" y="2726975"/>
            <a:ext cx="2576467" cy="2617950"/>
            <a:chOff x="12193783" y="4177050"/>
            <a:chExt cx="5151904" cy="5235900"/>
          </a:xfrm>
        </p:grpSpPr>
        <p:sp>
          <p:nvSpPr>
            <p:cNvPr id="270" name="Google Shape;270;g3644e4d32ce_0_254"/>
            <p:cNvSpPr/>
            <p:nvPr/>
          </p:nvSpPr>
          <p:spPr>
            <a:xfrm>
              <a:off x="12193788" y="4177050"/>
              <a:ext cx="5151900" cy="5235900"/>
            </a:xfrm>
            <a:prstGeom prst="roundRect">
              <a:avLst>
                <a:gd name="adj" fmla="val 7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g3644e4d32ce_0_254"/>
            <p:cNvSpPr/>
            <p:nvPr/>
          </p:nvSpPr>
          <p:spPr>
            <a:xfrm>
              <a:off x="12193783" y="4177050"/>
              <a:ext cx="5151900" cy="5235900"/>
            </a:xfrm>
            <a:prstGeom prst="roundRect">
              <a:avLst>
                <a:gd name="adj" fmla="val 7436"/>
              </a:avLst>
            </a:prstGeom>
            <a:gradFill>
              <a:gsLst>
                <a:gs pos="0">
                  <a:srgbClr val="0D9488">
                    <a:alpha val="80000"/>
                  </a:srgbClr>
                </a:gs>
                <a:gs pos="100000">
                  <a:srgbClr val="0D9488"/>
                </a:gs>
              </a:gsLst>
              <a:lin ang="13500032" scaled="0"/>
            </a:gradFill>
            <a:ln>
              <a:noFill/>
            </a:ln>
            <a:effectLst>
              <a:outerShdw blurRad="300090" algn="bl" rotWithShape="0">
                <a:srgbClr val="0D9488">
                  <a:alpha val="32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3644e4d32ce_0_254"/>
            <p:cNvSpPr/>
            <p:nvPr/>
          </p:nvSpPr>
          <p:spPr>
            <a:xfrm>
              <a:off x="12379179" y="5234263"/>
              <a:ext cx="4781100" cy="20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15% shorter sales cycles</a:t>
              </a:r>
              <a:endPara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3" name="Google Shape;273;g3644e4d32ce_0_254"/>
            <p:cNvSpPr/>
            <p:nvPr/>
          </p:nvSpPr>
          <p:spPr>
            <a:xfrm>
              <a:off x="12379192" y="7600949"/>
              <a:ext cx="4781100" cy="16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Faster responses and solution identification means less meetings</a:t>
              </a:r>
              <a:endParaRPr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74" name="Google Shape;274;g3644e4d32ce_0_254"/>
          <p:cNvGrpSpPr/>
          <p:nvPr/>
        </p:nvGrpSpPr>
        <p:grpSpPr>
          <a:xfrm>
            <a:off x="9122499" y="2726975"/>
            <a:ext cx="2576471" cy="2617950"/>
            <a:chOff x="18241350" y="4177050"/>
            <a:chExt cx="5151913" cy="5235900"/>
          </a:xfrm>
        </p:grpSpPr>
        <p:sp>
          <p:nvSpPr>
            <p:cNvPr id="275" name="Google Shape;275;g3644e4d32ce_0_254"/>
            <p:cNvSpPr/>
            <p:nvPr/>
          </p:nvSpPr>
          <p:spPr>
            <a:xfrm>
              <a:off x="18241363" y="4177050"/>
              <a:ext cx="5151900" cy="5235900"/>
            </a:xfrm>
            <a:prstGeom prst="roundRect">
              <a:avLst>
                <a:gd name="adj" fmla="val 7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3644e4d32ce_0_254"/>
            <p:cNvSpPr/>
            <p:nvPr/>
          </p:nvSpPr>
          <p:spPr>
            <a:xfrm>
              <a:off x="18241350" y="4177050"/>
              <a:ext cx="5151900" cy="5235900"/>
            </a:xfrm>
            <a:prstGeom prst="roundRect">
              <a:avLst>
                <a:gd name="adj" fmla="val 7436"/>
              </a:avLst>
            </a:prstGeom>
            <a:gradFill>
              <a:gsLst>
                <a:gs pos="0">
                  <a:srgbClr val="0D9488">
                    <a:alpha val="80000"/>
                  </a:srgbClr>
                </a:gs>
                <a:gs pos="100000">
                  <a:srgbClr val="0D9488"/>
                </a:gs>
              </a:gsLst>
              <a:lin ang="13500032" scaled="0"/>
            </a:gradFill>
            <a:ln>
              <a:noFill/>
            </a:ln>
            <a:effectLst>
              <a:outerShdw blurRad="300090" algn="bl" rotWithShape="0">
                <a:srgbClr val="0D9488">
                  <a:alpha val="32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g3644e4d32ce_0_254"/>
            <p:cNvSpPr/>
            <p:nvPr/>
          </p:nvSpPr>
          <p:spPr>
            <a:xfrm>
              <a:off x="18426713" y="5234263"/>
              <a:ext cx="4781100" cy="20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+25% faster onboarding</a:t>
              </a:r>
              <a:endPara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8" name="Google Shape;278;g3644e4d32ce_0_254"/>
            <p:cNvSpPr/>
            <p:nvPr/>
          </p:nvSpPr>
          <p:spPr>
            <a:xfrm>
              <a:off x="18426725" y="7600949"/>
              <a:ext cx="4781100" cy="16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On-demand training and recommendations gets reps up to speed faster</a:t>
              </a:r>
              <a:endParaRPr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79" name="Google Shape;279;g3644e4d32ce_0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381" y="2910775"/>
            <a:ext cx="382200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644e4d32ce_0_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755" y="2910775"/>
            <a:ext cx="38404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644e4d32ce_0_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6488" y="2910775"/>
            <a:ext cx="38404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644e4d32ce_0_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666254" y="2910775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644e4d32ce_0_2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Daily optimizations compound to drastic changes each quarter and year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44e4d32ce_0_3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Adopting AI: Best Practices</a:t>
            </a:r>
            <a:endParaRPr b="1"/>
          </a:p>
        </p:txBody>
      </p:sp>
      <p:sp>
        <p:nvSpPr>
          <p:cNvPr id="289" name="Google Shape;289;g3644e4d32ce_0_329"/>
          <p:cNvSpPr/>
          <p:nvPr/>
        </p:nvSpPr>
        <p:spPr>
          <a:xfrm>
            <a:off x="8850550" y="3859025"/>
            <a:ext cx="2085300" cy="368100"/>
          </a:xfrm>
          <a:prstGeom prst="homePlate">
            <a:avLst>
              <a:gd name="adj" fmla="val 50000"/>
            </a:avLst>
          </a:prstGeom>
          <a:solidFill>
            <a:srgbClr val="7F9F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644e4d32ce_0_329"/>
          <p:cNvSpPr/>
          <p:nvPr/>
        </p:nvSpPr>
        <p:spPr>
          <a:xfrm>
            <a:off x="6945350" y="3859025"/>
            <a:ext cx="2085300" cy="368100"/>
          </a:xfrm>
          <a:prstGeom prst="homePlate">
            <a:avLst>
              <a:gd name="adj" fmla="val 50000"/>
            </a:avLst>
          </a:prstGeom>
          <a:solidFill>
            <a:srgbClr val="668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644e4d32ce_0_329"/>
          <p:cNvSpPr/>
          <p:nvPr/>
        </p:nvSpPr>
        <p:spPr>
          <a:xfrm>
            <a:off x="5036200" y="3859025"/>
            <a:ext cx="2085300" cy="368100"/>
          </a:xfrm>
          <a:prstGeom prst="homePlate">
            <a:avLst>
              <a:gd name="adj" fmla="val 50000"/>
            </a:avLst>
          </a:prstGeom>
          <a:solidFill>
            <a:srgbClr val="4D7D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644e4d32ce_0_329"/>
          <p:cNvSpPr/>
          <p:nvPr/>
        </p:nvSpPr>
        <p:spPr>
          <a:xfrm>
            <a:off x="3130975" y="3859025"/>
            <a:ext cx="2085300" cy="368100"/>
          </a:xfrm>
          <a:prstGeom prst="homePlate">
            <a:avLst>
              <a:gd name="adj" fmla="val 50000"/>
            </a:avLst>
          </a:prstGeom>
          <a:solidFill>
            <a:srgbClr val="316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644e4d32ce_0_329"/>
          <p:cNvSpPr/>
          <p:nvPr/>
        </p:nvSpPr>
        <p:spPr>
          <a:xfrm>
            <a:off x="1221850" y="3859025"/>
            <a:ext cx="2085300" cy="368100"/>
          </a:xfrm>
          <a:prstGeom prst="homePlate">
            <a:avLst>
              <a:gd name="adj" fmla="val 50000"/>
            </a:avLst>
          </a:prstGeom>
          <a:solidFill>
            <a:srgbClr val="0858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g3644e4d32ce_0_329"/>
          <p:cNvCxnSpPr/>
          <p:nvPr/>
        </p:nvCxnSpPr>
        <p:spPr>
          <a:xfrm>
            <a:off x="2172475" y="4227125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g3644e4d32ce_0_329"/>
          <p:cNvCxnSpPr/>
          <p:nvPr/>
        </p:nvCxnSpPr>
        <p:spPr>
          <a:xfrm>
            <a:off x="4173625" y="3490925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g3644e4d32ce_0_329"/>
          <p:cNvCxnSpPr/>
          <p:nvPr/>
        </p:nvCxnSpPr>
        <p:spPr>
          <a:xfrm>
            <a:off x="6078850" y="4227125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g3644e4d32ce_0_329"/>
          <p:cNvCxnSpPr/>
          <p:nvPr/>
        </p:nvCxnSpPr>
        <p:spPr>
          <a:xfrm>
            <a:off x="7988000" y="3490925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g3644e4d32ce_0_329"/>
          <p:cNvCxnSpPr/>
          <p:nvPr/>
        </p:nvCxnSpPr>
        <p:spPr>
          <a:xfrm>
            <a:off x="9893200" y="4227125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g3644e4d32ce_0_329"/>
          <p:cNvSpPr/>
          <p:nvPr/>
        </p:nvSpPr>
        <p:spPr>
          <a:xfrm>
            <a:off x="1988425" y="4595225"/>
            <a:ext cx="368100" cy="368100"/>
          </a:xfrm>
          <a:prstGeom prst="ellipse">
            <a:avLst/>
          </a:prstGeom>
          <a:solidFill>
            <a:srgbClr val="0858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644e4d32ce_0_329"/>
          <p:cNvSpPr/>
          <p:nvPr/>
        </p:nvSpPr>
        <p:spPr>
          <a:xfrm>
            <a:off x="5894800" y="4595225"/>
            <a:ext cx="368100" cy="368100"/>
          </a:xfrm>
          <a:prstGeom prst="ellipse">
            <a:avLst/>
          </a:prstGeom>
          <a:solidFill>
            <a:srgbClr val="4D7D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644e4d32ce_0_329"/>
          <p:cNvSpPr/>
          <p:nvPr/>
        </p:nvSpPr>
        <p:spPr>
          <a:xfrm>
            <a:off x="9709150" y="4595225"/>
            <a:ext cx="368100" cy="368100"/>
          </a:xfrm>
          <a:prstGeom prst="ellipse">
            <a:avLst/>
          </a:prstGeom>
          <a:solidFill>
            <a:srgbClr val="7F9F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644e4d32ce_0_329"/>
          <p:cNvSpPr/>
          <p:nvPr/>
        </p:nvSpPr>
        <p:spPr>
          <a:xfrm>
            <a:off x="7803950" y="3122825"/>
            <a:ext cx="368100" cy="368100"/>
          </a:xfrm>
          <a:prstGeom prst="ellipse">
            <a:avLst/>
          </a:prstGeom>
          <a:solidFill>
            <a:srgbClr val="668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644e4d32ce_0_329"/>
          <p:cNvSpPr/>
          <p:nvPr/>
        </p:nvSpPr>
        <p:spPr>
          <a:xfrm>
            <a:off x="3989575" y="3122825"/>
            <a:ext cx="368100" cy="368100"/>
          </a:xfrm>
          <a:prstGeom prst="ellipse">
            <a:avLst/>
          </a:prstGeom>
          <a:solidFill>
            <a:srgbClr val="316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644e4d32ce_0_329"/>
          <p:cNvSpPr/>
          <p:nvPr/>
        </p:nvSpPr>
        <p:spPr>
          <a:xfrm>
            <a:off x="5124250" y="4963325"/>
            <a:ext cx="19092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the right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criteria to evaluate solutions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buy in from users and leadership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644e4d32ce_0_329"/>
          <p:cNvSpPr/>
          <p:nvPr/>
        </p:nvSpPr>
        <p:spPr>
          <a:xfrm>
            <a:off x="1221850" y="4963325"/>
            <a:ext cx="19092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business problem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Choose a key metric to improve based on priorities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644e4d32ce_0_329"/>
          <p:cNvSpPr/>
          <p:nvPr/>
        </p:nvSpPr>
        <p:spPr>
          <a:xfrm>
            <a:off x="8977175" y="4963325"/>
            <a:ext cx="19092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Phased rollout + change management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learnings and phase rollout across org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Have a clear change management plan in place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3644e4d32ce_0_329"/>
          <p:cNvSpPr/>
          <p:nvPr/>
        </p:nvSpPr>
        <p:spPr>
          <a:xfrm>
            <a:off x="3219025" y="2144525"/>
            <a:ext cx="19092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 process today and identify bottlenecks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 process and data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644e4d32ce_0_329"/>
          <p:cNvSpPr/>
          <p:nvPr/>
        </p:nvSpPr>
        <p:spPr>
          <a:xfrm>
            <a:off x="7033400" y="2144525"/>
            <a:ext cx="19092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Select, small, enthusiastic group (eager about tech)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time range, and have regular feedback meetings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Beta group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44e4d32ce_0_3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Adopting AI: Decision Scorecard Deep Dive</a:t>
            </a:r>
            <a:endParaRPr b="1"/>
          </a:p>
        </p:txBody>
      </p:sp>
      <p:graphicFrame>
        <p:nvGraphicFramePr>
          <p:cNvPr id="314" name="Google Shape;314;g3644e4d32ce_0_366"/>
          <p:cNvGraphicFramePr/>
          <p:nvPr/>
        </p:nvGraphicFramePr>
        <p:xfrm>
          <a:off x="1454675" y="1883025"/>
          <a:ext cx="9282650" cy="4431375"/>
        </p:xfrm>
        <a:graphic>
          <a:graphicData uri="http://schemas.openxmlformats.org/drawingml/2006/table">
            <a:tbl>
              <a:tblPr>
                <a:noFill/>
                <a:tableStyleId>{F790AFEB-F1FE-43E6-B8E3-5A4F6952056D}</a:tableStyleId>
              </a:tblPr>
              <a:tblGrid>
                <a:gridCol w="134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Theme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585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585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Criteria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585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Notes (your scores)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5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Solution Fit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chemeClr val="lt1"/>
                          </a:solidFill>
                        </a:rPr>
                        <a:t>Does this tool solve our specific problem for our specific users?</a:t>
                      </a:r>
                      <a:endParaRPr sz="1200" i="1">
                        <a:solidFill>
                          <a:schemeClr val="lt1"/>
                        </a:solidFill>
                      </a:endParaRPr>
                    </a:p>
                  </a:txBody>
                  <a:tcPr marL="91425" marR="2743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Domain Expertise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Capabilities &amp; Use Case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Intended User Persona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Partnership &amp; Vision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chemeClr val="lt1"/>
                          </a:solidFill>
                        </a:rPr>
                        <a:t>Are we investing in a long-term partner who will grow with us?</a:t>
                      </a:r>
                      <a:endParaRPr sz="1200" i="1">
                        <a:solidFill>
                          <a:schemeClr val="lt1"/>
                        </a:solidFill>
                      </a:endParaRPr>
                    </a:p>
                  </a:txBody>
                  <a:tcPr marL="91425" marR="2743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Product Roadmap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Customer Support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Onboarding &amp; Implementation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4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Technical &amp; Security Foundation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chemeClr val="lt1"/>
                          </a:solidFill>
                        </a:rPr>
                        <a:t>Can this solution integrate safely and effectively into our infrastructure?</a:t>
                      </a:r>
                      <a:endParaRPr sz="1200" i="1">
                        <a:solidFill>
                          <a:schemeClr val="lt1"/>
                        </a:solidFill>
                      </a:endParaRPr>
                    </a:p>
                  </a:txBody>
                  <a:tcPr marL="91425" marR="2743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Technical Architecture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Data Security &amp; Compliance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Project Scope &amp; Timeline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Business &amp; User Impact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chemeClr val="lt1"/>
                          </a:solidFill>
                        </a:rPr>
                        <a:t>What is the total cost of ownership and what will the experience be like for our team?</a:t>
                      </a:r>
                      <a:endParaRPr sz="1200" i="1">
                        <a:solidFill>
                          <a:schemeClr val="lt1"/>
                        </a:solidFill>
                      </a:endParaRPr>
                    </a:p>
                  </a:txBody>
                  <a:tcPr marL="91425" marR="2743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Price &amp; Commercials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User Experience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44e4d32ce_0_4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 dirty="0"/>
              <a:t>Questions?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/>
              <a:t>Nikhil Kapadia</a:t>
            </a: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/>
              <a:t>Co-founder &amp; CEO @ Corvus</a:t>
            </a: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/>
              <a:t>908-240-7339</a:t>
            </a: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 err="1"/>
              <a:t>nikhil@corvusapp.com</a:t>
            </a:r>
            <a:endParaRPr sz="2400" dirty="0"/>
          </a:p>
        </p:txBody>
      </p:sp>
      <p:sp>
        <p:nvSpPr>
          <p:cNvPr id="320" name="Google Shape;320;g3644e4d32ce_0_4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Thank you!</a:t>
            </a:r>
            <a:endParaRPr b="1"/>
          </a:p>
        </p:txBody>
      </p:sp>
      <p:sp>
        <p:nvSpPr>
          <p:cNvPr id="321" name="Google Shape;321;g3644e4d32ce_0_416"/>
          <p:cNvSpPr/>
          <p:nvPr/>
        </p:nvSpPr>
        <p:spPr>
          <a:xfrm>
            <a:off x="5354241" y="4116366"/>
            <a:ext cx="1483500" cy="447900"/>
          </a:xfrm>
          <a:prstGeom prst="roundRect">
            <a:avLst>
              <a:gd name="adj" fmla="val 11584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Reach out: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Agenda</a:t>
            </a:r>
            <a:endParaRPr b="1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/>
              <a:t>Introduction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Why now and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why GenAI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?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/>
              <a:t>Reimagine a “day-in-the-life” of a salesperson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/>
              <a:t>Best practices to adopt AI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44e4d32ce_0_2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Why develop an AI strategy now?</a:t>
            </a:r>
            <a:endParaRPr b="1"/>
          </a:p>
        </p:txBody>
      </p:sp>
      <p:sp>
        <p:nvSpPr>
          <p:cNvPr id="100" name="Google Shape;100;g3644e4d32ce_0_2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6756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Workforce changes are coming in the next 5 years</a:t>
            </a:r>
            <a:endParaRPr sz="2300" b="1" dirty="0"/>
          </a:p>
        </p:txBody>
      </p:sp>
      <p:sp>
        <p:nvSpPr>
          <p:cNvPr id="101" name="Google Shape;101;g3644e4d32ce_0_299"/>
          <p:cNvSpPr txBox="1">
            <a:spLocks noGrp="1"/>
          </p:cNvSpPr>
          <p:nvPr>
            <p:ph type="body" idx="1"/>
          </p:nvPr>
        </p:nvSpPr>
        <p:spPr>
          <a:xfrm>
            <a:off x="838200" y="3286125"/>
            <a:ext cx="36756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Customer expectations are shifting</a:t>
            </a:r>
            <a:endParaRPr sz="2300" b="1"/>
          </a:p>
        </p:txBody>
      </p:sp>
      <p:sp>
        <p:nvSpPr>
          <p:cNvPr id="102" name="Google Shape;102;g3644e4d32ce_0_299"/>
          <p:cNvSpPr txBox="1">
            <a:spLocks noGrp="1"/>
          </p:cNvSpPr>
          <p:nvPr>
            <p:ph type="body" idx="1"/>
          </p:nvPr>
        </p:nvSpPr>
        <p:spPr>
          <a:xfrm>
            <a:off x="838200" y="4746625"/>
            <a:ext cx="36756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Portfolios are getting larger and more complex</a:t>
            </a:r>
            <a:endParaRPr sz="2300" b="1"/>
          </a:p>
        </p:txBody>
      </p:sp>
      <p:sp>
        <p:nvSpPr>
          <p:cNvPr id="103" name="Google Shape;103;g3644e4d32ce_0_299"/>
          <p:cNvSpPr txBox="1">
            <a:spLocks noGrp="1"/>
          </p:cNvSpPr>
          <p:nvPr>
            <p:ph type="body" idx="1"/>
          </p:nvPr>
        </p:nvSpPr>
        <p:spPr>
          <a:xfrm>
            <a:off x="4573725" y="1825625"/>
            <a:ext cx="67800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30% of your workforce could retire, losing institutional knowledge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/>
              <a:t>Younger employees are joining, and expect more tech-enabled processes</a:t>
            </a:r>
            <a:endParaRPr sz="1800"/>
          </a:p>
        </p:txBody>
      </p:sp>
      <p:sp>
        <p:nvSpPr>
          <p:cNvPr id="104" name="Google Shape;104;g3644e4d32ce_0_299"/>
          <p:cNvSpPr txBox="1">
            <a:spLocks noGrp="1"/>
          </p:cNvSpPr>
          <p:nvPr>
            <p:ph type="body" idx="1"/>
          </p:nvPr>
        </p:nvSpPr>
        <p:spPr>
          <a:xfrm>
            <a:off x="4573725" y="3286125"/>
            <a:ext cx="67800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Buyers are expecting more personalization and faster responses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/>
              <a:t>Low-touch and digital experiences are required for younger buyers</a:t>
            </a:r>
            <a:endParaRPr sz="1800"/>
          </a:p>
        </p:txBody>
      </p:sp>
      <p:sp>
        <p:nvSpPr>
          <p:cNvPr id="105" name="Google Shape;105;g3644e4d32ce_0_299"/>
          <p:cNvSpPr txBox="1">
            <a:spLocks noGrp="1"/>
          </p:cNvSpPr>
          <p:nvPr>
            <p:ph type="body" idx="1"/>
          </p:nvPr>
        </p:nvSpPr>
        <p:spPr>
          <a:xfrm>
            <a:off x="4573725" y="4746625"/>
            <a:ext cx="67800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Salespeople are unable to be experts on everything, rely more heavily on tech services and R&amp;D</a:t>
            </a:r>
            <a:endParaRPr sz="1800"/>
          </a:p>
        </p:txBody>
      </p:sp>
      <p:sp>
        <p:nvSpPr>
          <p:cNvPr id="106" name="Google Shape;106;g3644e4d32ce_0_299"/>
          <p:cNvSpPr/>
          <p:nvPr/>
        </p:nvSpPr>
        <p:spPr>
          <a:xfrm>
            <a:off x="4350600" y="1825625"/>
            <a:ext cx="163200" cy="10662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644e4d32ce_0_299"/>
          <p:cNvSpPr/>
          <p:nvPr/>
        </p:nvSpPr>
        <p:spPr>
          <a:xfrm>
            <a:off x="4350600" y="3286125"/>
            <a:ext cx="163200" cy="1066200"/>
          </a:xfrm>
          <a:prstGeom prst="rect">
            <a:avLst/>
          </a:prstGeom>
          <a:solidFill>
            <a:srgbClr val="0D9488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644e4d32ce_0_299"/>
          <p:cNvSpPr/>
          <p:nvPr/>
        </p:nvSpPr>
        <p:spPr>
          <a:xfrm>
            <a:off x="4350600" y="4746625"/>
            <a:ext cx="163200" cy="1066200"/>
          </a:xfrm>
          <a:prstGeom prst="rect">
            <a:avLst/>
          </a:prstGeom>
          <a:solidFill>
            <a:srgbClr val="0D9488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44e4d32ce_0_3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What is GenAI?</a:t>
            </a:r>
            <a:endParaRPr b="1"/>
          </a:p>
        </p:txBody>
      </p:sp>
      <p:sp>
        <p:nvSpPr>
          <p:cNvPr id="114" name="Google Shape;114;g3644e4d32ce_0_313"/>
          <p:cNvSpPr/>
          <p:nvPr/>
        </p:nvSpPr>
        <p:spPr>
          <a:xfrm>
            <a:off x="782425" y="1935225"/>
            <a:ext cx="1200300" cy="30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D9488">
                  <a:alpha val="80000"/>
                </a:srgbClr>
              </a:gs>
              <a:gs pos="100000">
                <a:srgbClr val="0D9488"/>
              </a:gs>
            </a:gsLst>
            <a:lin ang="13500032" scaled="0"/>
          </a:gradFill>
          <a:ln>
            <a:noFill/>
          </a:ln>
          <a:effectLst>
            <a:outerShdw blurRad="600075" algn="bl" rotWithShape="0">
              <a:srgbClr val="0D9488">
                <a:alpha val="32000"/>
              </a:srgbClr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Text</a:t>
            </a:r>
            <a:endParaRPr sz="1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3644e4d32ce_0_313"/>
          <p:cNvSpPr/>
          <p:nvPr/>
        </p:nvSpPr>
        <p:spPr>
          <a:xfrm>
            <a:off x="782425" y="2299200"/>
            <a:ext cx="1200300" cy="30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D9488">
                  <a:alpha val="80000"/>
                </a:srgbClr>
              </a:gs>
              <a:gs pos="100000">
                <a:srgbClr val="0D9488"/>
              </a:gs>
            </a:gsLst>
            <a:lin ang="13500032" scaled="0"/>
          </a:gradFill>
          <a:ln>
            <a:noFill/>
          </a:ln>
          <a:effectLst>
            <a:outerShdw blurRad="600075" algn="bl" rotWithShape="0">
              <a:srgbClr val="0D9488">
                <a:alpha val="32000"/>
              </a:srgbClr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Images </a:t>
            </a:r>
            <a:endParaRPr sz="1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g3644e4d32ce_0_313"/>
          <p:cNvSpPr/>
          <p:nvPr/>
        </p:nvSpPr>
        <p:spPr>
          <a:xfrm>
            <a:off x="782425" y="2663175"/>
            <a:ext cx="1200300" cy="30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D9488">
                  <a:alpha val="80000"/>
                </a:srgbClr>
              </a:gs>
              <a:gs pos="100000">
                <a:srgbClr val="0D9488"/>
              </a:gs>
            </a:gsLst>
            <a:lin ang="13500032" scaled="0"/>
          </a:gradFill>
          <a:ln>
            <a:noFill/>
          </a:ln>
          <a:effectLst>
            <a:outerShdw blurRad="600075" algn="bl" rotWithShape="0">
              <a:srgbClr val="0D9488">
                <a:alpha val="32000"/>
              </a:srgbClr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Voice </a:t>
            </a:r>
            <a:endParaRPr sz="1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7" name="Google Shape;117;g3644e4d32ce_0_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650" y="2488850"/>
            <a:ext cx="426450" cy="4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644e4d32ce_0_313"/>
          <p:cNvSpPr txBox="1">
            <a:spLocks noGrp="1"/>
          </p:cNvSpPr>
          <p:nvPr>
            <p:ph type="body" idx="1"/>
          </p:nvPr>
        </p:nvSpPr>
        <p:spPr>
          <a:xfrm>
            <a:off x="3225525" y="2876400"/>
            <a:ext cx="8859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b="1"/>
              <a:t>LLMs</a:t>
            </a:r>
            <a:endParaRPr sz="1200" b="1"/>
          </a:p>
        </p:txBody>
      </p:sp>
      <p:cxnSp>
        <p:nvCxnSpPr>
          <p:cNvPr id="119" name="Google Shape;119;g3644e4d32ce_0_313"/>
          <p:cNvCxnSpPr/>
          <p:nvPr/>
        </p:nvCxnSpPr>
        <p:spPr>
          <a:xfrm>
            <a:off x="2078475" y="2085975"/>
            <a:ext cx="1158900" cy="38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g3644e4d32ce_0_313"/>
          <p:cNvCxnSpPr/>
          <p:nvPr/>
        </p:nvCxnSpPr>
        <p:spPr>
          <a:xfrm>
            <a:off x="2078475" y="2449950"/>
            <a:ext cx="1130100" cy="13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g3644e4d32ce_0_313"/>
          <p:cNvCxnSpPr/>
          <p:nvPr/>
        </p:nvCxnSpPr>
        <p:spPr>
          <a:xfrm rot="10800000" flipH="1">
            <a:off x="2078475" y="2667825"/>
            <a:ext cx="1158900" cy="14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g3644e4d32ce_0_313"/>
          <p:cNvSpPr/>
          <p:nvPr/>
        </p:nvSpPr>
        <p:spPr>
          <a:xfrm>
            <a:off x="782425" y="3027150"/>
            <a:ext cx="1200300" cy="30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D9488">
                  <a:alpha val="80000"/>
                </a:srgbClr>
              </a:gs>
              <a:gs pos="100000">
                <a:srgbClr val="0D9488"/>
              </a:gs>
            </a:gsLst>
            <a:lin ang="13500032" scaled="0"/>
          </a:gradFill>
          <a:ln>
            <a:noFill/>
          </a:ln>
          <a:effectLst>
            <a:outerShdw blurRad="600075" algn="bl" rotWithShape="0">
              <a:srgbClr val="0D9488">
                <a:alpha val="32000"/>
              </a:srgbClr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Other </a:t>
            </a:r>
            <a:endParaRPr sz="1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23" name="Google Shape;123;g3644e4d32ce_0_313"/>
          <p:cNvCxnSpPr/>
          <p:nvPr/>
        </p:nvCxnSpPr>
        <p:spPr>
          <a:xfrm rot="10800000" flipH="1">
            <a:off x="2078475" y="2725200"/>
            <a:ext cx="1158900" cy="452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g3644e4d32ce_0_313"/>
          <p:cNvCxnSpPr/>
          <p:nvPr/>
        </p:nvCxnSpPr>
        <p:spPr>
          <a:xfrm>
            <a:off x="4118625" y="2600650"/>
            <a:ext cx="1187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g3644e4d32ce_0_313"/>
          <p:cNvSpPr/>
          <p:nvPr/>
        </p:nvSpPr>
        <p:spPr>
          <a:xfrm>
            <a:off x="5467875" y="1935225"/>
            <a:ext cx="3602700" cy="1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Tasks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answering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Summarization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 extraction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much more…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644e4d32ce_0_313"/>
          <p:cNvSpPr/>
          <p:nvPr/>
        </p:nvSpPr>
        <p:spPr>
          <a:xfrm>
            <a:off x="782425" y="1633350"/>
            <a:ext cx="12003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Data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g3644e4d32ce_0_313"/>
          <p:cNvGraphicFramePr/>
          <p:nvPr/>
        </p:nvGraphicFramePr>
        <p:xfrm>
          <a:off x="782434" y="4212278"/>
          <a:ext cx="10571350" cy="1907870"/>
        </p:xfrm>
        <a:graphic>
          <a:graphicData uri="http://schemas.openxmlformats.org/drawingml/2006/table">
            <a:tbl>
              <a:tblPr>
                <a:noFill/>
                <a:tableStyleId>{F790AFEB-F1FE-43E6-B8E3-5A4F6952056D}</a:tableStyleId>
              </a:tblPr>
              <a:tblGrid>
                <a:gridCol w="15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94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Chatbot</a:t>
                      </a:r>
                      <a:endParaRPr sz="15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94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Copilots</a:t>
                      </a:r>
                      <a:endParaRPr sz="15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94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Agents</a:t>
                      </a:r>
                      <a:endParaRPr sz="15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94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can it do?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Able to achieve well defined tasks with expected user inputs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Able to complete well defined workflows with user prompting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Able to stitch together various tasks to achieve desired goal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Example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Creating a service desk ticket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Summarizing your email or a document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Troubleshooting product application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does it do it?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Training Data + NLP + Next word prediction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LLM + Prompts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LLM + Business Logic + Tools + Prompts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Google Shape;128;g3644e4d32ce_0_313"/>
          <p:cNvSpPr/>
          <p:nvPr/>
        </p:nvSpPr>
        <p:spPr>
          <a:xfrm>
            <a:off x="3495525" y="3387313"/>
            <a:ext cx="345900" cy="69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644e4d32ce_0_313"/>
          <p:cNvSpPr/>
          <p:nvPr/>
        </p:nvSpPr>
        <p:spPr>
          <a:xfrm>
            <a:off x="3910300" y="3444625"/>
            <a:ext cx="22677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past 2 years, several modalities have evolved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3644e4d32ce_0_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025" y="2299200"/>
            <a:ext cx="402900" cy="40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31" name="Google Shape;131;g3644e4d32ce_0_3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9450" y="2013972"/>
            <a:ext cx="452700" cy="4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44e4d32ce_0_3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Let’s bring it to life…</a:t>
            </a:r>
            <a:endParaRPr b="1"/>
          </a:p>
        </p:txBody>
      </p:sp>
      <p:sp>
        <p:nvSpPr>
          <p:cNvPr id="137" name="Google Shape;137;g3644e4d32ce_0_318"/>
          <p:cNvSpPr txBox="1">
            <a:spLocks noGrp="1"/>
          </p:cNvSpPr>
          <p:nvPr>
            <p:ph type="body" idx="1"/>
          </p:nvPr>
        </p:nvSpPr>
        <p:spPr>
          <a:xfrm>
            <a:off x="838200" y="1465225"/>
            <a:ext cx="105156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A day in the life of a sales rep</a:t>
            </a:r>
            <a:endParaRPr i="1"/>
          </a:p>
        </p:txBody>
      </p:sp>
      <p:sp>
        <p:nvSpPr>
          <p:cNvPr id="138" name="Google Shape;138;g3644e4d32ce_0_318"/>
          <p:cNvSpPr/>
          <p:nvPr/>
        </p:nvSpPr>
        <p:spPr>
          <a:xfrm>
            <a:off x="838200" y="4966500"/>
            <a:ext cx="30513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Meet, John</a:t>
            </a:r>
            <a:endParaRPr sz="2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644e4d32ce_0_318"/>
          <p:cNvSpPr txBox="1">
            <a:spLocks noGrp="1"/>
          </p:cNvSpPr>
          <p:nvPr>
            <p:ph type="body" idx="1"/>
          </p:nvPr>
        </p:nvSpPr>
        <p:spPr>
          <a:xfrm>
            <a:off x="4696350" y="2804575"/>
            <a:ext cx="6657600" cy="27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About John: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Combination of hunting and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farming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Responsible for southeast territory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Has 5-7 years of experience, and joined his current company 2 years ago</a:t>
            </a:r>
            <a:endParaRPr/>
          </a:p>
        </p:txBody>
      </p:sp>
      <p:pic>
        <p:nvPicPr>
          <p:cNvPr id="140" name="Google Shape;140;g3644e4d32ce_0_318"/>
          <p:cNvPicPr preferRelativeResize="0"/>
          <p:nvPr/>
        </p:nvPicPr>
        <p:blipFill rotWithShape="1">
          <a:blip r:embed="rId3">
            <a:alphaModFix/>
          </a:blip>
          <a:srcRect r="6594" b="40058"/>
          <a:stretch/>
        </p:blipFill>
        <p:spPr>
          <a:xfrm>
            <a:off x="1414500" y="2982075"/>
            <a:ext cx="1898700" cy="182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44e4d32ce_0_8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goes through his list (from marketing or google) and reviews them 1 by 1: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research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research (names + contact info)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Sends an email or cold calls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644e4d32ce_0_8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9:00-10:30: Outreach</a:t>
            </a:r>
            <a:endParaRPr b="1"/>
          </a:p>
        </p:txBody>
      </p:sp>
      <p:sp>
        <p:nvSpPr>
          <p:cNvPr id="147" name="Google Shape;147;g3644e4d32ce_0_8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644e4d32ce_0_8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644e4d32ce_0_8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644e4d32ce_0_8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644e4d32ce_0_8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644e4d32ce_0_8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644e4d32ce_0_8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g3644e4d32ce_0_8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g3644e4d32ce_0_8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John uses his morning to do cold outreach to fill his pipeline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644e4d32ce_0_8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opens a list of all qualified and prioritized companies in his territory + contacts and their info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AI generates a tailored message for each lead and a call script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goes through 1 by 1 and does tailored outreach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644e4d32ce_0_8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Able to do 5-10 connects that are mostly generic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644e4d32ce_0_8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Able to do 30-40 connects with personalization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644e4d32ce_0_8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44e4d32ce_0_32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644e4d32ce_0_32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644e4d32ce_0_32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644e4d32ce_0_32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644e4d32ce_0_32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644e4d32ce_0_32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644e4d32ce_0_32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644e4d32ce_0_32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10:30-11:30: Inbox chaos</a:t>
            </a:r>
            <a:endParaRPr b="1"/>
          </a:p>
        </p:txBody>
      </p:sp>
      <p:sp>
        <p:nvSpPr>
          <p:cNvPr id="172" name="Google Shape;172;g3644e4d32ce_0_32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digs through Sharepoint, call notes, TDSs, etc.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Reaches out to tech services or R&amp;D (taking days)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Quote is built ad-hoc only based on what was done before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644e4d32ce_0_32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John opens his inbox and sees a RFQ, several questions about SKUs, sample requests, and trial follow ups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644e4d32ce_0_32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John’s Inbox has drafts responses to all questions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chatbot, trained on TDSs, available for answers in seconds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Quote has been generated maximizing price based on market trends and analogous customers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644e4d32ce_0_32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Hour (or more) spent on finding answers vs. with customers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644e4d32ce_0_32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customer experience and John can spend more time selling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g3644e4d32ce_0_32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g3644e4d32ce_0_32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44e4d32ce_0_43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644e4d32ce_0_43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644e4d32ce_0_43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644e4d32ce_0_43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644e4d32ce_0_43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644e4d32ce_0_43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644e4d32ce_0_43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644e4d32ce_0_43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parking lot, John does 15 minutes of prep by googling information about the company: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Products, contacts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Asks basic discovery questions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Leaves behind some generic material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644e4d32ce_0_43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11:30-12:30: </a:t>
            </a: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Hit</a:t>
            </a:r>
            <a:r>
              <a:rPr lang="en-US" b="1"/>
              <a:t>s the road</a:t>
            </a:r>
            <a:endParaRPr b="1"/>
          </a:p>
        </p:txBody>
      </p:sp>
      <p:sp>
        <p:nvSpPr>
          <p:cNvPr id="192" name="Google Shape;192;g3644e4d32ce_0_43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e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identified a potential customer, and is doing a cold visit at the plant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644e4d32ce_0_43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opens up his AI Briefing: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Prioritized list of opps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Relevant product matches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Suggested talking points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John’s an expert, the meeting shifts from info gathering to identifying problems to solve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can leave behind tailored collateral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644e4d32ce_0_43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meetings before getting to the problem; generic salesperson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644e4d32ce_0_43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customer experience, get to solution identification faster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g3644e4d32ce_0_43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g3644e4d32ce_0_43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44e4d32ce_0_54"/>
          <p:cNvSpPr/>
          <p:nvPr/>
        </p:nvSpPr>
        <p:spPr>
          <a:xfrm>
            <a:off x="7395100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AI: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Existing customer briefing is ready: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of past convos &amp; orders/shipments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key news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Suggested Cross-sell/upsell opps + meeting script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 is proactive vs. reactive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644e4d32ce_0_54"/>
          <p:cNvSpPr/>
          <p:nvPr/>
        </p:nvSpPr>
        <p:spPr>
          <a:xfrm>
            <a:off x="327175" y="787925"/>
            <a:ext cx="2202000" cy="817800"/>
          </a:xfrm>
          <a:prstGeom prst="roundRect">
            <a:avLst>
              <a:gd name="adj" fmla="val 100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9:00-10:30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644e4d32ce_0_54"/>
          <p:cNvSpPr/>
          <p:nvPr/>
        </p:nvSpPr>
        <p:spPr>
          <a:xfrm>
            <a:off x="327175" y="165691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10:30-11:30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644e4d32ce_0_54"/>
          <p:cNvSpPr/>
          <p:nvPr/>
        </p:nvSpPr>
        <p:spPr>
          <a:xfrm>
            <a:off x="327175" y="2265795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11:30-12:30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644e4d32ce_0_54"/>
          <p:cNvSpPr/>
          <p:nvPr/>
        </p:nvSpPr>
        <p:spPr>
          <a:xfrm>
            <a:off x="327175" y="287468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12:30-1:30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644e4d32ce_0_54"/>
          <p:cNvSpPr/>
          <p:nvPr/>
        </p:nvSpPr>
        <p:spPr>
          <a:xfrm>
            <a:off x="327175" y="3483565"/>
            <a:ext cx="2202000" cy="1912800"/>
          </a:xfrm>
          <a:prstGeom prst="roundRect">
            <a:avLst>
              <a:gd name="adj" fmla="val 5621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1:30-4:00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644e4d32ce_0_54"/>
          <p:cNvSpPr/>
          <p:nvPr/>
        </p:nvSpPr>
        <p:spPr>
          <a:xfrm>
            <a:off x="327175" y="5447550"/>
            <a:ext cx="2202000" cy="557700"/>
          </a:xfrm>
          <a:prstGeom prst="roundRect">
            <a:avLst>
              <a:gd name="adj" fmla="val 16667"/>
            </a:avLst>
          </a:prstGeom>
          <a:solidFill>
            <a:srgbClr val="E7E6E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4:00-5:00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644e4d32ce_0_54"/>
          <p:cNvSpPr/>
          <p:nvPr/>
        </p:nvSpPr>
        <p:spPr>
          <a:xfrm>
            <a:off x="327175" y="430750"/>
            <a:ext cx="2202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644e4d32ce_0_54"/>
          <p:cNvSpPr/>
          <p:nvPr/>
        </p:nvSpPr>
        <p:spPr>
          <a:xfrm>
            <a:off x="3106475" y="2083050"/>
            <a:ext cx="3958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In the car, John reviews his notes to get ready for the conversation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lines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SKUs and their specs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○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e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tries to figure out angles on potential cross-sell and upsell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644e4d32ce_0_54"/>
          <p:cNvSpPr txBox="1">
            <a:spLocks noGrp="1"/>
          </p:cNvSpPr>
          <p:nvPr>
            <p:ph type="title"/>
          </p:nvPr>
        </p:nvSpPr>
        <p:spPr>
          <a:xfrm>
            <a:off x="3106475" y="3651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12:30-1:30: Customer Lunch</a:t>
            </a:r>
            <a:endParaRPr b="1"/>
          </a:p>
        </p:txBody>
      </p:sp>
      <p:sp>
        <p:nvSpPr>
          <p:cNvPr id="212" name="Google Shape;212;g3644e4d32ce_0_54"/>
          <p:cNvSpPr/>
          <p:nvPr/>
        </p:nvSpPr>
        <p:spPr>
          <a:xfrm>
            <a:off x="3106475" y="1182925"/>
            <a:ext cx="8247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Visiting an existing customer about any updates and opportunities over lunch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644e4d32ce_0_54"/>
          <p:cNvSpPr/>
          <p:nvPr/>
        </p:nvSpPr>
        <p:spPr>
          <a:xfrm>
            <a:off x="3106475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Passive meeting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644e4d32ce_0_54"/>
          <p:cNvSpPr/>
          <p:nvPr/>
        </p:nvSpPr>
        <p:spPr>
          <a:xfrm>
            <a:off x="7395100" y="5247677"/>
            <a:ext cx="3958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customer experience; proactive upsell/cross-selling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g3644e4d32ce_0_54"/>
          <p:cNvCxnSpPr/>
          <p:nvPr/>
        </p:nvCxnSpPr>
        <p:spPr>
          <a:xfrm>
            <a:off x="2817825" y="489475"/>
            <a:ext cx="0" cy="5569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g3644e4d32ce_0_54"/>
          <p:cNvSpPr/>
          <p:nvPr/>
        </p:nvSpPr>
        <p:spPr>
          <a:xfrm rot="5400000">
            <a:off x="6807788" y="3534950"/>
            <a:ext cx="844800" cy="17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Microsoft Macintosh PowerPoint</Application>
  <PresentationFormat>Widescreen</PresentationFormat>
  <Paragraphs>249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Lato</vt:lpstr>
      <vt:lpstr>Arial</vt:lpstr>
      <vt:lpstr>Inter</vt:lpstr>
      <vt:lpstr>Office Theme</vt:lpstr>
      <vt:lpstr>Closing the Expertise Gap: How GenAI is Transforming Technical Sales in Paints and Coatings</vt:lpstr>
      <vt:lpstr>Agenda</vt:lpstr>
      <vt:lpstr>Why develop an AI strategy now?</vt:lpstr>
      <vt:lpstr>What is GenAI?</vt:lpstr>
      <vt:lpstr>Let’s bring it to life…</vt:lpstr>
      <vt:lpstr>9:00-10:30: Outreach</vt:lpstr>
      <vt:lpstr>10:30-11:30: Inbox chaos</vt:lpstr>
      <vt:lpstr>11:30-12:30: Hits the road</vt:lpstr>
      <vt:lpstr>12:30-1:30: Customer Lunch</vt:lpstr>
      <vt:lpstr>1:30-4:00: More customer visits</vt:lpstr>
      <vt:lpstr>4:00-5:00: CRM Updates</vt:lpstr>
      <vt:lpstr>Daily optimizations compound to drastic changes each quarter and year</vt:lpstr>
      <vt:lpstr>Adopting AI: Best Practices</vt:lpstr>
      <vt:lpstr>Adopting AI: Decision Scorecard Deep Dive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Samantha St. Pierre</dc:creator>
  <cp:lastModifiedBy>Nikhil Kapadia</cp:lastModifiedBy>
  <cp:revision>1</cp:revision>
  <dcterms:created xsi:type="dcterms:W3CDTF">2025-01-24T20:04:01Z</dcterms:created>
  <dcterms:modified xsi:type="dcterms:W3CDTF">2025-08-17T19:24:48Z</dcterms:modified>
</cp:coreProperties>
</file>